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85" r:id="rId2"/>
    <p:sldId id="286" r:id="rId3"/>
    <p:sldId id="287" r:id="rId4"/>
    <p:sldId id="325" r:id="rId5"/>
    <p:sldId id="326" r:id="rId6"/>
    <p:sldId id="327" r:id="rId7"/>
    <p:sldId id="328" r:id="rId8"/>
    <p:sldId id="330" r:id="rId9"/>
    <p:sldId id="331" r:id="rId10"/>
    <p:sldId id="363" r:id="rId11"/>
    <p:sldId id="333" r:id="rId12"/>
    <p:sldId id="334" r:id="rId13"/>
    <p:sldId id="335" r:id="rId14"/>
    <p:sldId id="289" r:id="rId15"/>
    <p:sldId id="306" r:id="rId16"/>
    <p:sldId id="307" r:id="rId17"/>
    <p:sldId id="298" r:id="rId18"/>
    <p:sldId id="302" r:id="rId19"/>
    <p:sldId id="304" r:id="rId20"/>
    <p:sldId id="305" r:id="rId21"/>
    <p:sldId id="308" r:id="rId22"/>
    <p:sldId id="309" r:id="rId23"/>
    <p:sldId id="310" r:id="rId24"/>
    <p:sldId id="311" r:id="rId25"/>
    <p:sldId id="313" r:id="rId26"/>
    <p:sldId id="315" r:id="rId27"/>
    <p:sldId id="357" r:id="rId28"/>
    <p:sldId id="358" r:id="rId29"/>
    <p:sldId id="359" r:id="rId30"/>
    <p:sldId id="360" r:id="rId31"/>
    <p:sldId id="344" r:id="rId32"/>
    <p:sldId id="350" r:id="rId33"/>
    <p:sldId id="351" r:id="rId34"/>
    <p:sldId id="348" r:id="rId35"/>
    <p:sldId id="352" r:id="rId36"/>
    <p:sldId id="353" r:id="rId37"/>
    <p:sldId id="356" r:id="rId38"/>
    <p:sldId id="362"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Lafont" initials="F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3447" autoAdjust="0"/>
  </p:normalViewPr>
  <p:slideViewPr>
    <p:cSldViewPr snapToGrid="0">
      <p:cViewPr varScale="1">
        <p:scale>
          <a:sx n="59" d="100"/>
          <a:sy n="59" d="100"/>
        </p:scale>
        <p:origin x="101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23178-6553-F84F-BDCB-ED2BC9C79619}" type="datetimeFigureOut">
              <a:rPr lang="fr-FR" smtClean="0"/>
              <a:t>04/06/2025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42296-2118-254F-B670-BD56BCA9FC0E}" type="slidenum">
              <a:rPr lang="fr-FR" smtClean="0"/>
              <a:t>‹N°›</a:t>
            </a:fld>
            <a:endParaRPr lang="fr-FR"/>
          </a:p>
        </p:txBody>
      </p:sp>
    </p:spTree>
    <p:extLst>
      <p:ext uri="{BB962C8B-B14F-4D97-AF65-F5344CB8AC3E}">
        <p14:creationId xmlns:p14="http://schemas.microsoft.com/office/powerpoint/2010/main" val="1376427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Bonjour à toutes et tous, je me présente je m’appelle Timothé Guilavogui et je vais vous présenter les résultats obtenus dans le cadre de ma thèse intitulée Parasitoses intestinales en Guinée: Epidémiologie moléculaire des protozoaires </a:t>
            </a:r>
            <a:r>
              <a:rPr lang="fr-FR" sz="1800" i="1" dirty="0" err="1">
                <a:effectLst/>
                <a:latin typeface="Times New Roman" panose="02020603050405020304" pitchFamily="18" charset="0"/>
                <a:ea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rPr>
              <a:t> et </a:t>
            </a:r>
            <a:r>
              <a:rPr lang="fr-FR" sz="1800" i="1" dirty="0" err="1">
                <a:effectLst/>
                <a:latin typeface="Times New Roman" panose="02020603050405020304" pitchFamily="18" charset="0"/>
                <a:ea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rPr>
              <a:t> et implication de ces microorganismes dans les modifications du microbiote intestinal. Cette thèse s’est déroulée sous la direction des Dr Gabriela </a:t>
            </a:r>
            <a:r>
              <a:rPr lang="fr-FR" sz="1800" dirty="0" err="1">
                <a:effectLst/>
                <a:latin typeface="Times New Roman" panose="02020603050405020304" pitchFamily="18" charset="0"/>
                <a:ea typeface="Times New Roman" panose="02020603050405020304" pitchFamily="18" charset="0"/>
              </a:rPr>
              <a:t>Certad</a:t>
            </a:r>
            <a:r>
              <a:rPr lang="fr-FR" sz="1800" dirty="0">
                <a:effectLst/>
                <a:latin typeface="Times New Roman" panose="02020603050405020304" pitchFamily="18" charset="0"/>
                <a:ea typeface="Times New Roman" panose="02020603050405020304" pitchFamily="18" charset="0"/>
              </a:rPr>
              <a:t> et </a:t>
            </a:r>
            <a:r>
              <a:rPr lang="fr-FR" sz="1800" dirty="0" err="1">
                <a:effectLst/>
                <a:latin typeface="Times New Roman" panose="02020603050405020304" pitchFamily="18" charset="0"/>
                <a:ea typeface="Times New Roman" panose="02020603050405020304" pitchFamily="18" charset="0"/>
              </a:rPr>
              <a:t>Eric</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Viscogliosi</a:t>
            </a:r>
            <a:r>
              <a:rPr lang="fr-FR" sz="1800" dirty="0">
                <a:effectLst/>
                <a:latin typeface="Times New Roman" panose="02020603050405020304" pitchFamily="18" charset="0"/>
                <a:ea typeface="Times New Roman" panose="02020603050405020304" pitchFamily="18" charset="0"/>
              </a:rPr>
              <a:t> à l’Institut Pasteur de Lille au sein du CIIL dans l’équipe ECOPHIP.</a:t>
            </a:r>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1</a:t>
            </a:fld>
            <a:endParaRPr lang="fr-FR"/>
          </a:p>
        </p:txBody>
      </p:sp>
    </p:spTree>
    <p:extLst>
      <p:ext uri="{BB962C8B-B14F-4D97-AF65-F5344CB8AC3E}">
        <p14:creationId xmlns:p14="http://schemas.microsoft.com/office/powerpoint/2010/main" val="20691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La muqueuse de l'intestin forme une barrière de protection physique contre de nombreux pathogènes et servent également d'interface entre la lumière et l'intestin et le système immunitaire sous-jacent. Les lésions de ces barrières en raison d'une infection par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peuvent entrainer une altération des jonctions entre les cellules épithéliales, une augmentation de la perméabilité intestinale et une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malapsortion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a:defRPr/>
            </a:pPr>
            <a:fld id="{4C64DE7A-1967-EC44-B8FD-AD1BAB36B5AB}" type="slidenum">
              <a:rPr lang="fr-FR" smtClean="0"/>
              <a:pPr>
                <a:defRPr/>
              </a:pPr>
              <a:t>10</a:t>
            </a:fld>
            <a:endParaRPr lang="fr-FR"/>
          </a:p>
        </p:txBody>
      </p:sp>
    </p:spTree>
    <p:extLst>
      <p:ext uri="{BB962C8B-B14F-4D97-AF65-F5344CB8AC3E}">
        <p14:creationId xmlns:p14="http://schemas.microsoft.com/office/powerpoint/2010/main" val="2863289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a:ln/>
        </p:spPr>
      </p:sp>
      <p:sp>
        <p:nvSpPr>
          <p:cNvPr id="41987" name="Espace réservé des commentaires 2"/>
          <p:cNvSpPr>
            <a:spLocks noGrp="1"/>
          </p:cNvSpPr>
          <p:nvPr>
            <p:ph type="body" idx="1"/>
          </p:nvPr>
        </p:nvSpPr>
        <p:spPr>
          <a:noFill/>
          <a:ln/>
        </p:spPr>
        <p:txBody>
          <a:bodyPr/>
          <a:lstStyle/>
          <a:p>
            <a:r>
              <a:rPr lang="fr-FR" sz="1200" kern="1200" dirty="0">
                <a:solidFill>
                  <a:schemeClr val="tx1"/>
                </a:solidFill>
                <a:effectLst/>
                <a:latin typeface="+mn-lt"/>
                <a:ea typeface="+mn-ea"/>
                <a:cs typeface="+mn-cs"/>
              </a:rPr>
              <a:t>Les manifestations cliniques et la sévérité de la cryptosporidiose peuvent varier d'une personne à l'autre en fonction de l'état immunitaire de l'individu allant de la présentation asymptomatique jusqu’à la maladie grave. Chez les individus immunocompétents, la durée des symptômes est en moyenne de 12 jours et ces manifestations cliniques sont spontanément résolutives. Chez les patients </a:t>
            </a:r>
            <a:r>
              <a:rPr lang="fr-FR" sz="1200" kern="1200" dirty="0" err="1">
                <a:solidFill>
                  <a:schemeClr val="tx1"/>
                </a:solidFill>
                <a:effectLst/>
                <a:latin typeface="+mn-lt"/>
                <a:ea typeface="+mn-ea"/>
                <a:cs typeface="+mn-cs"/>
              </a:rPr>
              <a:t>immunocompromis</a:t>
            </a:r>
            <a:r>
              <a:rPr lang="fr-FR" sz="1200" kern="1200" dirty="0">
                <a:solidFill>
                  <a:schemeClr val="tx1"/>
                </a:solidFill>
                <a:effectLst/>
                <a:latin typeface="+mn-lt"/>
                <a:ea typeface="+mn-ea"/>
                <a:cs typeface="+mn-cs"/>
              </a:rPr>
              <a:t> par différentes causes telles que la malnutrition, l’infection par le VIH ou le cancer, une diminution des lymphocytes T CD4+ est associée à un risque accru de développer une cryptosporidiose. </a:t>
            </a:r>
          </a:p>
          <a:p>
            <a:r>
              <a:rPr lang="fr-FR" sz="1200" kern="1200" dirty="0">
                <a:solidFill>
                  <a:schemeClr val="tx1"/>
                </a:solidFill>
                <a:effectLst/>
                <a:latin typeface="+mn-lt"/>
                <a:ea typeface="+mn-ea"/>
                <a:cs typeface="+mn-cs"/>
              </a:rPr>
              <a:t>Chez ces derniers, l’infection peut devenir chronique tant que l’immunodépression persiste. La cryptosporidiose peut être létale du fait des diarrhées fréquentes et volumineuses conduisant à une déshydratation très grave du patient. Des sites extra-intestinaux tels que les voies biliaires, les poumons et le pancréas peuvent être infectés chez les patients quel que soit leur statut immunitaire.</a:t>
            </a:r>
          </a:p>
        </p:txBody>
      </p:sp>
      <p:sp>
        <p:nvSpPr>
          <p:cNvPr id="41988" name="Espace réservé du numéro de diapositive 3"/>
          <p:cNvSpPr>
            <a:spLocks noGrp="1"/>
          </p:cNvSpPr>
          <p:nvPr>
            <p:ph type="sldNum" sz="quarter" idx="5"/>
          </p:nvPr>
        </p:nvSpPr>
        <p:spPr>
          <a:noFill/>
        </p:spPr>
        <p:txBody>
          <a:bodyPr/>
          <a:lstStyle/>
          <a:p>
            <a:fld id="{E8171114-FEDE-4C4E-8FAF-900AD017BA18}" type="slidenum">
              <a:rPr lang="en-US">
                <a:latin typeface="Arial" charset="0"/>
                <a:ea typeface="ＭＳ Ｐゴシック" charset="-128"/>
                <a:cs typeface="ＭＳ Ｐゴシック" charset="-128"/>
              </a:rPr>
              <a:pPr/>
              <a:t>11</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54751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p:cNvSpPr>
            <a:spLocks noGrp="1" noRot="1" noChangeAspect="1" noTextEdit="1"/>
          </p:cNvSpPr>
          <p:nvPr>
            <p:ph type="sldImg"/>
          </p:nvPr>
        </p:nvSpPr>
        <p:spPr>
          <a:ln/>
        </p:spPr>
      </p:sp>
      <p:sp>
        <p:nvSpPr>
          <p:cNvPr id="12083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L’examen microscopique est utile pour rechercher la présence d'oocystes dans les différents types d’échantillons. Cependant, les oocystes ne sont pas facilement identifiables lors d’un examen parasitologique classique et une recherche en utilisant des techniques de coloration spécifiques est conseillée. Des techniques immunologiques ont aussi été mises en place pour le diagnostic de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Toutefois, une meilleure sensibilité est obtenue par des techniques moléculaires telles que la PCR nichée ou la PCR en temps réel ciblant le gène de l’ARNr 18S et permettant d’identifier les différentes espèces et génotypes de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par séquençage des produits d’amplification.</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altLang="fr-FR" dirty="0">
              <a:latin typeface="Arial" charset="0"/>
              <a:ea typeface="ＭＳ Ｐゴシック" charset="-128"/>
            </a:endParaRPr>
          </a:p>
        </p:txBody>
      </p:sp>
      <p:sp>
        <p:nvSpPr>
          <p:cNvPr id="12083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ea typeface="ＭＳ Ｐゴシック" charset="-128"/>
              </a:defRPr>
            </a:lvl1pPr>
            <a:lvl2pPr marL="741836" indent="-285321" eaLnBrk="0" hangingPunct="0">
              <a:defRPr i="1">
                <a:solidFill>
                  <a:schemeClr val="tx1"/>
                </a:solidFill>
                <a:latin typeface="Arial" charset="0"/>
                <a:ea typeface="ＭＳ Ｐゴシック" charset="-128"/>
              </a:defRPr>
            </a:lvl2pPr>
            <a:lvl3pPr marL="1141286" indent="-228257" eaLnBrk="0" hangingPunct="0">
              <a:defRPr i="1">
                <a:solidFill>
                  <a:schemeClr val="tx1"/>
                </a:solidFill>
                <a:latin typeface="Arial" charset="0"/>
                <a:ea typeface="ＭＳ Ｐゴシック" charset="-128"/>
              </a:defRPr>
            </a:lvl3pPr>
            <a:lvl4pPr marL="1597800" indent="-228257" eaLnBrk="0" hangingPunct="0">
              <a:defRPr i="1">
                <a:solidFill>
                  <a:schemeClr val="tx1"/>
                </a:solidFill>
                <a:latin typeface="Arial" charset="0"/>
                <a:ea typeface="ＭＳ Ｐゴシック" charset="-128"/>
              </a:defRPr>
            </a:lvl4pPr>
            <a:lvl5pPr marL="2054314" indent="-228257" eaLnBrk="0" hangingPunct="0">
              <a:defRPr i="1">
                <a:solidFill>
                  <a:schemeClr val="tx1"/>
                </a:solidFill>
                <a:latin typeface="Arial" charset="0"/>
                <a:ea typeface="ＭＳ Ｐゴシック" charset="-128"/>
              </a:defRPr>
            </a:lvl5pPr>
            <a:lvl6pPr marL="2510828" indent="-228257" eaLnBrk="0" fontAlgn="base" hangingPunct="0">
              <a:spcBef>
                <a:spcPct val="0"/>
              </a:spcBef>
              <a:spcAft>
                <a:spcPct val="0"/>
              </a:spcAft>
              <a:defRPr i="1">
                <a:solidFill>
                  <a:schemeClr val="tx1"/>
                </a:solidFill>
                <a:latin typeface="Arial" charset="0"/>
                <a:ea typeface="ＭＳ Ｐゴシック" charset="-128"/>
              </a:defRPr>
            </a:lvl6pPr>
            <a:lvl7pPr marL="2967342" indent="-228257" eaLnBrk="0" fontAlgn="base" hangingPunct="0">
              <a:spcBef>
                <a:spcPct val="0"/>
              </a:spcBef>
              <a:spcAft>
                <a:spcPct val="0"/>
              </a:spcAft>
              <a:defRPr i="1">
                <a:solidFill>
                  <a:schemeClr val="tx1"/>
                </a:solidFill>
                <a:latin typeface="Arial" charset="0"/>
                <a:ea typeface="ＭＳ Ｐゴシック" charset="-128"/>
              </a:defRPr>
            </a:lvl7pPr>
            <a:lvl8pPr marL="3423857" indent="-228257" eaLnBrk="0" fontAlgn="base" hangingPunct="0">
              <a:spcBef>
                <a:spcPct val="0"/>
              </a:spcBef>
              <a:spcAft>
                <a:spcPct val="0"/>
              </a:spcAft>
              <a:defRPr i="1">
                <a:solidFill>
                  <a:schemeClr val="tx1"/>
                </a:solidFill>
                <a:latin typeface="Arial" charset="0"/>
                <a:ea typeface="ＭＳ Ｐゴシック" charset="-128"/>
              </a:defRPr>
            </a:lvl8pPr>
            <a:lvl9pPr marL="3880371" indent="-228257" eaLnBrk="0" fontAlgn="base" hangingPunct="0">
              <a:spcBef>
                <a:spcPct val="0"/>
              </a:spcBef>
              <a:spcAft>
                <a:spcPct val="0"/>
              </a:spcAft>
              <a:defRPr i="1">
                <a:solidFill>
                  <a:schemeClr val="tx1"/>
                </a:solidFill>
                <a:latin typeface="Arial" charset="0"/>
                <a:ea typeface="ＭＳ Ｐゴシック" charset="-128"/>
              </a:defRPr>
            </a:lvl9pPr>
          </a:lstStyle>
          <a:p>
            <a:pPr eaLnBrk="1" hangingPunct="1"/>
            <a:fld id="{29FFCD00-EDE2-1A4A-A3FE-3A77855F4810}" type="slidenum">
              <a:rPr lang="en-US" altLang="fr-FR" i="0"/>
              <a:pPr eaLnBrk="1" hangingPunct="1"/>
              <a:t>12</a:t>
            </a:fld>
            <a:endParaRPr lang="en-US" altLang="fr-FR" i="0"/>
          </a:p>
        </p:txBody>
      </p:sp>
    </p:spTree>
    <p:extLst>
      <p:ext uri="{BB962C8B-B14F-4D97-AF65-F5344CB8AC3E}">
        <p14:creationId xmlns:p14="http://schemas.microsoft.com/office/powerpoint/2010/main" val="388717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55063-451A-8847-BAA0-71018688451E}" type="slidenum">
              <a:rPr lang="fr-FR">
                <a:solidFill>
                  <a:prstClr val="black"/>
                </a:solidFill>
              </a:rPr>
              <a:pPr/>
              <a:t>13</a:t>
            </a:fld>
            <a:endParaRPr lang="fr-FR">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p:txBody>
          <a:bodyPr/>
          <a:lstStyle/>
          <a:p>
            <a:r>
              <a:rPr lang="fr-FR" sz="1200" b="0" i="0" u="none" strike="noStrike" kern="1200" baseline="0" dirty="0">
                <a:solidFill>
                  <a:schemeClr val="tx1"/>
                </a:solidFill>
                <a:latin typeface="+mn-lt"/>
                <a:ea typeface="+mn-ea"/>
                <a:cs typeface="+mn-cs"/>
              </a:rPr>
              <a:t>À l’heure actuelle, aucun traitement n’est pleinement efficace, ni capable d’éliminer complètement le parasite, donc les objectifs du traitement sont: </a:t>
            </a:r>
          </a:p>
          <a:p>
            <a:endParaRPr lang="fr-FR"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Réduire la gravité et la durée des symptômes.</a:t>
            </a:r>
          </a:p>
          <a:p>
            <a:endParaRPr lang="fr-FR"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Prévenir la déshydratation.</a:t>
            </a:r>
          </a:p>
          <a:p>
            <a:endParaRPr lang="fr-FR"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Réduire la charge parasitaire.</a:t>
            </a:r>
          </a:p>
          <a:p>
            <a:endParaRPr lang="fr-FR"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Chez les immunodéprimés : améliorer la qualité de vie et réduire  le risque de complications.</a:t>
            </a:r>
          </a:p>
        </p:txBody>
      </p:sp>
    </p:spTree>
    <p:extLst>
      <p:ext uri="{BB962C8B-B14F-4D97-AF65-F5344CB8AC3E}">
        <p14:creationId xmlns:p14="http://schemas.microsoft.com/office/powerpoint/2010/main" val="2747698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Pour ce qui est de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c’est un protozoaire anaérobie entérique avec 4 formes décrites dans les selles ou en culture. Cependant seules les formes vacuolaires et kystiques représenteraient les stades clés du cycle du parasite. En effet, la forme vacuolaire est la forme infectieuse et potentiellement virulente alors que la forme kystique de petite taille représente la forme de résistance et de transmission de ce protozoaire. En prenant en compte ces données, un cycle biologique de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 été proposé. Brièvement, la forme kystique va être ingérée par un hôte puis va transiter dans le tube digestif jusqu’à l’intestin. Cette forme va alors se désenkyster et donner naissance à la forme vacuolaire qui pourra se multiplier par fission binaire. En fin de cycle, certaines formes vacuolaires seront capables de s’enkyster lors de la traversée du côlon avant excrétion dans les selles. Ces kystes se retrouveront alors dans l’environnement et pourront contaminer le même hôte ou un nouvel hôte. Ainsi, comme pour tous les autres protozoaires entériques son principal mode de transmission est la voie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féco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-orale principalement via la consommation d’eau contaminée par des kystes.</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14</a:t>
            </a:fld>
            <a:endParaRPr lang="fr-FR"/>
          </a:p>
        </p:txBody>
      </p:sp>
    </p:spTree>
    <p:extLst>
      <p:ext uri="{BB962C8B-B14F-4D97-AF65-F5344CB8AC3E}">
        <p14:creationId xmlns:p14="http://schemas.microsoft.com/office/powerpoint/2010/main" val="2872959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 été identifié comme l'eucaryote unicellulaire le plus fréquemment retrouvé dans les selles humaines et on estime entre 1 et 2 milliards le nombre de personnes colonisées par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à travers le monde. En effet, sa prévalence moyenne est d'environ 20% dans les pays industrialisés et peut dépasser les 50% dans les pays en voie de développement comme en Afrique où le péril fécal représente un risque majeur en lien avec de mauvaises conditions sanitaires et une eau de consommation de mauvaise qualité facilitant sa transmission</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15</a:t>
            </a:fld>
            <a:endParaRPr lang="fr-FR"/>
          </a:p>
        </p:txBody>
      </p:sp>
    </p:spTree>
    <p:extLst>
      <p:ext uri="{BB962C8B-B14F-4D97-AF65-F5344CB8AC3E}">
        <p14:creationId xmlns:p14="http://schemas.microsoft.com/office/powerpoint/2010/main" val="679931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Pour ce qui est de la détection de ce parasite, plusieurs méthodes sont disponibles. La plus utilisée en routine est l’observation microscopique d’un frottis de selle. Or, cette méthode sous-estime largement la prévalence de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car la forme kystique dominante et de petite taille peut être facilement confondue avec des débris fécaux. La sensibilité de cette méthode peut être améliorée par des colorations du frottis. L’autre méthode non moléculaire est la culture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xénique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d’un échantillon de selle réalisée en anaérobiose dans du milieu de Jones pendant 24 à 72 heures. Cependant cette méthode est trop chronophage pour être appliquée à de larges enquêtes épidémiologiques et certains isolats peuvent présenter des vitesses de croissance très variables. Les méthodes moléculaires sont donc devenues aujourd’hui les méthodes de référence et ciblent le gène de l’ARNr 18S. Plusieurs approches ont été développées en utilisant la PCR en point final avec différents couples d’amorces spécifiques du genre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Une évolution vers la PCR en temps réel a augmenté la sensibilité de cette méthode qui se base généralement sur la technologie SYBER GREEN comme dans nos études. Ces produits de PCR peuvent ensuite être séquencés pour déterminer le sous-type de l’isolat correspondant.</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16</a:t>
            </a:fld>
            <a:endParaRPr lang="fr-FR"/>
          </a:p>
        </p:txBody>
      </p:sp>
    </p:spTree>
    <p:extLst>
      <p:ext uri="{BB962C8B-B14F-4D97-AF65-F5344CB8AC3E}">
        <p14:creationId xmlns:p14="http://schemas.microsoft.com/office/powerpoint/2010/main" val="730215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En effet, certains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STs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sont par exemple considérés comme des ST aviaires, tels que les ST6 et ST7, des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STs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adaptés aux bovins, comme les ST10 et ST14, ou aux suidés, comme le ST5, en raison de leur forte prédominance dans ces groupes d'animaux respectifs. Le taux de transmission zoonotique n'est pas négligeable puisqu’au moins 10 % des infections humaines en dehors de l'Europe seraient d'origine aviaire.</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17</a:t>
            </a:fld>
            <a:endParaRPr lang="fr-FR"/>
          </a:p>
        </p:txBody>
      </p:sp>
    </p:spTree>
    <p:extLst>
      <p:ext uri="{BB962C8B-B14F-4D97-AF65-F5344CB8AC3E}">
        <p14:creationId xmlns:p14="http://schemas.microsoft.com/office/powerpoint/2010/main" val="427896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La grande majorité des individus colonisés par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sont asymptomatiques ce qui posait la question de sa réelle pathogénicité. Cependant, de nombreuses études ont montré que l'infection à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pourrait être associée à divers symptômes gastro-intestinaux, à des ulcères et à de l'urticaire. Ainsi, une corrélation a été observée entre l'éradication du parasite à l'aide du métronidazole, qui représente le traitement de première intention, et la disparition des symptômes pour plusieurs cas cliniques.</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18</a:t>
            </a:fld>
            <a:endParaRPr lang="fr-FR"/>
          </a:p>
        </p:txBody>
      </p:sp>
    </p:spTree>
    <p:extLst>
      <p:ext uri="{BB962C8B-B14F-4D97-AF65-F5344CB8AC3E}">
        <p14:creationId xmlns:p14="http://schemas.microsoft.com/office/powerpoint/2010/main" val="4172153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La pathogénicité des isolats de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 été démontrée comme étant ST-dépendante in vitro. Brièvement, le ST7 aviaire zoonotique est pathogène car il induit une dégradation de l’épithélium intestinal et une augmentation de la perméabilité intestinale et les symptômes associés. Parallèlement, l'infection par le ST7 tend à générer un environnement pro-inflammatoire et est associée à un microbiote intestinal altéré ou dysbiose. En revanche, les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STs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anthroponotiques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n’ont aucun effet sur la barrière intestinale et tend à favoriser un environnement anti-inflammatoire. De plus, ces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STs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auraient un impact bénéfique sur la diversité du microbiote intestinal de l’hôte.</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fontAlgn="base"/>
            <a:endParaRPr lang="fr-FR" dirty="0"/>
          </a:p>
        </p:txBody>
      </p:sp>
      <p:sp>
        <p:nvSpPr>
          <p:cNvPr id="4" name="Espace réservé du numéro de diapositive 3"/>
          <p:cNvSpPr>
            <a:spLocks noGrp="1"/>
          </p:cNvSpPr>
          <p:nvPr>
            <p:ph type="sldNum" sz="quarter" idx="5"/>
          </p:nvPr>
        </p:nvSpPr>
        <p:spPr/>
        <p:txBody>
          <a:bodyPr/>
          <a:lstStyle/>
          <a:p>
            <a:fld id="{D2BF59A5-7531-DE4D-AB15-AC7F9B390653}" type="slidenum">
              <a:rPr lang="fr-FR" smtClean="0"/>
              <a:t>19</a:t>
            </a:fld>
            <a:endParaRPr lang="fr-FR"/>
          </a:p>
        </p:txBody>
      </p:sp>
    </p:spTree>
    <p:extLst>
      <p:ext uri="{BB962C8B-B14F-4D97-AF65-F5344CB8AC3E}">
        <p14:creationId xmlns:p14="http://schemas.microsoft.com/office/powerpoint/2010/main" val="99322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Avant de rentrer dans le vif du sujet, je voudrais vous apporter quelques informations générales sur la république de Guinée. Ce pays d’Afrique de l’ouest a pour capitale Conakry et sa superficie est d’environ 250 000 km2. Sa population totale est estimée à 13 millions d’habitants avec une croissance démographique de 2,4% par an. La population est jeune puisque 44% des guinéens ont moins de 15 ans. L’espérance de vie est relativement basse puisqu’elle est de 61,4 ans tout sexe confondu. La majorité de la population vit en zone rurale presque exclusivement de l'agriculture et de l'élevage.</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2</a:t>
            </a:fld>
            <a:endParaRPr lang="fr-FR"/>
          </a:p>
        </p:txBody>
      </p:sp>
    </p:spTree>
    <p:extLst>
      <p:ext uri="{BB962C8B-B14F-4D97-AF65-F5344CB8AC3E}">
        <p14:creationId xmlns:p14="http://schemas.microsoft.com/office/powerpoint/2010/main" val="4023121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Concernant le traitement de la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blastocystose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seuls les patients symptomatiques sont traités et la première ligne de traitement utilisée est le métronidazole. Cependant, son efficacité est inconstante suggérant des différences de sensibilité entre isolats et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STs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D’autres drogues sont alors utilisées en seconde ligne.</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20</a:t>
            </a:fld>
            <a:endParaRPr lang="fr-FR"/>
          </a:p>
        </p:txBody>
      </p:sp>
    </p:spTree>
    <p:extLst>
      <p:ext uri="{BB962C8B-B14F-4D97-AF65-F5344CB8AC3E}">
        <p14:creationId xmlns:p14="http://schemas.microsoft.com/office/powerpoint/2010/main" val="3706319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mn-ea"/>
                <a:cs typeface="+mn-cs"/>
              </a:rPr>
              <a:t>Les objectifs de mon projet de thèse ont été les suivants: </a:t>
            </a:r>
          </a:p>
          <a:p>
            <a:pPr lvl="0"/>
            <a:r>
              <a:rPr lang="fr-FR" sz="1200" kern="1200" dirty="0">
                <a:solidFill>
                  <a:schemeClr val="tx1"/>
                </a:solidFill>
                <a:effectLst/>
                <a:latin typeface="+mn-lt"/>
                <a:ea typeface="+mn-ea"/>
                <a:cs typeface="+mn-cs"/>
              </a:rPr>
              <a:t>1.  « Étude de la prévalence des parasitoses intestinales en Guinée ». Cet objectif  avait la finalité de dresser un portrait de la prévalence globale des parasitoses intestinales dans ce pays en utilisant comme stratégie une revue systématique de la littérature et une méta-analyse. </a:t>
            </a:r>
          </a:p>
          <a:p>
            <a:r>
              <a:rPr lang="fr-FR" sz="1200" kern="1200" dirty="0">
                <a:solidFill>
                  <a:schemeClr val="tx1"/>
                </a:solidFill>
                <a:effectLst/>
                <a:latin typeface="+mn-lt"/>
                <a:ea typeface="+mn-ea"/>
                <a:cs typeface="+mn-cs"/>
              </a:rPr>
              <a:t>En suite, Le deuxième objectif:  « Étude de données d’épidémiologie moléculaire et facteurs de risque liés à l’infection par </a:t>
            </a:r>
            <a:r>
              <a:rPr lang="fr-FR" sz="1200" i="1" kern="1200" dirty="0" err="1">
                <a:solidFill>
                  <a:schemeClr val="tx1"/>
                </a:solidFill>
                <a:effectLst/>
                <a:latin typeface="+mn-lt"/>
                <a:ea typeface="+mn-ea"/>
                <a:cs typeface="+mn-cs"/>
              </a:rPr>
              <a:t>Blastocystis</a:t>
            </a:r>
            <a:r>
              <a:rPr lang="fr-FR" sz="1200" kern="1200" dirty="0">
                <a:solidFill>
                  <a:schemeClr val="tx1"/>
                </a:solidFill>
                <a:effectLst/>
                <a:latin typeface="+mn-lt"/>
                <a:ea typeface="+mn-ea"/>
                <a:cs typeface="+mn-cs"/>
              </a:rPr>
              <a:t> et </a:t>
            </a:r>
            <a:r>
              <a:rPr lang="fr-FR" sz="1200" i="1" kern="1200" dirty="0" err="1">
                <a:solidFill>
                  <a:schemeClr val="tx1"/>
                </a:solidFill>
                <a:effectLst/>
                <a:latin typeface="+mn-lt"/>
                <a:ea typeface="+mn-ea"/>
                <a:cs typeface="+mn-cs"/>
              </a:rPr>
              <a:t>Cryptosporidium</a:t>
            </a:r>
            <a:r>
              <a:rPr lang="fr-FR" sz="1200" kern="1200" dirty="0">
                <a:solidFill>
                  <a:schemeClr val="tx1"/>
                </a:solidFill>
                <a:effectLst/>
                <a:latin typeface="+mn-lt"/>
                <a:ea typeface="+mn-ea"/>
                <a:cs typeface="+mn-cs"/>
              </a:rPr>
              <a:t> en Guinée » visé à conduire une large enquête épidémiologique  afin de déterminer pour la première fois la prévalence et la distribution des différents </a:t>
            </a:r>
            <a:r>
              <a:rPr lang="fr-FR" sz="1200" kern="1200" dirty="0" err="1">
                <a:solidFill>
                  <a:schemeClr val="tx1"/>
                </a:solidFill>
                <a:effectLst/>
                <a:latin typeface="+mn-lt"/>
                <a:ea typeface="+mn-ea"/>
                <a:cs typeface="+mn-cs"/>
              </a:rPr>
              <a:t>STs</a:t>
            </a:r>
            <a:r>
              <a:rPr lang="fr-FR" sz="1200" kern="1200" dirty="0">
                <a:solidFill>
                  <a:schemeClr val="tx1"/>
                </a:solidFill>
                <a:effectLst/>
                <a:latin typeface="+mn-lt"/>
                <a:ea typeface="+mn-ea"/>
                <a:cs typeface="+mn-cs"/>
              </a:rPr>
              <a:t>/génotypes de ces deux parasites dans la population guinéenne en déterminant également potentiels facteurs de risque associés. Finalement le troisième: Etude des interactions entre le microbiote intestinal et l’infection par </a:t>
            </a:r>
            <a:r>
              <a:rPr lang="fr-FR" sz="1200" kern="1200" dirty="0" err="1">
                <a:solidFill>
                  <a:schemeClr val="tx1"/>
                </a:solidFill>
                <a:effectLst/>
                <a:latin typeface="+mn-lt"/>
                <a:ea typeface="+mn-ea"/>
                <a:cs typeface="+mn-cs"/>
              </a:rPr>
              <a:t>Blastocystis</a:t>
            </a:r>
            <a:r>
              <a:rPr lang="fr-FR" sz="1200" kern="1200" dirty="0">
                <a:solidFill>
                  <a:schemeClr val="tx1"/>
                </a:solidFill>
                <a:effectLst/>
                <a:latin typeface="+mn-lt"/>
                <a:ea typeface="+mn-ea"/>
                <a:cs typeface="+mn-cs"/>
              </a:rPr>
              <a:t> chez des individus guinéens </a:t>
            </a:r>
            <a:r>
              <a:rPr lang="fr-FR" sz="1200" b="0" i="0" u="none" strike="noStrike" kern="1200" baseline="0" dirty="0">
                <a:solidFill>
                  <a:schemeClr val="tx1"/>
                </a:solidFill>
                <a:latin typeface="+mn-lt"/>
                <a:ea typeface="+mn-ea"/>
                <a:cs typeface="+mn-cs"/>
              </a:rPr>
              <a:t>en lien avec la </a:t>
            </a:r>
            <a:r>
              <a:rPr lang="fr-FR" sz="1200" b="0" i="0" u="none" strike="noStrike" kern="1200" baseline="0" dirty="0" err="1">
                <a:solidFill>
                  <a:schemeClr val="tx1"/>
                </a:solidFill>
                <a:latin typeface="+mn-lt"/>
                <a:ea typeface="+mn-ea"/>
                <a:cs typeface="+mn-cs"/>
              </a:rPr>
              <a:t>frequence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observee</a:t>
            </a:r>
            <a:r>
              <a:rPr lang="fr-FR" sz="1200" b="0" i="0" u="none" strike="noStrike" kern="1200" baseline="0" dirty="0">
                <a:solidFill>
                  <a:schemeClr val="tx1"/>
                </a:solidFill>
                <a:latin typeface="+mn-lt"/>
                <a:ea typeface="+mn-ea"/>
                <a:cs typeface="+mn-cs"/>
              </a:rPr>
              <a:t> pour </a:t>
            </a:r>
            <a:r>
              <a:rPr lang="fr-FR" sz="1200" b="0" i="1" u="none" strike="noStrike" kern="1200" baseline="0" dirty="0" err="1">
                <a:solidFill>
                  <a:schemeClr val="tx1"/>
                </a:solidFill>
                <a:latin typeface="+mn-lt"/>
                <a:ea typeface="+mn-ea"/>
                <a:cs typeface="+mn-cs"/>
              </a:rPr>
              <a:t>Blastocystis</a:t>
            </a:r>
            <a:r>
              <a:rPr lang="fr-FR" sz="1200" b="0" i="1"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sp</a:t>
            </a:r>
            <a:r>
              <a:rPr lang="fr-FR" sz="1200" b="0" i="0" u="none" strike="noStrike" kern="1200" baseline="0" dirty="0">
                <a:solidFill>
                  <a:schemeClr val="tx1"/>
                </a:solidFill>
                <a:latin typeface="+mn-lt"/>
                <a:ea typeface="+mn-ea"/>
                <a:cs typeface="+mn-cs"/>
              </a:rPr>
              <a:t>. et ses potentielles interactions connues avec le microbiote intestinal humain</a:t>
            </a:r>
            <a:r>
              <a:rPr lang="fr-FR" sz="1200" kern="1200" dirty="0">
                <a:solidFill>
                  <a:schemeClr val="tx1"/>
                </a:solidFill>
                <a:effectLst/>
                <a:latin typeface="+mn-lt"/>
                <a:ea typeface="+mn-ea"/>
                <a:cs typeface="+mn-cs"/>
              </a:rPr>
              <a:t>.</a:t>
            </a:r>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21</a:t>
            </a:fld>
            <a:endParaRPr lang="fr-FR"/>
          </a:p>
        </p:txBody>
      </p:sp>
    </p:spTree>
    <p:extLst>
      <p:ext uri="{BB962C8B-B14F-4D97-AF65-F5344CB8AC3E}">
        <p14:creationId xmlns:p14="http://schemas.microsoft.com/office/powerpoint/2010/main" val="3198617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En effet un autre objectif de ma thèse a été de réaliser la première enquête épidémiologique concernant la prévalence et la distribution des sous-types de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en guinée.</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22</a:t>
            </a:fld>
            <a:endParaRPr lang="fr-FR"/>
          </a:p>
        </p:txBody>
      </p:sp>
    </p:spTree>
    <p:extLst>
      <p:ext uri="{BB962C8B-B14F-4D97-AF65-F5344CB8AC3E}">
        <p14:creationId xmlns:p14="http://schemas.microsoft.com/office/powerpoint/2010/main" val="1559083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200000"/>
              </a:lnSpc>
              <a:spcAft>
                <a:spcPts val="800"/>
              </a:spcAf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Diapo 37</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Aft>
                <a:spcPts val="800"/>
              </a:spcAf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Cette étude réalisée en saison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séche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de janvier a mars 2021 a impliqué deux hôpitaux de Conakry. Un total de 500 patients présentant ou non un des troubles digestifs ont été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enrollés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et un échantillon de selles a été collecté pour chaque participant. Comme vous le voyez les patients étaient originaires de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conakry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et des villes alentours.</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5BC63-C47E-4DDE-971A-8F67187831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060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Ces échantillons de selles ont été collectés et conservés dans du dichromate de potassium avant d’être envoyées en France pour analyse. En parallèle un questionnaire a été complété pour chaque individu. Après lavage de ces selles, l’ADN total a été extrait et une PCR en temps réel a été réalisée permettant la détection de tous les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STs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Cette PCR cible un fragment d’environ 300 pb du gène codant l’ARNr 18S de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qui est suffisamment informatif pour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sous-typer</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les isolats. Les produits de PCR ont donc été séquencés et les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electrophorégrammes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de séquence analysés. Les profils obtenus correspondaient soit à des infections simples par un seul ST soit a des infections mixtes par au moins deux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STs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et dans ce cas les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STs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présents ne sont pas déterminés. Pour le sous-typage des infections simples, les séquences obtenues sont comparées par BLAST avec celles d’isolats de sous-types connus disponibles dans NCBI.</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5BC63-C47E-4DDE-971A-8F67187831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780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La prévalence globale observée pour cette cohorte guinéenne atteignait 78% avec peu de différence de fréquence entre les 2 hôpitaux ou les 2 villes d’origine les plus représentées c’est à dire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conakry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et Kindia. Ainsi cette prévalence était voisine de celles déterminées dans d’autres pays africains comme le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nigeria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senegal</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ou le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cameroun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5BC63-C47E-4DDE-971A-8F67187831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780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Les analyses statistiques réalisées à partir de toutes nos données montraient que le sexe ou le contact avec des animaux ne représentaient pas des facteurs de risque d’infection par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ce qui n’était pas le cas de l’âge. En effet, les patients de moins de 30 ans et en particulier de moins de 18 ans étaient plus infectés que ceux ayant plus de 30 ans. Cela pouvait s’expliquer globalement par des pratiques d’hygiène inappropriées chez les plus jeunes et une promiscuité dans les écoles. Un autre facteur de risque était logiquement la consommation d’eau de forage. Par contre, la consommation d’eau du robinet ou d’eau minérale n’étaient naturellement pas des facteurs de risque mais de manière inattendue n’étaient pas non plus des facteurs protecteurs. Ces observations peuvent s’expliquer par l’absence de traitement ou un traitement inefficace de l’eau de forage et par le fait que l’eau minérale ou l’eau du robinet ne représentent pas les seules sources de consommation en particulier en dehors de la maison. En parallèle, nous n’avons pas observé de corrélation entre la colonisation par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et la présence de troubles digestifs soulevant à nouveau la question du potentiel pathogène de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au moins pour une majorité d'isolats. Cependant, cette association reste difficile à établir en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afrique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ou les populations sont souvent colonisées par d’autres protozoaires intestinaux comme giardia ou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entamoeba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causant les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memes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symptomes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5BC63-C47E-4DDE-971A-8F67187831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780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5BC63-C47E-4DDE-971A-8F67187831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780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5BC63-C47E-4DDE-971A-8F67187831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780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5BC63-C47E-4DDE-971A-8F67187831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78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Sur un plan socio-économique, la population guinéenne est caractérisée par un faible niveau d'instruction. De plus environ 14% de la population vit avec moins de 2 dollars par jour et près de la moitié de la population vit en dessous du seuil de pauvreté. Pour ce qui est de l’eau potable et des conditions sanitaires, près de 80% de la population utilise une source d’eau dite améliorée. D’autre part, environ la moitié des ménages utilisent des toilettes améliorées surtout en milieu urbain et 13% des toilettes à domicile. Seul 20% des toilettes disposent d’un endroit pour se laver les mains. Tous ces facteurs favorisent clairement la transmission des parasitoses intestinales</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3</a:t>
            </a:fld>
            <a:endParaRPr lang="fr-FR"/>
          </a:p>
        </p:txBody>
      </p:sp>
    </p:spTree>
    <p:extLst>
      <p:ext uri="{BB962C8B-B14F-4D97-AF65-F5344CB8AC3E}">
        <p14:creationId xmlns:p14="http://schemas.microsoft.com/office/powerpoint/2010/main" val="250793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5BC63-C47E-4DDE-971A-8F67187831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780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En parallèle de mon premier objectif de thèse, les données concernant l’impact potentiel des protozoaires intestinaux comme. </a:t>
            </a:r>
            <a:r>
              <a:rPr lang="fr-FR" sz="1200" i="1" kern="1200" dirty="0" err="1">
                <a:solidFill>
                  <a:schemeClr val="tx1"/>
                </a:solidFill>
                <a:effectLst/>
                <a:latin typeface="+mn-lt"/>
                <a:ea typeface="+mn-ea"/>
                <a:cs typeface="+mn-cs"/>
              </a:rPr>
              <a:t>Cryptosporidium</a:t>
            </a:r>
            <a:r>
              <a:rPr lang="fr-FR" sz="1200" i="1"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spp</a:t>
            </a:r>
            <a:r>
              <a:rPr lang="fr-FR" sz="1200" kern="1200" dirty="0">
                <a:solidFill>
                  <a:schemeClr val="tx1"/>
                </a:solidFill>
                <a:effectLst/>
                <a:latin typeface="+mn-lt"/>
                <a:ea typeface="+mn-ea"/>
                <a:cs typeface="+mn-cs"/>
              </a:rPr>
              <a:t>. et </a:t>
            </a:r>
            <a:r>
              <a:rPr lang="fr-FR" sz="1200" i="1" kern="1200" dirty="0" err="1">
                <a:solidFill>
                  <a:schemeClr val="tx1"/>
                </a:solidFill>
                <a:effectLst/>
                <a:latin typeface="+mn-lt"/>
                <a:ea typeface="+mn-ea"/>
                <a:cs typeface="+mn-cs"/>
              </a:rPr>
              <a:t>Blastocystis</a:t>
            </a:r>
            <a:r>
              <a:rPr lang="fr-FR" sz="1200" i="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étant quasi inexistantes, donc, j’ai conduit, sur le terrain, les plus larges enquêtes épidémiologiques jamais menées en Guinée afin d’obtenir les premières valeurs de prévalence pour ces deux protozoaires tout en caractérisant les isolats sur un plan moléculaire. </a:t>
            </a:r>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31</a:t>
            </a:fld>
            <a:endParaRPr lang="fr-FR"/>
          </a:p>
        </p:txBody>
      </p:sp>
    </p:spTree>
    <p:extLst>
      <p:ext uri="{BB962C8B-B14F-4D97-AF65-F5344CB8AC3E}">
        <p14:creationId xmlns:p14="http://schemas.microsoft.com/office/powerpoint/2010/main" val="1559083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Comme pour l’</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énquête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menée sur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cette étude a impliqué les deux mêmes hôpitaux de Conakry. Nous avons analysé les 500 mêmes échantillons collectés en saison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séche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de janvier a mars 2021 auxquels se sont ajoutés 334 échantillons obtenus en saison des pluies en juillet 2022 afin d’analyser un éventuel effet saisonnier pour un total de 834 échantillons qui ont pu être analysés.</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5BC63-C47E-4DDE-971A-8F67187831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060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Le même questionnaire que pour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 été complété et l’extraction d’ADN a été réalisée selon le même protocole pour les échantillons supplémentaires. Par contre, la recherche de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se fait par PCR nichée ciblant un fragment d’environ 800 pb du gène de l’ARNr 18S. Le produit de PCR obtenu est analysé par BLAST pour déterminer l’espèce présente dans l’échantillon.</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5BC63-C47E-4DDE-971A-8F67187831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780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A5CCF-3DAA-2DF8-5067-1A6CAF15B9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2B8E8E-2382-62B7-F672-94BD1595FF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E92EA3-70B5-E038-AA4E-5E6326F60F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Crypto</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sporidium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 été identifié dans un seul échantillon recueilli pendant la saison sèche, soit une prévalence de 0,12 % pour l'ensemble de la cohorte. Le seul cas positif était celui d'un patient de 27 ans non immunodéprimé, qui n'a pas présenté de symptômes diarrhéiques mais qui a signalé des douleurs abdominales occasionnelles. Cette personne vivait dans un ménage composé de 5 adultes et 10 enfants. L'espèce de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identifiée par séquençage dans l'échantillon positif était l’espèce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anthroponotique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Cryptosporidium</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hominis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La séquence correspondante présentait 100 % d’identité avec celle de la même espèce précédemment rapportée en Afrique.</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sz="1200" dirty="0"/>
          </a:p>
        </p:txBody>
      </p:sp>
      <p:sp>
        <p:nvSpPr>
          <p:cNvPr id="4" name="Espace réservé du numéro de diapositive 3">
            <a:extLst>
              <a:ext uri="{FF2B5EF4-FFF2-40B4-BE49-F238E27FC236}">
                <a16:creationId xmlns:a16="http://schemas.microsoft.com/office/drawing/2014/main" id="{A7AF2211-9FCD-F705-E8E6-CEE509A4125F}"/>
              </a:ext>
            </a:extLst>
          </p:cNvPr>
          <p:cNvSpPr>
            <a:spLocks noGrp="1"/>
          </p:cNvSpPr>
          <p:nvPr>
            <p:ph type="sldNum" sz="quarter" idx="5"/>
          </p:nvPr>
        </p:nvSpPr>
        <p:spPr/>
        <p:txBody>
          <a:bodyPr/>
          <a:lstStyle/>
          <a:p>
            <a:fld id="{9D7ABCC4-0DE6-49C3-AD79-ECA24C13B7E3}" type="slidenum">
              <a:rPr lang="fr-FR" smtClean="0"/>
              <a:t>34</a:t>
            </a:fld>
            <a:endParaRPr lang="fr-FR"/>
          </a:p>
        </p:txBody>
      </p:sp>
    </p:spTree>
    <p:extLst>
      <p:ext uri="{BB962C8B-B14F-4D97-AF65-F5344CB8AC3E}">
        <p14:creationId xmlns:p14="http://schemas.microsoft.com/office/powerpoint/2010/main" val="3721004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Différentes enquêtes sur </a:t>
            </a:r>
            <a:r>
              <a:rPr lang="fr-FR" dirty="0" err="1"/>
              <a:t>Cryptosporidium</a:t>
            </a:r>
            <a:r>
              <a:rPr lang="fr-FR" dirty="0"/>
              <a:t> menées auprès de la population générale en Afrique subsaharienne, ont montré des prévalences allant de moins de 1 % à 32,4 %. </a:t>
            </a:r>
            <a:r>
              <a:rPr lang="fr-FR" sz="1200" kern="1200" dirty="0">
                <a:solidFill>
                  <a:schemeClr val="tx1"/>
                </a:solidFill>
                <a:effectLst/>
                <a:latin typeface="+mn-lt"/>
                <a:ea typeface="+mn-ea"/>
                <a:cs typeface="+mn-cs"/>
              </a:rPr>
              <a:t>La faible fréquence de </a:t>
            </a:r>
            <a:r>
              <a:rPr lang="fr-FR" sz="1200" i="1" kern="1200" dirty="0" err="1">
                <a:solidFill>
                  <a:schemeClr val="tx1"/>
                </a:solidFill>
                <a:effectLst/>
                <a:latin typeface="+mn-lt"/>
                <a:ea typeface="+mn-ea"/>
                <a:cs typeface="+mn-cs"/>
              </a:rPr>
              <a:t>Cryptosporidium</a:t>
            </a:r>
            <a:r>
              <a:rPr lang="fr-FR" sz="1200" kern="1200" dirty="0">
                <a:solidFill>
                  <a:schemeClr val="tx1"/>
                </a:solidFill>
                <a:effectLst/>
                <a:latin typeface="+mn-lt"/>
                <a:ea typeface="+mn-ea"/>
                <a:cs typeface="+mn-cs"/>
              </a:rPr>
              <a:t> observée est donc cohérente avec la prévalence inférieure ou égale à 1 % déjà rapportée parmi la population générale et après l’utilisation de méthodes diagnostiques moléculaires dans d'autres pays africains, tels que Madagascar, l'Éthiopie, le Kenya, la Tanzanie et la Côte d'Ivoire. Cependant, l</a:t>
            </a:r>
            <a:r>
              <a:rPr lang="fr-FR" dirty="0"/>
              <a:t>es limitations de notre étude incluent l'examen d'un seul échantillon de selles par patient. En effet, l'excrétion intermittente d'oocystes est reconnue, et pour cette raison, 3 échantillons de selles sont considérés comme le nombre optimal nécessaire pour détecter le microorganisme. De plus, cette cohorte pourrait ne pas refléter pleinement la situation de la cryptosporidiose étant donné que nous nous sommes concentrés sur l'étude de la population générale, comprenant une majorité de personnes âgées de plus de 5 ans et provenant des zones urbaines</a:t>
            </a:r>
            <a:r>
              <a:rPr lang="fr-F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9D7ABCC4-0DE6-49C3-AD79-ECA24C13B7E3}" type="slidenum">
              <a:rPr lang="fr-FR" smtClean="0"/>
              <a:t>35</a:t>
            </a:fld>
            <a:endParaRPr lang="fr-FR"/>
          </a:p>
        </p:txBody>
      </p:sp>
    </p:spTree>
    <p:extLst>
      <p:ext uri="{BB962C8B-B14F-4D97-AF65-F5344CB8AC3E}">
        <p14:creationId xmlns:p14="http://schemas.microsoft.com/office/powerpoint/2010/main" val="3314966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En conclusion générale, le travail présenté a mis en évidence l’impact majeur des parasitoses intestinales en Guinée et représente une avancée significative dans l’étude de l’épidémiologie moléculaire et du potentiel zoonotique des protozoaires intestinaux </a:t>
            </a:r>
            <a:r>
              <a:rPr lang="fr-FR" sz="1800" dirty="0" err="1">
                <a:effectLst/>
                <a:latin typeface="Times New Roman" panose="02020603050405020304" pitchFamily="18" charset="0"/>
                <a:ea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rPr>
              <a:t> et </a:t>
            </a:r>
            <a:r>
              <a:rPr lang="fr-FR" sz="1800" dirty="0" err="1">
                <a:effectLst/>
                <a:latin typeface="Times New Roman" panose="02020603050405020304" pitchFamily="18" charset="0"/>
                <a:ea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rPr>
              <a:t>. Nous avons par exemple pu montrer que la prévalence de </a:t>
            </a:r>
            <a:r>
              <a:rPr lang="fr-FR" sz="1800" dirty="0" err="1">
                <a:effectLst/>
                <a:latin typeface="Times New Roman" panose="02020603050405020304" pitchFamily="18" charset="0"/>
                <a:ea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rPr>
              <a:t> était très importante en </a:t>
            </a:r>
            <a:r>
              <a:rPr lang="fr-FR" sz="1800" dirty="0" err="1">
                <a:effectLst/>
                <a:latin typeface="Times New Roman" panose="02020603050405020304" pitchFamily="18" charset="0"/>
                <a:ea typeface="Times New Roman" panose="02020603050405020304" pitchFamily="18" charset="0"/>
              </a:rPr>
              <a:t>afrique</a:t>
            </a:r>
            <a:r>
              <a:rPr lang="fr-FR" sz="1800" dirty="0">
                <a:effectLst/>
                <a:latin typeface="Times New Roman" panose="02020603050405020304" pitchFamily="18" charset="0"/>
                <a:ea typeface="Times New Roman" panose="02020603050405020304" pitchFamily="18" charset="0"/>
              </a:rPr>
              <a:t> et en particulier en guinée en lien principalement avec une large transmission </a:t>
            </a:r>
            <a:r>
              <a:rPr lang="fr-FR" sz="1800" dirty="0" err="1">
                <a:effectLst/>
                <a:latin typeface="Times New Roman" panose="02020603050405020304" pitchFamily="18" charset="0"/>
                <a:ea typeface="Times New Roman" panose="02020603050405020304" pitchFamily="18" charset="0"/>
              </a:rPr>
              <a:t>anthroponotique</a:t>
            </a:r>
            <a:r>
              <a:rPr lang="fr-FR" sz="1800" dirty="0">
                <a:effectLst/>
                <a:latin typeface="Times New Roman" panose="02020603050405020304" pitchFamily="18" charset="0"/>
                <a:ea typeface="Times New Roman" panose="02020603050405020304" pitchFamily="18" charset="0"/>
              </a:rPr>
              <a:t>. Cette forte prévalence est à mettre en relation avec des conditions sanitaires pouvant être précaires et une qualité insuffisante de l’eau de consommation. D’autre part, nous avons confirmé que la colonisation par les sous-types </a:t>
            </a:r>
            <a:r>
              <a:rPr lang="fr-FR" sz="1800" dirty="0" err="1">
                <a:effectLst/>
                <a:latin typeface="Times New Roman" panose="02020603050405020304" pitchFamily="18" charset="0"/>
                <a:ea typeface="Times New Roman" panose="02020603050405020304" pitchFamily="18" charset="0"/>
              </a:rPr>
              <a:t>anthroponotiques</a:t>
            </a:r>
            <a:r>
              <a:rPr lang="fr-FR" sz="1800" dirty="0">
                <a:effectLst/>
                <a:latin typeface="Times New Roman" panose="02020603050405020304" pitchFamily="18" charset="0"/>
                <a:ea typeface="Times New Roman" panose="02020603050405020304" pitchFamily="18" charset="0"/>
              </a:rPr>
              <a:t> de </a:t>
            </a:r>
            <a:r>
              <a:rPr lang="fr-FR" sz="1800" dirty="0" err="1">
                <a:effectLst/>
                <a:latin typeface="Times New Roman" panose="02020603050405020304" pitchFamily="18" charset="0"/>
                <a:ea typeface="Times New Roman" panose="02020603050405020304" pitchFamily="18" charset="0"/>
              </a:rPr>
              <a:t>Blastocystis</a:t>
            </a:r>
            <a:r>
              <a:rPr lang="fr-FR" sz="1800" dirty="0">
                <a:effectLst/>
                <a:latin typeface="Times New Roman" panose="02020603050405020304" pitchFamily="18" charset="0"/>
                <a:ea typeface="Times New Roman" panose="02020603050405020304" pitchFamily="18" charset="0"/>
              </a:rPr>
              <a:t> avait un effet bénéfique sur le microbiote intestinal bactérien des patients guinéens. De plus, la faible prévalence de </a:t>
            </a:r>
            <a:r>
              <a:rPr lang="fr-FR" sz="1800" dirty="0" err="1">
                <a:effectLst/>
                <a:latin typeface="Times New Roman" panose="02020603050405020304" pitchFamily="18" charset="0"/>
                <a:ea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rPr>
              <a:t> dans la population guinéenne pouvait s’expliquer par la composition de la cohorte étudiée et ne remettait pas en cause son intérêt majeur en termes de santé publique en particulier dans les groupes à risque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36</a:t>
            </a:fld>
            <a:endParaRPr lang="fr-FR"/>
          </a:p>
        </p:txBody>
      </p:sp>
    </p:spTree>
    <p:extLst>
      <p:ext uri="{BB962C8B-B14F-4D97-AF65-F5344CB8AC3E}">
        <p14:creationId xmlns:p14="http://schemas.microsoft.com/office/powerpoint/2010/main" val="586744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En perspectives, et du fait de ma position, toutes ces données épidémiologiques vont être restituées au ministère de la santé guinéen afin de mettre en œuvre des mesures de prévention et de contrôle des parasitoses intestinales. Ces mesures non exhaustives englobent une sensibilisation et éducation des populations vis-à-vis des modes de transmission de ces parasites, un renforcement des capacités de diagnostic dans les laboratoires, une surveillance épidémiologique de la population et de l’environnement en particulier un contrôle de la qualité de l’eau de consommation et le développement d’une recherche locale sur ces parasites tout en renforçant la collaboration internationale.</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p:cNvSpPr>
            <a:spLocks noGrp="1"/>
          </p:cNvSpPr>
          <p:nvPr>
            <p:ph type="sldNum" sz="quarter" idx="5"/>
          </p:nvPr>
        </p:nvSpPr>
        <p:spPr/>
        <p:txBody>
          <a:bodyPr/>
          <a:lstStyle/>
          <a:p>
            <a:fld id="{9D7ABCC4-0DE6-49C3-AD79-ECA24C13B7E3}" type="slidenum">
              <a:rPr lang="fr-FR" smtClean="0"/>
              <a:t>37</a:t>
            </a:fld>
            <a:endParaRPr lang="fr-FR"/>
          </a:p>
        </p:txBody>
      </p:sp>
    </p:spTree>
    <p:extLst>
      <p:ext uri="{BB962C8B-B14F-4D97-AF65-F5344CB8AC3E}">
        <p14:creationId xmlns:p14="http://schemas.microsoft.com/office/powerpoint/2010/main" val="2719402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En conclusion, il s'agit de la première étude rapportant la prévalence de </a:t>
            </a:r>
            <a:r>
              <a:rPr lang="fr-FR" sz="1200" i="1" kern="1200" dirty="0" err="1">
                <a:solidFill>
                  <a:schemeClr val="tx1"/>
                </a:solidFill>
                <a:effectLst/>
                <a:latin typeface="+mn-lt"/>
                <a:ea typeface="+mn-ea"/>
                <a:cs typeface="+mn-cs"/>
              </a:rPr>
              <a:t>Cryptosporidium</a:t>
            </a:r>
            <a:r>
              <a:rPr lang="fr-FR" sz="1200" kern="1200" dirty="0">
                <a:solidFill>
                  <a:schemeClr val="tx1"/>
                </a:solidFill>
                <a:effectLst/>
                <a:latin typeface="+mn-lt"/>
                <a:ea typeface="+mn-ea"/>
                <a:cs typeface="+mn-cs"/>
              </a:rPr>
              <a:t> dans la population générale en Guinée. Bien que la prévalence globale soit faible, la présence du parasite reste une préoccupation de santé publique en raison de son potentiel à causer des diarrhées sévères chez certains patients. D'autres études longitudinales sont essentielles pour élucider l'épidémiologie moléculaire et la pathogenèse de l'infection à </a:t>
            </a:r>
            <a:r>
              <a:rPr lang="fr-FR" sz="1200" i="1" kern="1200" dirty="0" err="1">
                <a:solidFill>
                  <a:schemeClr val="tx1"/>
                </a:solidFill>
                <a:effectLst/>
                <a:latin typeface="+mn-lt"/>
                <a:ea typeface="+mn-ea"/>
                <a:cs typeface="+mn-cs"/>
              </a:rPr>
              <a:t>Cryptosporidium</a:t>
            </a:r>
            <a:r>
              <a:rPr lang="fr-FR" sz="1200" kern="1200" dirty="0">
                <a:solidFill>
                  <a:schemeClr val="tx1"/>
                </a:solidFill>
                <a:effectLst/>
                <a:latin typeface="+mn-lt"/>
                <a:ea typeface="+mn-ea"/>
                <a:cs typeface="+mn-cs"/>
              </a:rPr>
              <a:t>, ainsi que pour comprendre les rôles des facteurs hôtes et environnementaux dans la susceptibilité, la réponse immunitaire et les résultats cliniques de la cryptosporidiose. Ces études permettront de clarifier la dynamique de l'infection, d'améliorer les stratégies de diagnostic et de traitement, et d'orienter les interventions de santé publique pour mieux gérer et prévenir l'impact de cette maladie parasitaire.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 travail a été publié dans la revue Parasite.</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54642296-2118-254F-B670-BD56BCA9FC0E}" type="slidenum">
              <a:rPr lang="fr-FR" smtClean="0"/>
              <a:t>38</a:t>
            </a:fld>
            <a:endParaRPr lang="fr-FR"/>
          </a:p>
        </p:txBody>
      </p:sp>
    </p:spTree>
    <p:extLst>
      <p:ext uri="{BB962C8B-B14F-4D97-AF65-F5344CB8AC3E}">
        <p14:creationId xmlns:p14="http://schemas.microsoft.com/office/powerpoint/2010/main" val="58674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a:ln/>
        </p:spPr>
      </p:sp>
      <p:sp>
        <p:nvSpPr>
          <p:cNvPr id="13315" name="Espace réservé des commentaires 2"/>
          <p:cNvSpPr>
            <a:spLocks noGrp="1"/>
          </p:cNvSpPr>
          <p:nvPr>
            <p:ph type="body" idx="1"/>
          </p:nvPr>
        </p:nvSpPr>
        <p:spPr>
          <a:noFill/>
          <a:ln/>
        </p:spPr>
        <p:txBody>
          <a:bodyPr/>
          <a:lstStyle/>
          <a:p>
            <a:r>
              <a:rPr lang="fr-FR" sz="1800" dirty="0">
                <a:effectLst/>
                <a:latin typeface="Times New Roman" panose="02020603050405020304" pitchFamily="18" charset="0"/>
                <a:ea typeface="Times New Roman" panose="02020603050405020304" pitchFamily="18" charset="0"/>
              </a:rPr>
              <a:t>Concernant </a:t>
            </a:r>
            <a:r>
              <a:rPr lang="fr-FR" sz="1800" i="1" dirty="0" err="1">
                <a:effectLst/>
                <a:latin typeface="Times New Roman" panose="02020603050405020304" pitchFamily="18" charset="0"/>
                <a:ea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rPr>
              <a:t>, son cycle biologique est maintenant bien connu. Il débute par l’ingestion d’oocystes sporulés, très résistants dans l’environnement et contenant 4 sporozoïtes. Une fois les sporozoïtes libérés dans la lumière intestinale, ceux-ci pénètrent les cellules épithéliales puis sont intériorisés dans la vacuole parasitophore. Cette vacuole héberge le parasite au niveau du pole apical de la cellule hôte. Dans cette vacuole le sporozoïte se transforme en trophozoïte. Les trophozoïtes subissent alors des cycles de multiplications asexuées suivis d’une reproduction </a:t>
            </a:r>
            <a:r>
              <a:rPr lang="fr-FR" sz="1800" dirty="0" err="1">
                <a:effectLst/>
                <a:latin typeface="Times New Roman" panose="02020603050405020304" pitchFamily="18" charset="0"/>
                <a:ea typeface="Times New Roman" panose="02020603050405020304" pitchFamily="18" charset="0"/>
              </a:rPr>
              <a:t>séxuée</a:t>
            </a:r>
            <a:r>
              <a:rPr lang="fr-FR" sz="1800" dirty="0">
                <a:effectLst/>
                <a:latin typeface="Times New Roman" panose="02020603050405020304" pitchFamily="18" charset="0"/>
                <a:ea typeface="Times New Roman" panose="02020603050405020304" pitchFamily="18" charset="0"/>
              </a:rPr>
              <a:t> aboutissant à la formation d’oocystes, lesquels sont libérés dans la lumière intestinale puis excrétés dans l’environnement pour infecter d’autres hôtes</a:t>
            </a:r>
            <a:endParaRPr lang="fr-FR" sz="800" kern="1200" dirty="0">
              <a:solidFill>
                <a:schemeClr val="tx1"/>
              </a:solidFill>
              <a:effectLst/>
              <a:latin typeface="+mn-lt"/>
              <a:ea typeface="+mn-ea"/>
              <a:cs typeface="+mn-cs"/>
            </a:endParaRPr>
          </a:p>
        </p:txBody>
      </p:sp>
      <p:sp>
        <p:nvSpPr>
          <p:cNvPr id="13316" name="Espace réservé du numéro de diapositive 3"/>
          <p:cNvSpPr>
            <a:spLocks noGrp="1"/>
          </p:cNvSpPr>
          <p:nvPr>
            <p:ph type="sldNum" sz="quarter" idx="5"/>
          </p:nvPr>
        </p:nvSpPr>
        <p:spPr>
          <a:noFill/>
        </p:spPr>
        <p:txBody>
          <a:bodyPr/>
          <a:lstStyle/>
          <a:p>
            <a:fld id="{E966AC3D-51A0-214E-9D47-5D54058699B3}" type="slidenum">
              <a:rPr lang="fr-FR">
                <a:solidFill>
                  <a:srgbClr val="000000"/>
                </a:solidFill>
                <a:latin typeface="Arial" charset="0"/>
                <a:ea typeface="ＭＳ Ｐゴシック" charset="-128"/>
                <a:cs typeface="ＭＳ Ｐゴシック" charset="-128"/>
              </a:rPr>
              <a:pPr/>
              <a:t>4</a:t>
            </a:fld>
            <a:endParaRPr lang="fr-FR">
              <a:solidFill>
                <a:srgbClr val="0000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6040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spcBef>
                <a:spcPct val="20000"/>
              </a:spcBef>
            </a:pPr>
            <a:endParaRPr lang="fr-FR" dirty="0"/>
          </a:p>
          <a:p>
            <a:r>
              <a:rPr lang="fr-FR" sz="1200" kern="1200" dirty="0">
                <a:solidFill>
                  <a:schemeClr val="tx1"/>
                </a:solidFill>
                <a:effectLst/>
                <a:latin typeface="+mn-lt"/>
                <a:ea typeface="+mn-ea"/>
                <a:cs typeface="+mn-cs"/>
              </a:rPr>
              <a:t>L’étude d’une cohorte de plus de 20 000 enfants en Afrique et en Asie a révélé que </a:t>
            </a:r>
            <a:r>
              <a:rPr lang="fr-FR" sz="1200" i="1" kern="1200" dirty="0" err="1">
                <a:solidFill>
                  <a:schemeClr val="tx1"/>
                </a:solidFill>
                <a:effectLst/>
                <a:latin typeface="+mn-lt"/>
                <a:ea typeface="+mn-ea"/>
                <a:cs typeface="+mn-cs"/>
              </a:rPr>
              <a:t>Cryptosporidium</a:t>
            </a:r>
            <a:r>
              <a:rPr lang="fr-FR" sz="1200" kern="1200" dirty="0">
                <a:solidFill>
                  <a:schemeClr val="tx1"/>
                </a:solidFill>
                <a:effectLst/>
                <a:latin typeface="+mn-lt"/>
                <a:ea typeface="+mn-ea"/>
                <a:cs typeface="+mn-cs"/>
              </a:rPr>
              <a:t> est  la deuxième cause de mortalité par diarrhée chez les enfants de moins de 5 ans après le rotavirus.</a:t>
            </a:r>
          </a:p>
          <a:p>
            <a:pPr>
              <a:spcBef>
                <a:spcPct val="20000"/>
              </a:spcBef>
            </a:pPr>
            <a:endParaRPr lang="fr-FR" dirty="0"/>
          </a:p>
        </p:txBody>
      </p:sp>
      <p:sp>
        <p:nvSpPr>
          <p:cNvPr id="4" name="Espace réservé du numéro de diapositive 3"/>
          <p:cNvSpPr>
            <a:spLocks noGrp="1"/>
          </p:cNvSpPr>
          <p:nvPr>
            <p:ph type="sldNum" sz="quarter" idx="10"/>
          </p:nvPr>
        </p:nvSpPr>
        <p:spPr/>
        <p:txBody>
          <a:bodyPr/>
          <a:lstStyle/>
          <a:p>
            <a:pPr>
              <a:defRPr/>
            </a:pPr>
            <a:fld id="{4C64DE7A-1967-EC44-B8FD-AD1BAB36B5AB}" type="slidenum">
              <a:rPr lang="fr-FR" smtClean="0"/>
              <a:pPr>
                <a:defRPr/>
              </a:pPr>
              <a:t>5</a:t>
            </a:fld>
            <a:endParaRPr lang="fr-FR"/>
          </a:p>
        </p:txBody>
      </p:sp>
    </p:spTree>
    <p:extLst>
      <p:ext uri="{BB962C8B-B14F-4D97-AF65-F5344CB8AC3E}">
        <p14:creationId xmlns:p14="http://schemas.microsoft.com/office/powerpoint/2010/main" val="4086141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La cryptosporidiose est une maladie a transmission </a:t>
            </a:r>
            <a:r>
              <a:rPr lang="fr-FR" sz="1800" dirty="0" err="1">
                <a:effectLst/>
                <a:latin typeface="Times New Roman" panose="02020603050405020304" pitchFamily="18" charset="0"/>
                <a:ea typeface="Times New Roman" panose="02020603050405020304" pitchFamily="18" charset="0"/>
              </a:rPr>
              <a:t>feco</a:t>
            </a:r>
            <a:r>
              <a:rPr lang="fr-FR" sz="1800" dirty="0">
                <a:effectLst/>
                <a:latin typeface="Times New Roman" panose="02020603050405020304" pitchFamily="18" charset="0"/>
                <a:ea typeface="Times New Roman" panose="02020603050405020304" pitchFamily="18" charset="0"/>
              </a:rPr>
              <a:t>-orale et les oocystes sont infectants dès leur émission, tout en étant extrêmement résistants dans l’environnement. En conséquence, la cryptosporidiose est une parasitose non seulement a transmission directe par le contact avec un sujet ou un animal infecté, mais aussi à transmission indirecte, via l’eau et les aliments contaminés par des oocystes d’origine humaine ou animale. Les animaux domestiques et de rente jouent un rôle important dans la contamination de l’environnement. L’irrigation des cultures végétales avec des eaux usées est aussi une source de contamination</a:t>
            </a:r>
            <a:endParaRPr lang="fr-FR" dirty="0"/>
          </a:p>
        </p:txBody>
      </p:sp>
      <p:sp>
        <p:nvSpPr>
          <p:cNvPr id="4" name="Espace réservé du numéro de diapositive 3"/>
          <p:cNvSpPr>
            <a:spLocks noGrp="1"/>
          </p:cNvSpPr>
          <p:nvPr>
            <p:ph type="sldNum" sz="quarter" idx="10"/>
          </p:nvPr>
        </p:nvSpPr>
        <p:spPr/>
        <p:txBody>
          <a:bodyPr/>
          <a:lstStyle/>
          <a:p>
            <a:pPr>
              <a:defRPr/>
            </a:pPr>
            <a:fld id="{4C64DE7A-1967-EC44-B8FD-AD1BAB36B5AB}" type="slidenum">
              <a:rPr lang="fr-FR" smtClean="0"/>
              <a:pPr>
                <a:defRPr/>
              </a:pPr>
              <a:t>6</a:t>
            </a:fld>
            <a:endParaRPr lang="fr-FR"/>
          </a:p>
        </p:txBody>
      </p:sp>
    </p:spTree>
    <p:extLst>
      <p:ext uri="{BB962C8B-B14F-4D97-AF65-F5344CB8AC3E}">
        <p14:creationId xmlns:p14="http://schemas.microsoft.com/office/powerpoint/2010/main" val="422110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La cryptosporidiose est une parasitose cosmopolite, observée sous forme sporadique ou épidémique avec une incidence et une prévalence cependant très variable allant de 1 à 33% selon les pays. De nombreuses épidémies sont régulièrement observées dans les pays industrialisés dues à une contamination fécale des réseaux de distribution d’eau potable car le chlore est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inéfficace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sur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De plus des épidémies liées à l’alimentation ont aussi été rapportées.</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a:defRPr/>
            </a:pPr>
            <a:fld id="{4C64DE7A-1967-EC44-B8FD-AD1BAB36B5AB}" type="slidenum">
              <a:rPr lang="fr-FR" smtClean="0"/>
              <a:pPr>
                <a:defRPr/>
              </a:pPr>
              <a:t>7</a:t>
            </a:fld>
            <a:endParaRPr lang="fr-FR"/>
          </a:p>
        </p:txBody>
      </p:sp>
    </p:spTree>
    <p:extLst>
      <p:ext uri="{BB962C8B-B14F-4D97-AF65-F5344CB8AC3E}">
        <p14:creationId xmlns:p14="http://schemas.microsoft.com/office/powerpoint/2010/main" val="3752476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a:extLst>
              <a:ext uri="{FF2B5EF4-FFF2-40B4-BE49-F238E27FC236}">
                <a16:creationId xmlns:a16="http://schemas.microsoft.com/office/drawing/2014/main" id="{291FDE49-A91C-4240-B341-68A5AACE1A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a:extLst>
              <a:ext uri="{FF2B5EF4-FFF2-40B4-BE49-F238E27FC236}">
                <a16:creationId xmlns:a16="http://schemas.microsoft.com/office/drawing/2014/main" id="{A561F2C8-458D-4613-A23A-EABB30A052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Sur un plan taxonomique, plus de 40 espèces de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infectant tous les groupes de vertébrés et ayant une spécificité d'hôte plus ou moins stricte ont à ce jour été validées.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Cryptosporidium</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parvum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et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Cryptosporidium</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hominis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sont les espèces qui infectent l’homme le plus fréquemment.</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sz="1200" kern="1200" dirty="0">
              <a:solidFill>
                <a:schemeClr val="tx1"/>
              </a:solidFill>
              <a:effectLst/>
              <a:latin typeface="+mn-lt"/>
              <a:ea typeface="+mn-ea"/>
              <a:cs typeface="+mn-cs"/>
            </a:endParaRPr>
          </a:p>
        </p:txBody>
      </p:sp>
      <p:sp>
        <p:nvSpPr>
          <p:cNvPr id="21508" name="Espace réservé du numéro de diapositive 3">
            <a:extLst>
              <a:ext uri="{FF2B5EF4-FFF2-40B4-BE49-F238E27FC236}">
                <a16:creationId xmlns:a16="http://schemas.microsoft.com/office/drawing/2014/main" id="{B42F1D9B-D603-4071-A09E-8990EA1280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2" charset="-128"/>
              </a:defRPr>
            </a:lvl1pPr>
            <a:lvl2pPr marL="742950" indent="-285750">
              <a:defRPr>
                <a:solidFill>
                  <a:schemeClr val="tx1"/>
                </a:solidFill>
                <a:latin typeface="Arial" panose="020B0604020202020204" pitchFamily="34" charset="0"/>
                <a:ea typeface="ヒラギノ角ゴ Pro W3" pitchFamily="2" charset="-128"/>
              </a:defRPr>
            </a:lvl2pPr>
            <a:lvl3pPr marL="1143000" indent="-228600">
              <a:defRPr>
                <a:solidFill>
                  <a:schemeClr val="tx1"/>
                </a:solidFill>
                <a:latin typeface="Arial" panose="020B0604020202020204" pitchFamily="34" charset="0"/>
                <a:ea typeface="ヒラギノ角ゴ Pro W3" pitchFamily="2" charset="-128"/>
              </a:defRPr>
            </a:lvl3pPr>
            <a:lvl4pPr marL="1600200" indent="-228600">
              <a:defRPr>
                <a:solidFill>
                  <a:schemeClr val="tx1"/>
                </a:solidFill>
                <a:latin typeface="Arial" panose="020B0604020202020204" pitchFamily="34" charset="0"/>
                <a:ea typeface="ヒラギノ角ゴ Pro W3" pitchFamily="2" charset="-128"/>
              </a:defRPr>
            </a:lvl4pPr>
            <a:lvl5pPr marL="2057400" indent="-228600">
              <a:defRPr>
                <a:solidFill>
                  <a:schemeClr val="tx1"/>
                </a:solidFill>
                <a:latin typeface="Arial" panose="020B0604020202020204" pitchFamily="34" charset="0"/>
                <a:ea typeface="ヒラギノ角ゴ Pro W3" pitchFamily="2"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fld id="{079AF818-20A5-49E7-A9FC-DCCBE6367AE8}" type="slidenum">
              <a:rPr lang="fr-FR" altLang="fr-FR" smtClean="0"/>
              <a:pPr/>
              <a:t>8</a:t>
            </a:fld>
            <a:endParaRPr lang="fr-FR" altLang="fr-FR"/>
          </a:p>
        </p:txBody>
      </p:sp>
    </p:spTree>
    <p:extLst>
      <p:ext uri="{BB962C8B-B14F-4D97-AF65-F5344CB8AC3E}">
        <p14:creationId xmlns:p14="http://schemas.microsoft.com/office/powerpoint/2010/main" val="1545027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Les infections par </a:t>
            </a:r>
            <a:r>
              <a:rPr lang="fr-FR" sz="1800" i="1" dirty="0" err="1">
                <a:effectLst/>
                <a:latin typeface="Times New Roman" panose="02020603050405020304" pitchFamily="18" charset="0"/>
                <a:ea typeface="Times New Roman" panose="02020603050405020304" pitchFamily="18" charset="0"/>
              </a:rPr>
              <a:t>Cryptosporidium</a:t>
            </a:r>
            <a:r>
              <a:rPr lang="fr-FR" sz="1800" dirty="0">
                <a:effectLst/>
                <a:latin typeface="Times New Roman" panose="02020603050405020304" pitchFamily="18" charset="0"/>
                <a:ea typeface="Times New Roman" panose="02020603050405020304" pitchFamily="18" charset="0"/>
              </a:rPr>
              <a:t> ont été associées à la saisonnalité. Par exemple, les études menées dans des zones tempérées comme en </a:t>
            </a:r>
            <a:r>
              <a:rPr lang="fr-FR" sz="1800" dirty="0" err="1">
                <a:effectLst/>
                <a:latin typeface="Times New Roman" panose="02020603050405020304" pitchFamily="18" charset="0"/>
                <a:ea typeface="Times New Roman" panose="02020603050405020304" pitchFamily="18" charset="0"/>
              </a:rPr>
              <a:t>europe</a:t>
            </a:r>
            <a:r>
              <a:rPr lang="fr-FR" sz="1800" dirty="0">
                <a:effectLst/>
                <a:latin typeface="Times New Roman" panose="02020603050405020304" pitchFamily="18" charset="0"/>
                <a:ea typeface="Times New Roman" panose="02020603050405020304" pitchFamily="18" charset="0"/>
              </a:rPr>
              <a:t> reportent des pics d’augmentations de l’incidence de l’infection plutôt au printemps et en été.</a:t>
            </a:r>
            <a:endParaRPr lang="fr-FR" dirty="0"/>
          </a:p>
        </p:txBody>
      </p:sp>
      <p:sp>
        <p:nvSpPr>
          <p:cNvPr id="4" name="Espace réservé du numéro de diapositive 3"/>
          <p:cNvSpPr>
            <a:spLocks noGrp="1"/>
          </p:cNvSpPr>
          <p:nvPr>
            <p:ph type="sldNum" sz="quarter" idx="5"/>
          </p:nvPr>
        </p:nvSpPr>
        <p:spPr/>
        <p:txBody>
          <a:bodyPr/>
          <a:lstStyle/>
          <a:p>
            <a:pPr>
              <a:defRPr/>
            </a:pPr>
            <a:fld id="{4C64DE7A-1967-EC44-B8FD-AD1BAB36B5AB}" type="slidenum">
              <a:rPr lang="fr-FR" smtClean="0"/>
              <a:pPr>
                <a:defRPr/>
              </a:pPr>
              <a:t>9</a:t>
            </a:fld>
            <a:endParaRPr lang="fr-FR"/>
          </a:p>
        </p:txBody>
      </p:sp>
    </p:spTree>
    <p:extLst>
      <p:ext uri="{BB962C8B-B14F-4D97-AF65-F5344CB8AC3E}">
        <p14:creationId xmlns:p14="http://schemas.microsoft.com/office/powerpoint/2010/main" val="103118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0052E-1D7C-4C42-ED3A-F1A79BDAC97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8291A51-A846-A01C-0420-595C68BDD0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636B73E-17E8-2E76-4A1D-8B531E5B8B6B}"/>
              </a:ext>
            </a:extLst>
          </p:cNvPr>
          <p:cNvSpPr>
            <a:spLocks noGrp="1"/>
          </p:cNvSpPr>
          <p:nvPr>
            <p:ph type="dt" sz="half" idx="10"/>
          </p:nvPr>
        </p:nvSpPr>
        <p:spPr/>
        <p:txBody>
          <a:bodyPr/>
          <a:lstStyle/>
          <a:p>
            <a:fld id="{633E043F-D6C8-2647-9D27-A0C00D8ABA82}" type="datetime1">
              <a:rPr lang="fr-FR" smtClean="0"/>
              <a:t>04/06/2025</a:t>
            </a:fld>
            <a:endParaRPr lang="fr-FR"/>
          </a:p>
        </p:txBody>
      </p:sp>
      <p:sp>
        <p:nvSpPr>
          <p:cNvPr id="5" name="Espace réservé du pied de page 4">
            <a:extLst>
              <a:ext uri="{FF2B5EF4-FFF2-40B4-BE49-F238E27FC236}">
                <a16:creationId xmlns:a16="http://schemas.microsoft.com/office/drawing/2014/main" id="{A765CE23-8702-D359-7CA3-2740EE41AD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3AF710B-4D5C-B5CC-3660-7BEB19736AA8}"/>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2833858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2DF0D6-4368-ED39-2399-5CC6ADC9E97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4D658B9-89F8-D41E-4C13-B3F23A69F1C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E5AE745-550A-00E2-228A-38B6307F2E77}"/>
              </a:ext>
            </a:extLst>
          </p:cNvPr>
          <p:cNvSpPr>
            <a:spLocks noGrp="1"/>
          </p:cNvSpPr>
          <p:nvPr>
            <p:ph type="dt" sz="half" idx="10"/>
          </p:nvPr>
        </p:nvSpPr>
        <p:spPr/>
        <p:txBody>
          <a:bodyPr/>
          <a:lstStyle/>
          <a:p>
            <a:fld id="{2E43D0C0-47DB-754D-9026-144C43D62917}" type="datetime1">
              <a:rPr lang="fr-FR" smtClean="0"/>
              <a:t>04/06/2025</a:t>
            </a:fld>
            <a:endParaRPr lang="fr-FR"/>
          </a:p>
        </p:txBody>
      </p:sp>
      <p:sp>
        <p:nvSpPr>
          <p:cNvPr id="5" name="Espace réservé du pied de page 4">
            <a:extLst>
              <a:ext uri="{FF2B5EF4-FFF2-40B4-BE49-F238E27FC236}">
                <a16:creationId xmlns:a16="http://schemas.microsoft.com/office/drawing/2014/main" id="{7286CF56-5122-1F40-8BB2-5838AB5DBE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2EFC362-36C3-3BBC-C5C5-E80846956840}"/>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1363851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0956EB5-32DD-DB79-8F02-286804AC654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C84AA94-F44E-3468-A2F5-2E3194F73FF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D913DD-3B5F-F2D8-3805-C322DC1A06E2}"/>
              </a:ext>
            </a:extLst>
          </p:cNvPr>
          <p:cNvSpPr>
            <a:spLocks noGrp="1"/>
          </p:cNvSpPr>
          <p:nvPr>
            <p:ph type="dt" sz="half" idx="10"/>
          </p:nvPr>
        </p:nvSpPr>
        <p:spPr/>
        <p:txBody>
          <a:bodyPr/>
          <a:lstStyle/>
          <a:p>
            <a:fld id="{D82BFD3A-CCC6-A248-830C-021FB9DF80FF}" type="datetime1">
              <a:rPr lang="fr-FR" smtClean="0"/>
              <a:t>04/06/2025</a:t>
            </a:fld>
            <a:endParaRPr lang="fr-FR"/>
          </a:p>
        </p:txBody>
      </p:sp>
      <p:sp>
        <p:nvSpPr>
          <p:cNvPr id="5" name="Espace réservé du pied de page 4">
            <a:extLst>
              <a:ext uri="{FF2B5EF4-FFF2-40B4-BE49-F238E27FC236}">
                <a16:creationId xmlns:a16="http://schemas.microsoft.com/office/drawing/2014/main" id="{5D6A3352-3F5F-3638-AF8B-5BD990C1742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2424D2-FE2C-3F4E-63AB-77691634AE7C}"/>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990768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2"/>
          </p:nvPr>
        </p:nvSpPr>
        <p:spPr>
          <a:xfrm>
            <a:off x="911425" y="1773244"/>
            <a:ext cx="10368294" cy="41036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2"/>
          <p:cNvSpPr>
            <a:spLocks noGrp="1"/>
          </p:cNvSpPr>
          <p:nvPr>
            <p:ph type="dt" sz="half" idx="13"/>
          </p:nvPr>
        </p:nvSpPr>
        <p:spPr>
          <a:ln/>
        </p:spPr>
        <p:txBody>
          <a:bodyPr/>
          <a:lstStyle>
            <a:lvl1pPr>
              <a:defRPr/>
            </a:lvl1pPr>
          </a:lstStyle>
          <a:p>
            <a:pPr>
              <a:defRPr/>
            </a:pPr>
            <a:endParaRPr lang="fr-FR"/>
          </a:p>
        </p:txBody>
      </p:sp>
      <p:sp>
        <p:nvSpPr>
          <p:cNvPr id="5" name="Espace réservé du numéro de diapositive 3"/>
          <p:cNvSpPr>
            <a:spLocks noGrp="1"/>
          </p:cNvSpPr>
          <p:nvPr>
            <p:ph type="sldNum" sz="quarter" idx="14"/>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277049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87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DF4C4D-4E19-7470-BE7C-189C97223C2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BA8C28-9272-A48C-BA98-EF708BFF62A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220C9B-03EC-9A8A-FD8C-55C8140EF63C}"/>
              </a:ext>
            </a:extLst>
          </p:cNvPr>
          <p:cNvSpPr>
            <a:spLocks noGrp="1"/>
          </p:cNvSpPr>
          <p:nvPr>
            <p:ph type="dt" sz="half" idx="10"/>
          </p:nvPr>
        </p:nvSpPr>
        <p:spPr/>
        <p:txBody>
          <a:bodyPr/>
          <a:lstStyle/>
          <a:p>
            <a:fld id="{9C8BC68B-5BD1-4C48-87F1-89E7B374E69B}" type="datetime1">
              <a:rPr lang="fr-FR" smtClean="0"/>
              <a:t>04/06/2025</a:t>
            </a:fld>
            <a:endParaRPr lang="fr-FR"/>
          </a:p>
        </p:txBody>
      </p:sp>
      <p:sp>
        <p:nvSpPr>
          <p:cNvPr id="5" name="Espace réservé du pied de page 4">
            <a:extLst>
              <a:ext uri="{FF2B5EF4-FFF2-40B4-BE49-F238E27FC236}">
                <a16:creationId xmlns:a16="http://schemas.microsoft.com/office/drawing/2014/main" id="{9A83A7EE-CB95-48A2-0E34-C6E71BCEF8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A21A34-437C-CE4B-913A-2217DCF505CD}"/>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207513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69630F-8C48-DFE6-25DB-0600FA69E3E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5854B26-6409-0BC7-68EF-7A8E26FFEF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819D10D-0F80-6826-135D-DDB8D0604CA4}"/>
              </a:ext>
            </a:extLst>
          </p:cNvPr>
          <p:cNvSpPr>
            <a:spLocks noGrp="1"/>
          </p:cNvSpPr>
          <p:nvPr>
            <p:ph type="dt" sz="half" idx="10"/>
          </p:nvPr>
        </p:nvSpPr>
        <p:spPr/>
        <p:txBody>
          <a:bodyPr/>
          <a:lstStyle/>
          <a:p>
            <a:fld id="{6A028847-C088-2F47-9474-76B52C9CA962}" type="datetime1">
              <a:rPr lang="fr-FR" smtClean="0"/>
              <a:t>04/06/2025</a:t>
            </a:fld>
            <a:endParaRPr lang="fr-FR"/>
          </a:p>
        </p:txBody>
      </p:sp>
      <p:sp>
        <p:nvSpPr>
          <p:cNvPr id="5" name="Espace réservé du pied de page 4">
            <a:extLst>
              <a:ext uri="{FF2B5EF4-FFF2-40B4-BE49-F238E27FC236}">
                <a16:creationId xmlns:a16="http://schemas.microsoft.com/office/drawing/2014/main" id="{6F7919C9-1F10-BADE-14C6-B20AE19730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E7F88A-D3F9-BF59-A9CF-08263A0719C6}"/>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426145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F74D5-8C28-D921-3467-01D98F2E58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861C45E-A832-7938-D3BF-6042EA7213C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247AB9E-30CA-B9DB-BD01-CABCE99FEA9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C4453F4-1218-6E4D-E968-825553D95A0E}"/>
              </a:ext>
            </a:extLst>
          </p:cNvPr>
          <p:cNvSpPr>
            <a:spLocks noGrp="1"/>
          </p:cNvSpPr>
          <p:nvPr>
            <p:ph type="dt" sz="half" idx="10"/>
          </p:nvPr>
        </p:nvSpPr>
        <p:spPr/>
        <p:txBody>
          <a:bodyPr/>
          <a:lstStyle/>
          <a:p>
            <a:fld id="{B25884B9-4BB5-9C48-BE20-B1AFEBB5D504}" type="datetime1">
              <a:rPr lang="fr-FR" smtClean="0"/>
              <a:t>04/06/2025</a:t>
            </a:fld>
            <a:endParaRPr lang="fr-FR"/>
          </a:p>
        </p:txBody>
      </p:sp>
      <p:sp>
        <p:nvSpPr>
          <p:cNvPr id="6" name="Espace réservé du pied de page 5">
            <a:extLst>
              <a:ext uri="{FF2B5EF4-FFF2-40B4-BE49-F238E27FC236}">
                <a16:creationId xmlns:a16="http://schemas.microsoft.com/office/drawing/2014/main" id="{F7A16029-E28D-8378-58E1-3697F48A111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12B3B0C-D646-F8A3-A111-236E05F7B36B}"/>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3770322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109012-FD00-6ACD-7ADB-ECBEB251220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5EE06D5-BEAF-C2C9-A1A8-653303BC91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93D5253-D26D-F53A-1D8B-003CBB8E3F0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01CA6CB-EC69-9818-E501-0211E51BC7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D5C931A-4259-036D-6117-2EA079CB265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C4A2CBD-9A2B-18A9-D074-398C44A9C789}"/>
              </a:ext>
            </a:extLst>
          </p:cNvPr>
          <p:cNvSpPr>
            <a:spLocks noGrp="1"/>
          </p:cNvSpPr>
          <p:nvPr>
            <p:ph type="dt" sz="half" idx="10"/>
          </p:nvPr>
        </p:nvSpPr>
        <p:spPr/>
        <p:txBody>
          <a:bodyPr/>
          <a:lstStyle/>
          <a:p>
            <a:fld id="{C63FFCB6-3BAA-6441-A7E2-708E95F688E1}" type="datetime1">
              <a:rPr lang="fr-FR" smtClean="0"/>
              <a:t>04/06/2025</a:t>
            </a:fld>
            <a:endParaRPr lang="fr-FR"/>
          </a:p>
        </p:txBody>
      </p:sp>
      <p:sp>
        <p:nvSpPr>
          <p:cNvPr id="8" name="Espace réservé du pied de page 7">
            <a:extLst>
              <a:ext uri="{FF2B5EF4-FFF2-40B4-BE49-F238E27FC236}">
                <a16:creationId xmlns:a16="http://schemas.microsoft.com/office/drawing/2014/main" id="{490B22C5-C246-9D7B-80E4-749E4EB381B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A5CEB3C-D68E-9DB0-B966-029BE0BFB992}"/>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124963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3C4A92-3EEB-14C7-1411-6F3D0B22B15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2C8FBE8-CDED-AC3B-7771-6FFAAC9AB8EF}"/>
              </a:ext>
            </a:extLst>
          </p:cNvPr>
          <p:cNvSpPr>
            <a:spLocks noGrp="1"/>
          </p:cNvSpPr>
          <p:nvPr>
            <p:ph type="dt" sz="half" idx="10"/>
          </p:nvPr>
        </p:nvSpPr>
        <p:spPr/>
        <p:txBody>
          <a:bodyPr/>
          <a:lstStyle/>
          <a:p>
            <a:fld id="{734DA8F9-D05F-6B4D-8DC2-1F2E66AAD02F}" type="datetime1">
              <a:rPr lang="fr-FR" smtClean="0"/>
              <a:t>04/06/2025</a:t>
            </a:fld>
            <a:endParaRPr lang="fr-FR"/>
          </a:p>
        </p:txBody>
      </p:sp>
      <p:sp>
        <p:nvSpPr>
          <p:cNvPr id="4" name="Espace réservé du pied de page 3">
            <a:extLst>
              <a:ext uri="{FF2B5EF4-FFF2-40B4-BE49-F238E27FC236}">
                <a16:creationId xmlns:a16="http://schemas.microsoft.com/office/drawing/2014/main" id="{8BE961A8-0B5F-BB73-FFE8-E10C4B5DDD5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6A684EE-1827-4500-CF1F-8395D8084EEF}"/>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427799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A152804-BE65-D27A-FBD7-B0B23E9740A8}"/>
              </a:ext>
            </a:extLst>
          </p:cNvPr>
          <p:cNvSpPr>
            <a:spLocks noGrp="1"/>
          </p:cNvSpPr>
          <p:nvPr>
            <p:ph type="dt" sz="half" idx="10"/>
          </p:nvPr>
        </p:nvSpPr>
        <p:spPr/>
        <p:txBody>
          <a:bodyPr/>
          <a:lstStyle/>
          <a:p>
            <a:fld id="{3E7EC998-FF06-144B-873B-9BC8E9602F56}" type="datetime1">
              <a:rPr lang="fr-FR" smtClean="0"/>
              <a:t>04/06/2025</a:t>
            </a:fld>
            <a:endParaRPr lang="fr-FR"/>
          </a:p>
        </p:txBody>
      </p:sp>
      <p:sp>
        <p:nvSpPr>
          <p:cNvPr id="3" name="Espace réservé du pied de page 2">
            <a:extLst>
              <a:ext uri="{FF2B5EF4-FFF2-40B4-BE49-F238E27FC236}">
                <a16:creationId xmlns:a16="http://schemas.microsoft.com/office/drawing/2014/main" id="{1526A636-2F27-72A1-A961-4DFBCC9E434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B2BB5C0-69F9-0125-C484-933DD2A44021}"/>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42836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02E90-45E9-0677-70A8-47B34D5CD1A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4578A44-AD77-3BBC-6DB7-D5AD13A362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9830749-7980-9E42-FFDA-C42CED403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30304D9-5271-E677-FFE1-910F3464935E}"/>
              </a:ext>
            </a:extLst>
          </p:cNvPr>
          <p:cNvSpPr>
            <a:spLocks noGrp="1"/>
          </p:cNvSpPr>
          <p:nvPr>
            <p:ph type="dt" sz="half" idx="10"/>
          </p:nvPr>
        </p:nvSpPr>
        <p:spPr/>
        <p:txBody>
          <a:bodyPr/>
          <a:lstStyle/>
          <a:p>
            <a:fld id="{D84601F0-9F55-2549-84F3-5DEE7DF8A127}" type="datetime1">
              <a:rPr lang="fr-FR" smtClean="0"/>
              <a:t>04/06/2025</a:t>
            </a:fld>
            <a:endParaRPr lang="fr-FR"/>
          </a:p>
        </p:txBody>
      </p:sp>
      <p:sp>
        <p:nvSpPr>
          <p:cNvPr id="6" name="Espace réservé du pied de page 5">
            <a:extLst>
              <a:ext uri="{FF2B5EF4-FFF2-40B4-BE49-F238E27FC236}">
                <a16:creationId xmlns:a16="http://schemas.microsoft.com/office/drawing/2014/main" id="{63B889C2-D045-E8D5-042E-574896DDEB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307E7ED-4246-E480-CF3B-1F34E37C4BEB}"/>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3012137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172B2E-7492-D0BE-49A9-056C7EFC610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F9DA372-39AD-2EF0-9852-05EC9FDD7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89C151DC-8D6A-C84F-C8C4-F1B2A959C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67BEC99-C20F-D7CE-DFDE-4C0E0EFF8AA5}"/>
              </a:ext>
            </a:extLst>
          </p:cNvPr>
          <p:cNvSpPr>
            <a:spLocks noGrp="1"/>
          </p:cNvSpPr>
          <p:nvPr>
            <p:ph type="dt" sz="half" idx="10"/>
          </p:nvPr>
        </p:nvSpPr>
        <p:spPr/>
        <p:txBody>
          <a:bodyPr/>
          <a:lstStyle/>
          <a:p>
            <a:fld id="{544C6C49-D4E8-2042-8222-3818D0DDD7A9}" type="datetime1">
              <a:rPr lang="fr-FR" smtClean="0"/>
              <a:t>04/06/2025</a:t>
            </a:fld>
            <a:endParaRPr lang="fr-FR"/>
          </a:p>
        </p:txBody>
      </p:sp>
      <p:sp>
        <p:nvSpPr>
          <p:cNvPr id="6" name="Espace réservé du pied de page 5">
            <a:extLst>
              <a:ext uri="{FF2B5EF4-FFF2-40B4-BE49-F238E27FC236}">
                <a16:creationId xmlns:a16="http://schemas.microsoft.com/office/drawing/2014/main" id="{4DFBC00F-EB7F-4021-66BA-F52172F77B9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D01C27-F9AC-9257-E057-7F733B65D178}"/>
              </a:ext>
            </a:extLst>
          </p:cNvPr>
          <p:cNvSpPr>
            <a:spLocks noGrp="1"/>
          </p:cNvSpPr>
          <p:nvPr>
            <p:ph type="sldNum" sz="quarter" idx="12"/>
          </p:nvPr>
        </p:nvSpPr>
        <p:spPr/>
        <p:txBody>
          <a:bodyPr/>
          <a:lstStyle/>
          <a:p>
            <a:fld id="{2A5C8685-6890-2F47-9E06-EE0DA0FCEC0E}" type="slidenum">
              <a:rPr lang="fr-FR" smtClean="0"/>
              <a:t>‹N°›</a:t>
            </a:fld>
            <a:endParaRPr lang="fr-FR"/>
          </a:p>
        </p:txBody>
      </p:sp>
    </p:spTree>
    <p:extLst>
      <p:ext uri="{BB962C8B-B14F-4D97-AF65-F5344CB8AC3E}">
        <p14:creationId xmlns:p14="http://schemas.microsoft.com/office/powerpoint/2010/main" val="1489412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7720F76-E154-5EC1-ED3C-3261895AB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B78980D-5D79-961C-1193-42A392509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E2E55F-768E-98A2-A038-D8EAC9F8C2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E3E61-B63C-8B4B-BEDC-7A68F9B02271}" type="datetime1">
              <a:rPr lang="fr-FR" smtClean="0"/>
              <a:t>04/06/2025</a:t>
            </a:fld>
            <a:endParaRPr lang="fr-FR"/>
          </a:p>
        </p:txBody>
      </p:sp>
      <p:sp>
        <p:nvSpPr>
          <p:cNvPr id="5" name="Espace réservé du pied de page 4">
            <a:extLst>
              <a:ext uri="{FF2B5EF4-FFF2-40B4-BE49-F238E27FC236}">
                <a16:creationId xmlns:a16="http://schemas.microsoft.com/office/drawing/2014/main" id="{E242276A-142A-28A1-07BC-584746511A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9AFBAC8-DF6F-236E-CB31-D2C9292EE7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C8685-6890-2F47-9E06-EE0DA0FCEC0E}" type="slidenum">
              <a:rPr lang="fr-FR" smtClean="0"/>
              <a:t>‹N°›</a:t>
            </a:fld>
            <a:endParaRPr lang="fr-FR"/>
          </a:p>
        </p:txBody>
      </p:sp>
    </p:spTree>
    <p:extLst>
      <p:ext uri="{BB962C8B-B14F-4D97-AF65-F5344CB8AC3E}">
        <p14:creationId xmlns:p14="http://schemas.microsoft.com/office/powerpoint/2010/main" val="4240163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png"/><Relationship Id="rId10" Type="http://schemas.openxmlformats.org/officeDocument/2006/relationships/image" Target="../media/image1.jpg"/><Relationship Id="rId4" Type="http://schemas.openxmlformats.org/officeDocument/2006/relationships/image" Target="../media/image31.jpe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4.tiff"/><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1.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1.jp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1.jpeg"/><Relationship Id="rId5" Type="http://schemas.openxmlformats.org/officeDocument/2006/relationships/image" Target="../media/image1.jpg"/><Relationship Id="rId10" Type="http://schemas.openxmlformats.org/officeDocument/2006/relationships/image" Target="../media/image60.png"/><Relationship Id="rId4" Type="http://schemas.openxmlformats.org/officeDocument/2006/relationships/image" Target="../media/image56.jpe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1.jpg"/><Relationship Id="rId10" Type="http://schemas.openxmlformats.org/officeDocument/2006/relationships/image" Target="../media/image70.jpeg"/><Relationship Id="rId4" Type="http://schemas.openxmlformats.org/officeDocument/2006/relationships/image" Target="../media/image65.jpeg"/><Relationship Id="rId9"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jp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1.jpg"/><Relationship Id="rId10" Type="http://schemas.openxmlformats.org/officeDocument/2006/relationships/image" Target="../media/image35.jpeg"/><Relationship Id="rId4" Type="http://schemas.openxmlformats.org/officeDocument/2006/relationships/image" Target="../media/image56.jpeg"/><Relationship Id="rId9"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1.jp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1196483"/>
            <a:ext cx="11915775" cy="1175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6" name="ZoneTexte 15">
            <a:extLst>
              <a:ext uri="{FF2B5EF4-FFF2-40B4-BE49-F238E27FC236}">
                <a16:creationId xmlns:a16="http://schemas.microsoft.com/office/drawing/2014/main" id="{D6430134-E945-8B89-A269-BA7DB901AF6C}"/>
              </a:ext>
            </a:extLst>
          </p:cNvPr>
          <p:cNvSpPr txBox="1"/>
          <p:nvPr/>
        </p:nvSpPr>
        <p:spPr>
          <a:xfrm>
            <a:off x="142875" y="1196483"/>
            <a:ext cx="11915775" cy="4290405"/>
          </a:xfrm>
          <a:prstGeom prst="rect">
            <a:avLst/>
          </a:prstGeom>
          <a:noFill/>
          <a:ln w="25400">
            <a:noFill/>
          </a:ln>
        </p:spPr>
        <p:txBody>
          <a:bodyPr wrap="square" rtlCol="0">
            <a:spAutoFit/>
          </a:bodyPr>
          <a:lstStyle/>
          <a:p>
            <a:pPr algn="ctr"/>
            <a:r>
              <a:rPr lang="fr-FR" sz="2400" b="1" dirty="0">
                <a:solidFill>
                  <a:schemeClr val="bg1"/>
                </a:solidFill>
              </a:rPr>
              <a:t>Epidémiologie moléculaire des protozoaires </a:t>
            </a:r>
            <a:r>
              <a:rPr lang="fr-FR" sz="2400" b="1" i="1" dirty="0" err="1">
                <a:solidFill>
                  <a:schemeClr val="bg1"/>
                </a:solidFill>
              </a:rPr>
              <a:t>Blastocystis</a:t>
            </a:r>
            <a:r>
              <a:rPr lang="fr-FR" sz="2400" b="1" dirty="0">
                <a:solidFill>
                  <a:schemeClr val="bg1"/>
                </a:solidFill>
              </a:rPr>
              <a:t> et </a:t>
            </a:r>
            <a:r>
              <a:rPr lang="fr-FR" sz="2400" b="1" i="1" dirty="0" err="1">
                <a:solidFill>
                  <a:schemeClr val="bg1"/>
                </a:solidFill>
              </a:rPr>
              <a:t>Cryptosporidium</a:t>
            </a:r>
            <a:r>
              <a:rPr lang="fr-FR" sz="2400" b="1" i="1" dirty="0">
                <a:solidFill>
                  <a:schemeClr val="bg1"/>
                </a:solidFill>
              </a:rPr>
              <a:t> en Guinée</a:t>
            </a:r>
            <a:endParaRPr lang="fr-FR" sz="2400" b="1" dirty="0">
              <a:solidFill>
                <a:schemeClr val="bg1"/>
              </a:solidFill>
            </a:endParaRPr>
          </a:p>
          <a:p>
            <a:pPr algn="ctr"/>
            <a:endParaRPr lang="fr-FR" sz="2400" b="1" dirty="0"/>
          </a:p>
          <a:p>
            <a:pPr>
              <a:lnSpc>
                <a:spcPct val="70000"/>
              </a:lnSpc>
            </a:pPr>
            <a:endParaRPr lang="en-US" sz="2400" b="1" dirty="0">
              <a:solidFill>
                <a:schemeClr val="tx1">
                  <a:lumMod val="65000"/>
                  <a:lumOff val="35000"/>
                </a:schemeClr>
              </a:solidFill>
            </a:endParaRPr>
          </a:p>
          <a:p>
            <a:pPr algn="ctr"/>
            <a:endParaRPr lang="fr-FR" sz="2400" b="1" u="sng" dirty="0"/>
          </a:p>
          <a:p>
            <a:pPr algn="ctr"/>
            <a:r>
              <a:rPr lang="fr-FR" sz="2400" b="1" u="sng" dirty="0"/>
              <a:t>Timothé Guilavogui</a:t>
            </a:r>
            <a:endParaRPr lang="fr-FR" sz="2400" u="sng" dirty="0"/>
          </a:p>
          <a:p>
            <a:pPr algn="ctr"/>
            <a:r>
              <a:rPr lang="fr-FR" sz="2400" b="1" i="1" dirty="0" err="1"/>
              <a:t>MD,MSc</a:t>
            </a:r>
            <a:r>
              <a:rPr lang="fr-FR" sz="2400" b="1" i="1" dirty="0"/>
              <a:t>, PHD</a:t>
            </a:r>
          </a:p>
          <a:p>
            <a:pPr algn="ctr"/>
            <a:r>
              <a:rPr lang="fr-FR" sz="2400" b="1" i="1" dirty="0"/>
              <a:t>Coordonnateur de l’unité d’Appui à la </a:t>
            </a:r>
          </a:p>
          <a:p>
            <a:pPr algn="ctr"/>
            <a:r>
              <a:rPr lang="fr-FR" sz="2400" b="1" i="1" dirty="0"/>
              <a:t>Gestion et la Coordination des Programmes au</a:t>
            </a:r>
          </a:p>
          <a:p>
            <a:pPr algn="ctr"/>
            <a:r>
              <a:rPr lang="fr-FR" sz="2400" b="1" i="1" dirty="0"/>
              <a:t>Ministère de la Santé</a:t>
            </a:r>
          </a:p>
          <a:p>
            <a:pPr algn="ctr"/>
            <a:r>
              <a:rPr lang="fr-FR" sz="2400" b="1" i="1" dirty="0"/>
              <a:t>Université Gamal Abdel Nasser de Conakry</a:t>
            </a:r>
          </a:p>
          <a:p>
            <a:pPr algn="ctr"/>
            <a:endParaRPr lang="fr-FR" sz="2000" b="1" dirty="0"/>
          </a:p>
          <a:p>
            <a:pPr algn="ctr"/>
            <a:endParaRPr lang="en-US" sz="2000" b="1" dirty="0"/>
          </a:p>
        </p:txBody>
      </p:sp>
      <p:pic>
        <p:nvPicPr>
          <p:cNvPr id="4" name="Image 3">
            <a:extLst>
              <a:ext uri="{FF2B5EF4-FFF2-40B4-BE49-F238E27FC236}">
                <a16:creationId xmlns:a16="http://schemas.microsoft.com/office/drawing/2014/main" id="{8C33B2C2-78F5-B0D6-1F94-EB1914A7BD7E}"/>
              </a:ext>
            </a:extLst>
          </p:cNvPr>
          <p:cNvPicPr>
            <a:picLocks noChangeAspect="1"/>
          </p:cNvPicPr>
          <p:nvPr/>
        </p:nvPicPr>
        <p:blipFill>
          <a:blip r:embed="rId3"/>
          <a:stretch>
            <a:fillRect/>
          </a:stretch>
        </p:blipFill>
        <p:spPr>
          <a:xfrm>
            <a:off x="239548" y="129078"/>
            <a:ext cx="1767928" cy="902325"/>
          </a:xfrm>
          <a:prstGeom prst="rect">
            <a:avLst/>
          </a:prstGeom>
        </p:spPr>
      </p:pic>
      <p:pic>
        <p:nvPicPr>
          <p:cNvPr id="23" name="Picture 2" descr="C:\Users\eric viscogliosi\Downloads\téléchargem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484" y="0"/>
            <a:ext cx="2624737" cy="11107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tour à l'accue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1325" y="129079"/>
            <a:ext cx="942975" cy="9671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ésultat de recherche d'images pour &quot;blastocystis&quot;"/>
          <p:cNvPicPr>
            <a:picLocks noChangeAspect="1" noChangeArrowheads="1"/>
          </p:cNvPicPr>
          <p:nvPr/>
        </p:nvPicPr>
        <p:blipFill rotWithShape="1">
          <a:blip r:embed="rId6">
            <a:extLst>
              <a:ext uri="{28A0092B-C50C-407E-A947-70E740481C1C}">
                <a14:useLocalDpi xmlns:a14="http://schemas.microsoft.com/office/drawing/2010/main" val="0"/>
              </a:ext>
            </a:extLst>
          </a:blip>
          <a:srcRect l="7091" t="9142" r="3165" b="11244"/>
          <a:stretch/>
        </p:blipFill>
        <p:spPr bwMode="auto">
          <a:xfrm>
            <a:off x="9229724" y="2475197"/>
            <a:ext cx="2489239" cy="24479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6" descr="http://microbewiki.kenyon.edu/images/thumb/9/99/CryptosporidiumParvum.jpg/300px-CryptosporidiumParvu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419967" y="2475196"/>
            <a:ext cx="2496662" cy="244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57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Titre 1"/>
          <p:cNvSpPr txBox="1">
            <a:spLocks/>
          </p:cNvSpPr>
          <p:nvPr/>
        </p:nvSpPr>
        <p:spPr bwMode="auto">
          <a:xfrm>
            <a:off x="295845" y="601746"/>
            <a:ext cx="7773135" cy="1143526"/>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algn="just" defTabSz="907211">
              <a:lnSpc>
                <a:spcPct val="80000"/>
              </a:lnSpc>
              <a:defRPr/>
            </a:pPr>
            <a:r>
              <a:rPr lang="fr-FR" b="1" u="sng" dirty="0"/>
              <a:t>Pathogénicité</a:t>
            </a:r>
            <a:endParaRPr lang="fr-FR" b="1" i="1" u="sng" dirty="0"/>
          </a:p>
        </p:txBody>
      </p:sp>
      <p:grpSp>
        <p:nvGrpSpPr>
          <p:cNvPr id="11" name="Groupe 10">
            <a:extLst>
              <a:ext uri="{FF2B5EF4-FFF2-40B4-BE49-F238E27FC236}">
                <a16:creationId xmlns:a16="http://schemas.microsoft.com/office/drawing/2014/main" id="{CB06B976-D09B-4F7B-96B3-EC35149E5F73}"/>
              </a:ext>
            </a:extLst>
          </p:cNvPr>
          <p:cNvGrpSpPr/>
          <p:nvPr/>
        </p:nvGrpSpPr>
        <p:grpSpPr>
          <a:xfrm>
            <a:off x="2571165" y="1270597"/>
            <a:ext cx="7590190" cy="5405439"/>
            <a:chOff x="2756227" y="1270597"/>
            <a:chExt cx="7590190" cy="5405439"/>
          </a:xfrm>
        </p:grpSpPr>
        <p:sp>
          <p:nvSpPr>
            <p:cNvPr id="10" name="Rectangle 9">
              <a:extLst>
                <a:ext uri="{FF2B5EF4-FFF2-40B4-BE49-F238E27FC236}">
                  <a16:creationId xmlns:a16="http://schemas.microsoft.com/office/drawing/2014/main" id="{F7A5136D-42BD-4D1A-AF95-03BB9AE5A1CB}"/>
                </a:ext>
              </a:extLst>
            </p:cNvPr>
            <p:cNvSpPr/>
            <p:nvPr/>
          </p:nvSpPr>
          <p:spPr>
            <a:xfrm>
              <a:off x="2756227" y="1270597"/>
              <a:ext cx="7590190" cy="51106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7" name="Group 516"/>
            <p:cNvGrpSpPr>
              <a:grpSpLocks/>
            </p:cNvGrpSpPr>
            <p:nvPr/>
          </p:nvGrpSpPr>
          <p:grpSpPr bwMode="auto">
            <a:xfrm>
              <a:off x="2946920" y="2355415"/>
              <a:ext cx="779657" cy="900018"/>
              <a:chOff x="2409" y="1916"/>
              <a:chExt cx="935" cy="1618"/>
            </a:xfrm>
          </p:grpSpPr>
          <p:sp>
            <p:nvSpPr>
              <p:cNvPr id="98" name="Freeform 51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99" name="Freeform 51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00" name="Freeform 519"/>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01" name="Freeform 520"/>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02" name="Freeform 521"/>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03" name="Freeform 522"/>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solidFill>
                <a:srgbClr val="738B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04" name="Freeform 523"/>
              <p:cNvSpPr>
                <a:spLocks/>
              </p:cNvSpPr>
              <p:nvPr/>
            </p:nvSpPr>
            <p:spPr bwMode="auto">
              <a:xfrm>
                <a:off x="2409" y="1916"/>
                <a:ext cx="935" cy="1618"/>
              </a:xfrm>
              <a:custGeom>
                <a:avLst/>
                <a:gdLst>
                  <a:gd name="T0" fmla="*/ 24922 w 313"/>
                  <a:gd name="T1" fmla="*/ 8014 h 508"/>
                  <a:gd name="T2" fmla="*/ 24922 w 313"/>
                  <a:gd name="T3" fmla="*/ 45266 h 508"/>
                  <a:gd name="T4" fmla="*/ 19516 w 313"/>
                  <a:gd name="T5" fmla="*/ 52276 h 508"/>
                  <a:gd name="T6" fmla="*/ 5326 w 313"/>
                  <a:gd name="T7" fmla="*/ 52276 h 508"/>
                  <a:gd name="T8" fmla="*/ 0 w 313"/>
                  <a:gd name="T9" fmla="*/ 45266 h 508"/>
                  <a:gd name="T10" fmla="*/ 0 w 313"/>
                  <a:gd name="T11" fmla="*/ 8014 h 508"/>
                  <a:gd name="T12" fmla="*/ 884 w 313"/>
                  <a:gd name="T13" fmla="*/ 0 h 508"/>
                  <a:gd name="T14" fmla="*/ 3166 w 313"/>
                  <a:gd name="T15" fmla="*/ 8014 h 508"/>
                  <a:gd name="T16" fmla="*/ 4774 w 313"/>
                  <a:gd name="T17" fmla="*/ 0 h 508"/>
                  <a:gd name="T18" fmla="*/ 6372 w 313"/>
                  <a:gd name="T19" fmla="*/ 8014 h 508"/>
                  <a:gd name="T20" fmla="*/ 7970 w 313"/>
                  <a:gd name="T21" fmla="*/ 0 h 508"/>
                  <a:gd name="T22" fmla="*/ 9458 w 313"/>
                  <a:gd name="T23" fmla="*/ 8014 h 508"/>
                  <a:gd name="T24" fmla="*/ 10984 w 313"/>
                  <a:gd name="T25" fmla="*/ 0 h 508"/>
                  <a:gd name="T26" fmla="*/ 12502 w 313"/>
                  <a:gd name="T27" fmla="*/ 8014 h 508"/>
                  <a:gd name="T28" fmla="*/ 14100 w 313"/>
                  <a:gd name="T29" fmla="*/ 0 h 508"/>
                  <a:gd name="T30" fmla="*/ 15671 w 313"/>
                  <a:gd name="T31" fmla="*/ 8014 h 508"/>
                  <a:gd name="T32" fmla="*/ 17275 w 313"/>
                  <a:gd name="T33" fmla="*/ 0 h 508"/>
                  <a:gd name="T34" fmla="*/ 18873 w 313"/>
                  <a:gd name="T35" fmla="*/ 8014 h 508"/>
                  <a:gd name="T36" fmla="*/ 20391 w 313"/>
                  <a:gd name="T37" fmla="*/ 0 h 508"/>
                  <a:gd name="T38" fmla="*/ 21890 w 313"/>
                  <a:gd name="T39" fmla="*/ 8014 h 508"/>
                  <a:gd name="T40" fmla="*/ 23969 w 313"/>
                  <a:gd name="T41" fmla="*/ 0 h 508"/>
                  <a:gd name="T42" fmla="*/ 24922 w 313"/>
                  <a:gd name="T43" fmla="*/ 8014 h 5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3" h="508">
                    <a:moveTo>
                      <a:pt x="313" y="78"/>
                    </a:moveTo>
                    <a:cubicBezTo>
                      <a:pt x="313" y="440"/>
                      <a:pt x="313" y="440"/>
                      <a:pt x="313" y="440"/>
                    </a:cubicBezTo>
                    <a:cubicBezTo>
                      <a:pt x="313" y="478"/>
                      <a:pt x="283" y="508"/>
                      <a:pt x="245" y="508"/>
                    </a:cubicBezTo>
                    <a:cubicBezTo>
                      <a:pt x="67" y="508"/>
                      <a:pt x="67" y="508"/>
                      <a:pt x="67" y="508"/>
                    </a:cubicBezTo>
                    <a:cubicBezTo>
                      <a:pt x="30" y="508"/>
                      <a:pt x="0" y="478"/>
                      <a:pt x="0" y="440"/>
                    </a:cubicBezTo>
                    <a:cubicBezTo>
                      <a:pt x="0" y="78"/>
                      <a:pt x="0" y="78"/>
                      <a:pt x="0" y="78"/>
                    </a:cubicBezTo>
                    <a:cubicBezTo>
                      <a:pt x="0" y="41"/>
                      <a:pt x="1" y="0"/>
                      <a:pt x="11" y="0"/>
                    </a:cubicBezTo>
                    <a:cubicBezTo>
                      <a:pt x="21" y="0"/>
                      <a:pt x="30" y="78"/>
                      <a:pt x="40" y="78"/>
                    </a:cubicBezTo>
                    <a:cubicBezTo>
                      <a:pt x="50" y="78"/>
                      <a:pt x="50" y="0"/>
                      <a:pt x="60" y="0"/>
                    </a:cubicBezTo>
                    <a:cubicBezTo>
                      <a:pt x="70" y="0"/>
                      <a:pt x="70" y="78"/>
                      <a:pt x="80" y="78"/>
                    </a:cubicBezTo>
                    <a:cubicBezTo>
                      <a:pt x="90" y="78"/>
                      <a:pt x="90" y="0"/>
                      <a:pt x="100" y="0"/>
                    </a:cubicBezTo>
                    <a:cubicBezTo>
                      <a:pt x="109" y="0"/>
                      <a:pt x="109" y="78"/>
                      <a:pt x="119" y="78"/>
                    </a:cubicBezTo>
                    <a:cubicBezTo>
                      <a:pt x="128" y="78"/>
                      <a:pt x="128" y="0"/>
                      <a:pt x="138" y="0"/>
                    </a:cubicBezTo>
                    <a:cubicBezTo>
                      <a:pt x="148" y="0"/>
                      <a:pt x="148" y="78"/>
                      <a:pt x="157" y="78"/>
                    </a:cubicBezTo>
                    <a:cubicBezTo>
                      <a:pt x="167" y="78"/>
                      <a:pt x="167" y="0"/>
                      <a:pt x="177" y="0"/>
                    </a:cubicBezTo>
                    <a:cubicBezTo>
                      <a:pt x="187" y="0"/>
                      <a:pt x="187" y="78"/>
                      <a:pt x="197" y="78"/>
                    </a:cubicBezTo>
                    <a:cubicBezTo>
                      <a:pt x="207" y="78"/>
                      <a:pt x="207" y="0"/>
                      <a:pt x="217" y="0"/>
                    </a:cubicBezTo>
                    <a:cubicBezTo>
                      <a:pt x="227" y="0"/>
                      <a:pt x="227" y="78"/>
                      <a:pt x="237" y="78"/>
                    </a:cubicBezTo>
                    <a:cubicBezTo>
                      <a:pt x="246" y="78"/>
                      <a:pt x="246" y="0"/>
                      <a:pt x="256" y="0"/>
                    </a:cubicBezTo>
                    <a:cubicBezTo>
                      <a:pt x="266" y="0"/>
                      <a:pt x="266" y="78"/>
                      <a:pt x="275" y="78"/>
                    </a:cubicBezTo>
                    <a:cubicBezTo>
                      <a:pt x="284" y="78"/>
                      <a:pt x="292" y="0"/>
                      <a:pt x="301" y="0"/>
                    </a:cubicBezTo>
                    <a:cubicBezTo>
                      <a:pt x="310" y="0"/>
                      <a:pt x="313" y="43"/>
                      <a:pt x="313" y="78"/>
                    </a:cubicBezTo>
                    <a:close/>
                  </a:path>
                </a:pathLst>
              </a:custGeom>
              <a:solidFill>
                <a:srgbClr val="FFF4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05" name="Freeform 524"/>
              <p:cNvSpPr>
                <a:spLocks/>
              </p:cNvSpPr>
              <p:nvPr/>
            </p:nvSpPr>
            <p:spPr bwMode="auto">
              <a:xfrm>
                <a:off x="2439" y="1966"/>
                <a:ext cx="884" cy="1564"/>
              </a:xfrm>
              <a:custGeom>
                <a:avLst/>
                <a:gdLst>
                  <a:gd name="T0" fmla="*/ 23465 w 296"/>
                  <a:gd name="T1" fmla="*/ 0 h 491"/>
                  <a:gd name="T2" fmla="*/ 23465 w 296"/>
                  <a:gd name="T3" fmla="*/ 2364 h 491"/>
                  <a:gd name="T4" fmla="*/ 21067 w 296"/>
                  <a:gd name="T5" fmla="*/ 32315 h 491"/>
                  <a:gd name="T6" fmla="*/ 13451 w 296"/>
                  <a:gd name="T7" fmla="*/ 47576 h 491"/>
                  <a:gd name="T8" fmla="*/ 0 w 296"/>
                  <a:gd name="T9" fmla="*/ 46025 h 491"/>
                  <a:gd name="T10" fmla="*/ 3969 w 296"/>
                  <a:gd name="T11" fmla="*/ 49605 h 491"/>
                  <a:gd name="T12" fmla="*/ 18143 w 296"/>
                  <a:gd name="T13" fmla="*/ 49605 h 491"/>
                  <a:gd name="T14" fmla="*/ 23465 w 296"/>
                  <a:gd name="T15" fmla="*/ 42725 h 491"/>
                  <a:gd name="T16" fmla="*/ 23465 w 296"/>
                  <a:gd name="T17" fmla="*/ 5460 h 491"/>
                  <a:gd name="T18" fmla="*/ 23465 w 296"/>
                  <a:gd name="T19" fmla="*/ 0 h 4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6" h="491">
                    <a:moveTo>
                      <a:pt x="295" y="0"/>
                    </a:moveTo>
                    <a:cubicBezTo>
                      <a:pt x="295" y="0"/>
                      <a:pt x="295" y="23"/>
                      <a:pt x="295" y="23"/>
                    </a:cubicBezTo>
                    <a:cubicBezTo>
                      <a:pt x="295" y="23"/>
                      <a:pt x="279" y="181"/>
                      <a:pt x="265" y="314"/>
                    </a:cubicBezTo>
                    <a:cubicBezTo>
                      <a:pt x="250" y="447"/>
                      <a:pt x="232" y="457"/>
                      <a:pt x="169" y="462"/>
                    </a:cubicBezTo>
                    <a:cubicBezTo>
                      <a:pt x="105" y="467"/>
                      <a:pt x="32" y="491"/>
                      <a:pt x="0" y="447"/>
                    </a:cubicBezTo>
                    <a:cubicBezTo>
                      <a:pt x="11" y="468"/>
                      <a:pt x="24" y="482"/>
                      <a:pt x="50" y="482"/>
                    </a:cubicBezTo>
                    <a:cubicBezTo>
                      <a:pt x="228" y="482"/>
                      <a:pt x="228" y="482"/>
                      <a:pt x="228" y="482"/>
                    </a:cubicBezTo>
                    <a:cubicBezTo>
                      <a:pt x="265" y="482"/>
                      <a:pt x="295" y="452"/>
                      <a:pt x="295" y="415"/>
                    </a:cubicBezTo>
                    <a:cubicBezTo>
                      <a:pt x="295" y="53"/>
                      <a:pt x="295" y="53"/>
                      <a:pt x="295" y="53"/>
                    </a:cubicBezTo>
                    <a:cubicBezTo>
                      <a:pt x="295" y="43"/>
                      <a:pt x="296" y="10"/>
                      <a:pt x="295"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06" name="Freeform 525"/>
              <p:cNvSpPr>
                <a:spLocks/>
              </p:cNvSpPr>
              <p:nvPr/>
            </p:nvSpPr>
            <p:spPr bwMode="auto">
              <a:xfrm>
                <a:off x="2588" y="2686"/>
                <a:ext cx="741" cy="825"/>
              </a:xfrm>
              <a:custGeom>
                <a:avLst/>
                <a:gdLst>
                  <a:gd name="T0" fmla="*/ 16640 w 248"/>
                  <a:gd name="T1" fmla="*/ 23986 h 259"/>
                  <a:gd name="T2" fmla="*/ 19526 w 248"/>
                  <a:gd name="T3" fmla="*/ 0 h 259"/>
                  <a:gd name="T4" fmla="*/ 19526 w 248"/>
                  <a:gd name="T5" fmla="*/ 19459 h 259"/>
                  <a:gd name="T6" fmla="*/ 14196 w 248"/>
                  <a:gd name="T7" fmla="*/ 26339 h 259"/>
                  <a:gd name="T8" fmla="*/ 0 w 248"/>
                  <a:gd name="T9" fmla="*/ 26339 h 259"/>
                  <a:gd name="T10" fmla="*/ 16640 w 248"/>
                  <a:gd name="T11" fmla="*/ 23986 h 2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8" h="259">
                    <a:moveTo>
                      <a:pt x="209" y="233"/>
                    </a:moveTo>
                    <a:cubicBezTo>
                      <a:pt x="248" y="207"/>
                      <a:pt x="242" y="74"/>
                      <a:pt x="245" y="0"/>
                    </a:cubicBezTo>
                    <a:cubicBezTo>
                      <a:pt x="245" y="189"/>
                      <a:pt x="245" y="189"/>
                      <a:pt x="245" y="189"/>
                    </a:cubicBezTo>
                    <a:cubicBezTo>
                      <a:pt x="245" y="226"/>
                      <a:pt x="215" y="256"/>
                      <a:pt x="178" y="256"/>
                    </a:cubicBezTo>
                    <a:cubicBezTo>
                      <a:pt x="0" y="256"/>
                      <a:pt x="0" y="256"/>
                      <a:pt x="0" y="256"/>
                    </a:cubicBezTo>
                    <a:cubicBezTo>
                      <a:pt x="40" y="253"/>
                      <a:pt x="170" y="259"/>
                      <a:pt x="209" y="233"/>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07" name="Freeform 526"/>
              <p:cNvSpPr>
                <a:spLocks/>
              </p:cNvSpPr>
              <p:nvPr/>
            </p:nvSpPr>
            <p:spPr bwMode="auto">
              <a:xfrm>
                <a:off x="2705" y="2890"/>
                <a:ext cx="418" cy="449"/>
              </a:xfrm>
              <a:custGeom>
                <a:avLst/>
                <a:gdLst>
                  <a:gd name="T0" fmla="*/ 10805 w 140"/>
                  <a:gd name="T1" fmla="*/ 4847 h 141"/>
                  <a:gd name="T2" fmla="*/ 10402 w 140"/>
                  <a:gd name="T3" fmla="*/ 4522 h 141"/>
                  <a:gd name="T4" fmla="*/ 10402 w 140"/>
                  <a:gd name="T5" fmla="*/ 4522 h 141"/>
                  <a:gd name="T6" fmla="*/ 10402 w 140"/>
                  <a:gd name="T7" fmla="*/ 4522 h 141"/>
                  <a:gd name="T8" fmla="*/ 10253 w 140"/>
                  <a:gd name="T9" fmla="*/ 4006 h 141"/>
                  <a:gd name="T10" fmla="*/ 10253 w 140"/>
                  <a:gd name="T11" fmla="*/ 4006 h 141"/>
                  <a:gd name="T12" fmla="*/ 10322 w 140"/>
                  <a:gd name="T13" fmla="*/ 4006 h 141"/>
                  <a:gd name="T14" fmla="*/ 10253 w 140"/>
                  <a:gd name="T15" fmla="*/ 3388 h 141"/>
                  <a:gd name="T16" fmla="*/ 5562 w 140"/>
                  <a:gd name="T17" fmla="*/ 0 h 141"/>
                  <a:gd name="T18" fmla="*/ 4287 w 140"/>
                  <a:gd name="T19" fmla="*/ 194 h 141"/>
                  <a:gd name="T20" fmla="*/ 4049 w 140"/>
                  <a:gd name="T21" fmla="*/ 710 h 141"/>
                  <a:gd name="T22" fmla="*/ 4049 w 140"/>
                  <a:gd name="T23" fmla="*/ 710 h 141"/>
                  <a:gd name="T24" fmla="*/ 3484 w 140"/>
                  <a:gd name="T25" fmla="*/ 1035 h 141"/>
                  <a:gd name="T26" fmla="*/ 3484 w 140"/>
                  <a:gd name="T27" fmla="*/ 933 h 141"/>
                  <a:gd name="T28" fmla="*/ 3004 w 140"/>
                  <a:gd name="T29" fmla="*/ 812 h 141"/>
                  <a:gd name="T30" fmla="*/ 81 w 140"/>
                  <a:gd name="T31" fmla="*/ 5751 h 141"/>
                  <a:gd name="T32" fmla="*/ 319 w 140"/>
                  <a:gd name="T33" fmla="*/ 6359 h 141"/>
                  <a:gd name="T34" fmla="*/ 400 w 140"/>
                  <a:gd name="T35" fmla="*/ 6359 h 141"/>
                  <a:gd name="T36" fmla="*/ 400 w 140"/>
                  <a:gd name="T37" fmla="*/ 6359 h 141"/>
                  <a:gd name="T38" fmla="*/ 319 w 140"/>
                  <a:gd name="T39" fmla="*/ 6783 h 141"/>
                  <a:gd name="T40" fmla="*/ 319 w 140"/>
                  <a:gd name="T41" fmla="*/ 6783 h 141"/>
                  <a:gd name="T42" fmla="*/ 0 w 140"/>
                  <a:gd name="T43" fmla="*/ 7200 h 141"/>
                  <a:gd name="T44" fmla="*/ 3887 w 140"/>
                  <a:gd name="T45" fmla="*/ 14075 h 141"/>
                  <a:gd name="T46" fmla="*/ 4368 w 140"/>
                  <a:gd name="T47" fmla="*/ 13792 h 141"/>
                  <a:gd name="T48" fmla="*/ 4368 w 140"/>
                  <a:gd name="T49" fmla="*/ 13792 h 141"/>
                  <a:gd name="T50" fmla="*/ 4368 w 140"/>
                  <a:gd name="T51" fmla="*/ 13792 h 141"/>
                  <a:gd name="T52" fmla="*/ 4920 w 140"/>
                  <a:gd name="T53" fmla="*/ 13881 h 141"/>
                  <a:gd name="T54" fmla="*/ 4920 w 140"/>
                  <a:gd name="T55" fmla="*/ 13881 h 141"/>
                  <a:gd name="T56" fmla="*/ 5243 w 140"/>
                  <a:gd name="T57" fmla="*/ 14400 h 141"/>
                  <a:gd name="T58" fmla="*/ 8969 w 140"/>
                  <a:gd name="T59" fmla="*/ 12948 h 141"/>
                  <a:gd name="T60" fmla="*/ 9127 w 140"/>
                  <a:gd name="T61" fmla="*/ 12432 h 141"/>
                  <a:gd name="T62" fmla="*/ 9127 w 140"/>
                  <a:gd name="T63" fmla="*/ 12432 h 141"/>
                  <a:gd name="T64" fmla="*/ 9208 w 140"/>
                  <a:gd name="T65" fmla="*/ 12241 h 141"/>
                  <a:gd name="T66" fmla="*/ 9689 w 140"/>
                  <a:gd name="T67" fmla="*/ 12047 h 141"/>
                  <a:gd name="T68" fmla="*/ 11125 w 140"/>
                  <a:gd name="T69" fmla="*/ 7200 h 141"/>
                  <a:gd name="T70" fmla="*/ 10805 w 140"/>
                  <a:gd name="T71" fmla="*/ 4847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0" h="141">
                    <a:moveTo>
                      <a:pt x="136" y="47"/>
                    </a:moveTo>
                    <a:cubicBezTo>
                      <a:pt x="135" y="45"/>
                      <a:pt x="134" y="43"/>
                      <a:pt x="131" y="44"/>
                    </a:cubicBezTo>
                    <a:cubicBezTo>
                      <a:pt x="131" y="44"/>
                      <a:pt x="131" y="44"/>
                      <a:pt x="131" y="44"/>
                    </a:cubicBezTo>
                    <a:cubicBezTo>
                      <a:pt x="131" y="44"/>
                      <a:pt x="131" y="44"/>
                      <a:pt x="131" y="44"/>
                    </a:cubicBezTo>
                    <a:cubicBezTo>
                      <a:pt x="129" y="43"/>
                      <a:pt x="129" y="42"/>
                      <a:pt x="129" y="39"/>
                    </a:cubicBezTo>
                    <a:cubicBezTo>
                      <a:pt x="129" y="39"/>
                      <a:pt x="129" y="39"/>
                      <a:pt x="129" y="39"/>
                    </a:cubicBezTo>
                    <a:cubicBezTo>
                      <a:pt x="130" y="39"/>
                      <a:pt x="130" y="39"/>
                      <a:pt x="130" y="39"/>
                    </a:cubicBezTo>
                    <a:cubicBezTo>
                      <a:pt x="132" y="38"/>
                      <a:pt x="131" y="35"/>
                      <a:pt x="129" y="33"/>
                    </a:cubicBezTo>
                    <a:cubicBezTo>
                      <a:pt x="116" y="12"/>
                      <a:pt x="94" y="0"/>
                      <a:pt x="70" y="0"/>
                    </a:cubicBezTo>
                    <a:cubicBezTo>
                      <a:pt x="65" y="0"/>
                      <a:pt x="59" y="0"/>
                      <a:pt x="54" y="2"/>
                    </a:cubicBezTo>
                    <a:cubicBezTo>
                      <a:pt x="52" y="2"/>
                      <a:pt x="50" y="5"/>
                      <a:pt x="51" y="7"/>
                    </a:cubicBezTo>
                    <a:cubicBezTo>
                      <a:pt x="51" y="7"/>
                      <a:pt x="51" y="7"/>
                      <a:pt x="51" y="7"/>
                    </a:cubicBezTo>
                    <a:cubicBezTo>
                      <a:pt x="49" y="9"/>
                      <a:pt x="48" y="11"/>
                      <a:pt x="44" y="10"/>
                    </a:cubicBezTo>
                    <a:cubicBezTo>
                      <a:pt x="44" y="10"/>
                      <a:pt x="44" y="10"/>
                      <a:pt x="44" y="9"/>
                    </a:cubicBezTo>
                    <a:cubicBezTo>
                      <a:pt x="43" y="7"/>
                      <a:pt x="40" y="6"/>
                      <a:pt x="38" y="8"/>
                    </a:cubicBezTo>
                    <a:cubicBezTo>
                      <a:pt x="19" y="17"/>
                      <a:pt x="5" y="36"/>
                      <a:pt x="1" y="56"/>
                    </a:cubicBezTo>
                    <a:cubicBezTo>
                      <a:pt x="0" y="59"/>
                      <a:pt x="2" y="61"/>
                      <a:pt x="4" y="62"/>
                    </a:cubicBezTo>
                    <a:cubicBezTo>
                      <a:pt x="5" y="62"/>
                      <a:pt x="5" y="62"/>
                      <a:pt x="5" y="62"/>
                    </a:cubicBezTo>
                    <a:cubicBezTo>
                      <a:pt x="5" y="62"/>
                      <a:pt x="5" y="62"/>
                      <a:pt x="5" y="62"/>
                    </a:cubicBezTo>
                    <a:cubicBezTo>
                      <a:pt x="6" y="63"/>
                      <a:pt x="6" y="64"/>
                      <a:pt x="4" y="66"/>
                    </a:cubicBezTo>
                    <a:cubicBezTo>
                      <a:pt x="4" y="66"/>
                      <a:pt x="4" y="66"/>
                      <a:pt x="4" y="66"/>
                    </a:cubicBezTo>
                    <a:cubicBezTo>
                      <a:pt x="2" y="66"/>
                      <a:pt x="0" y="68"/>
                      <a:pt x="0" y="70"/>
                    </a:cubicBezTo>
                    <a:cubicBezTo>
                      <a:pt x="0" y="101"/>
                      <a:pt x="20" y="128"/>
                      <a:pt x="49" y="137"/>
                    </a:cubicBezTo>
                    <a:cubicBezTo>
                      <a:pt x="52" y="138"/>
                      <a:pt x="54" y="137"/>
                      <a:pt x="55" y="134"/>
                    </a:cubicBezTo>
                    <a:cubicBezTo>
                      <a:pt x="55" y="134"/>
                      <a:pt x="55" y="134"/>
                      <a:pt x="55" y="134"/>
                    </a:cubicBezTo>
                    <a:cubicBezTo>
                      <a:pt x="55" y="134"/>
                      <a:pt x="55" y="134"/>
                      <a:pt x="55" y="134"/>
                    </a:cubicBezTo>
                    <a:cubicBezTo>
                      <a:pt x="58" y="132"/>
                      <a:pt x="60" y="133"/>
                      <a:pt x="62" y="135"/>
                    </a:cubicBezTo>
                    <a:cubicBezTo>
                      <a:pt x="62" y="135"/>
                      <a:pt x="62" y="135"/>
                      <a:pt x="62" y="135"/>
                    </a:cubicBezTo>
                    <a:cubicBezTo>
                      <a:pt x="61" y="138"/>
                      <a:pt x="63" y="140"/>
                      <a:pt x="66" y="140"/>
                    </a:cubicBezTo>
                    <a:cubicBezTo>
                      <a:pt x="83" y="141"/>
                      <a:pt x="99" y="136"/>
                      <a:pt x="113" y="126"/>
                    </a:cubicBezTo>
                    <a:cubicBezTo>
                      <a:pt x="115" y="124"/>
                      <a:pt x="115" y="121"/>
                      <a:pt x="115" y="121"/>
                    </a:cubicBezTo>
                    <a:cubicBezTo>
                      <a:pt x="115" y="121"/>
                      <a:pt x="115" y="121"/>
                      <a:pt x="115" y="121"/>
                    </a:cubicBezTo>
                    <a:cubicBezTo>
                      <a:pt x="115" y="119"/>
                      <a:pt x="115" y="119"/>
                      <a:pt x="116" y="119"/>
                    </a:cubicBezTo>
                    <a:cubicBezTo>
                      <a:pt x="116" y="119"/>
                      <a:pt x="120" y="119"/>
                      <a:pt x="122" y="117"/>
                    </a:cubicBezTo>
                    <a:cubicBezTo>
                      <a:pt x="134" y="104"/>
                      <a:pt x="140" y="88"/>
                      <a:pt x="140" y="70"/>
                    </a:cubicBezTo>
                    <a:cubicBezTo>
                      <a:pt x="140" y="62"/>
                      <a:pt x="139" y="54"/>
                      <a:pt x="136" y="47"/>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08" name="Freeform 52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09" name="Freeform 52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10" name="Freeform 529"/>
              <p:cNvSpPr>
                <a:spLocks/>
              </p:cNvSpPr>
              <p:nvPr/>
            </p:nvSpPr>
            <p:spPr bwMode="auto">
              <a:xfrm>
                <a:off x="2869" y="3244"/>
                <a:ext cx="158" cy="76"/>
              </a:xfrm>
              <a:custGeom>
                <a:avLst/>
                <a:gdLst>
                  <a:gd name="T0" fmla="*/ 3545 w 53"/>
                  <a:gd name="T1" fmla="*/ 101 h 24"/>
                  <a:gd name="T2" fmla="*/ 399 w 53"/>
                  <a:gd name="T3" fmla="*/ 1393 h 24"/>
                  <a:gd name="T4" fmla="*/ 0 w 53"/>
                  <a:gd name="T5" fmla="*/ 1815 h 24"/>
                  <a:gd name="T6" fmla="*/ 319 w 53"/>
                  <a:gd name="T7" fmla="*/ 2318 h 24"/>
                  <a:gd name="T8" fmla="*/ 4025 w 53"/>
                  <a:gd name="T9" fmla="*/ 792 h 24"/>
                  <a:gd name="T10" fmla="*/ 4105 w 53"/>
                  <a:gd name="T11" fmla="*/ 190 h 24"/>
                  <a:gd name="T12" fmla="*/ 3545 w 53"/>
                  <a:gd name="T13" fmla="*/ 10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24">
                    <a:moveTo>
                      <a:pt x="45" y="1"/>
                    </a:moveTo>
                    <a:cubicBezTo>
                      <a:pt x="34" y="10"/>
                      <a:pt x="19" y="14"/>
                      <a:pt x="5" y="14"/>
                    </a:cubicBezTo>
                    <a:cubicBezTo>
                      <a:pt x="2" y="13"/>
                      <a:pt x="0" y="15"/>
                      <a:pt x="0" y="18"/>
                    </a:cubicBezTo>
                    <a:cubicBezTo>
                      <a:pt x="0" y="20"/>
                      <a:pt x="2" y="22"/>
                      <a:pt x="4" y="23"/>
                    </a:cubicBezTo>
                    <a:cubicBezTo>
                      <a:pt x="21" y="24"/>
                      <a:pt x="38" y="18"/>
                      <a:pt x="51" y="8"/>
                    </a:cubicBezTo>
                    <a:cubicBezTo>
                      <a:pt x="53" y="7"/>
                      <a:pt x="53" y="4"/>
                      <a:pt x="52" y="2"/>
                    </a:cubicBezTo>
                    <a:cubicBezTo>
                      <a:pt x="50" y="0"/>
                      <a:pt x="47" y="0"/>
                      <a:pt x="45" y="1"/>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11" name="Freeform 530"/>
              <p:cNvSpPr>
                <a:spLocks/>
              </p:cNvSpPr>
              <p:nvPr/>
            </p:nvSpPr>
            <p:spPr bwMode="auto">
              <a:xfrm>
                <a:off x="3024" y="3008"/>
                <a:ext cx="78" cy="242"/>
              </a:xfrm>
              <a:custGeom>
                <a:avLst/>
                <a:gdLst>
                  <a:gd name="T0" fmla="*/ 1377 w 26"/>
                  <a:gd name="T1" fmla="*/ 102 h 76"/>
                  <a:gd name="T2" fmla="*/ 1134 w 26"/>
                  <a:gd name="T3" fmla="*/ 710 h 76"/>
                  <a:gd name="T4" fmla="*/ 1377 w 26"/>
                  <a:gd name="T5" fmla="*/ 2777 h 76"/>
                  <a:gd name="T6" fmla="*/ 81 w 26"/>
                  <a:gd name="T7" fmla="*/ 7005 h 76"/>
                  <a:gd name="T8" fmla="*/ 162 w 26"/>
                  <a:gd name="T9" fmla="*/ 7613 h 76"/>
                  <a:gd name="T10" fmla="*/ 648 w 26"/>
                  <a:gd name="T11" fmla="*/ 7613 h 76"/>
                  <a:gd name="T12" fmla="*/ 2106 w 26"/>
                  <a:gd name="T13" fmla="*/ 2777 h 76"/>
                  <a:gd name="T14" fmla="*/ 1782 w 26"/>
                  <a:gd name="T15" fmla="*/ 417 h 76"/>
                  <a:gd name="T16" fmla="*/ 1377 w 26"/>
                  <a:gd name="T17" fmla="*/ 10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76">
                    <a:moveTo>
                      <a:pt x="17" y="1"/>
                    </a:moveTo>
                    <a:cubicBezTo>
                      <a:pt x="14" y="2"/>
                      <a:pt x="13" y="4"/>
                      <a:pt x="14" y="7"/>
                    </a:cubicBezTo>
                    <a:cubicBezTo>
                      <a:pt x="16" y="13"/>
                      <a:pt x="17" y="20"/>
                      <a:pt x="17" y="27"/>
                    </a:cubicBezTo>
                    <a:cubicBezTo>
                      <a:pt x="17" y="42"/>
                      <a:pt x="12" y="56"/>
                      <a:pt x="1" y="68"/>
                    </a:cubicBezTo>
                    <a:cubicBezTo>
                      <a:pt x="0" y="69"/>
                      <a:pt x="0" y="72"/>
                      <a:pt x="2" y="74"/>
                    </a:cubicBezTo>
                    <a:cubicBezTo>
                      <a:pt x="4" y="76"/>
                      <a:pt x="6" y="76"/>
                      <a:pt x="8" y="74"/>
                    </a:cubicBezTo>
                    <a:cubicBezTo>
                      <a:pt x="20" y="61"/>
                      <a:pt x="26" y="44"/>
                      <a:pt x="26" y="27"/>
                    </a:cubicBezTo>
                    <a:cubicBezTo>
                      <a:pt x="26" y="19"/>
                      <a:pt x="25" y="11"/>
                      <a:pt x="22" y="4"/>
                    </a:cubicBezTo>
                    <a:cubicBezTo>
                      <a:pt x="22" y="1"/>
                      <a:pt x="19" y="0"/>
                      <a:pt x="17" y="1"/>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12" name="Freeform 531"/>
              <p:cNvSpPr>
                <a:spLocks/>
              </p:cNvSpPr>
              <p:nvPr/>
            </p:nvSpPr>
            <p:spPr bwMode="auto">
              <a:xfrm>
                <a:off x="2699" y="2893"/>
                <a:ext cx="376" cy="408"/>
              </a:xfrm>
              <a:custGeom>
                <a:avLst/>
                <a:gdLst>
                  <a:gd name="T0" fmla="*/ 8717 w 126"/>
                  <a:gd name="T1" fmla="*/ 10748 h 128"/>
                  <a:gd name="T2" fmla="*/ 9991 w 126"/>
                  <a:gd name="T3" fmla="*/ 6512 h 128"/>
                  <a:gd name="T4" fmla="*/ 9752 w 126"/>
                  <a:gd name="T5" fmla="*/ 4440 h 128"/>
                  <a:gd name="T6" fmla="*/ 9991 w 126"/>
                  <a:gd name="T7" fmla="*/ 3822 h 128"/>
                  <a:gd name="T8" fmla="*/ 9752 w 126"/>
                  <a:gd name="T9" fmla="*/ 3302 h 128"/>
                  <a:gd name="T10" fmla="*/ 9269 w 126"/>
                  <a:gd name="T11" fmla="*/ 3108 h 128"/>
                  <a:gd name="T12" fmla="*/ 5157 w 126"/>
                  <a:gd name="T13" fmla="*/ 102 h 128"/>
                  <a:gd name="T14" fmla="*/ 4124 w 126"/>
                  <a:gd name="T15" fmla="*/ 325 h 128"/>
                  <a:gd name="T16" fmla="*/ 3644 w 126"/>
                  <a:gd name="T17" fmla="*/ 0 h 128"/>
                  <a:gd name="T18" fmla="*/ 3083 w 126"/>
                  <a:gd name="T19" fmla="*/ 194 h 128"/>
                  <a:gd name="T20" fmla="*/ 2921 w 126"/>
                  <a:gd name="T21" fmla="*/ 845 h 128"/>
                  <a:gd name="T22" fmla="*/ 400 w 126"/>
                  <a:gd name="T23" fmla="*/ 5285 h 128"/>
                  <a:gd name="T24" fmla="*/ 0 w 126"/>
                  <a:gd name="T25" fmla="*/ 5569 h 128"/>
                  <a:gd name="T26" fmla="*/ 0 w 126"/>
                  <a:gd name="T27" fmla="*/ 5996 h 128"/>
                  <a:gd name="T28" fmla="*/ 319 w 126"/>
                  <a:gd name="T29" fmla="*/ 6512 h 128"/>
                  <a:gd name="T30" fmla="*/ 3721 w 126"/>
                  <a:gd name="T31" fmla="*/ 12498 h 128"/>
                  <a:gd name="T32" fmla="*/ 3963 w 126"/>
                  <a:gd name="T33" fmla="*/ 13015 h 128"/>
                  <a:gd name="T34" fmla="*/ 4515 w 126"/>
                  <a:gd name="T35" fmla="*/ 13219 h 128"/>
                  <a:gd name="T36" fmla="*/ 4915 w 126"/>
                  <a:gd name="T37" fmla="*/ 12791 h 128"/>
                  <a:gd name="T38" fmla="*/ 8078 w 126"/>
                  <a:gd name="T39" fmla="*/ 11462 h 128"/>
                  <a:gd name="T40" fmla="*/ 8639 w 126"/>
                  <a:gd name="T41" fmla="*/ 11561 h 128"/>
                  <a:gd name="T42" fmla="*/ 8797 w 126"/>
                  <a:gd name="T43" fmla="*/ 11370 h 128"/>
                  <a:gd name="T44" fmla="*/ 8717 w 126"/>
                  <a:gd name="T45" fmla="*/ 10748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6" h="128">
                    <a:moveTo>
                      <a:pt x="110" y="104"/>
                    </a:moveTo>
                    <a:cubicBezTo>
                      <a:pt x="121" y="92"/>
                      <a:pt x="126" y="78"/>
                      <a:pt x="126" y="63"/>
                    </a:cubicBezTo>
                    <a:cubicBezTo>
                      <a:pt x="126" y="56"/>
                      <a:pt x="125" y="49"/>
                      <a:pt x="123" y="43"/>
                    </a:cubicBezTo>
                    <a:cubicBezTo>
                      <a:pt x="122" y="40"/>
                      <a:pt x="123" y="38"/>
                      <a:pt x="126" y="37"/>
                    </a:cubicBezTo>
                    <a:cubicBezTo>
                      <a:pt x="124" y="36"/>
                      <a:pt x="122" y="35"/>
                      <a:pt x="123" y="32"/>
                    </a:cubicBezTo>
                    <a:cubicBezTo>
                      <a:pt x="121" y="33"/>
                      <a:pt x="118" y="32"/>
                      <a:pt x="117" y="30"/>
                    </a:cubicBezTo>
                    <a:cubicBezTo>
                      <a:pt x="106" y="12"/>
                      <a:pt x="86" y="1"/>
                      <a:pt x="65" y="1"/>
                    </a:cubicBezTo>
                    <a:cubicBezTo>
                      <a:pt x="61" y="1"/>
                      <a:pt x="56" y="2"/>
                      <a:pt x="52" y="3"/>
                    </a:cubicBezTo>
                    <a:cubicBezTo>
                      <a:pt x="49" y="3"/>
                      <a:pt x="47" y="2"/>
                      <a:pt x="46" y="0"/>
                    </a:cubicBezTo>
                    <a:cubicBezTo>
                      <a:pt x="45" y="2"/>
                      <a:pt x="43" y="4"/>
                      <a:pt x="39" y="2"/>
                    </a:cubicBezTo>
                    <a:cubicBezTo>
                      <a:pt x="40" y="4"/>
                      <a:pt x="39" y="7"/>
                      <a:pt x="37" y="8"/>
                    </a:cubicBezTo>
                    <a:cubicBezTo>
                      <a:pt x="21" y="17"/>
                      <a:pt x="9" y="32"/>
                      <a:pt x="5" y="51"/>
                    </a:cubicBezTo>
                    <a:cubicBezTo>
                      <a:pt x="5" y="53"/>
                      <a:pt x="2" y="55"/>
                      <a:pt x="0" y="54"/>
                    </a:cubicBezTo>
                    <a:cubicBezTo>
                      <a:pt x="1" y="56"/>
                      <a:pt x="1" y="57"/>
                      <a:pt x="0" y="58"/>
                    </a:cubicBezTo>
                    <a:cubicBezTo>
                      <a:pt x="2" y="58"/>
                      <a:pt x="4" y="60"/>
                      <a:pt x="4" y="63"/>
                    </a:cubicBezTo>
                    <a:cubicBezTo>
                      <a:pt x="4" y="90"/>
                      <a:pt x="21" y="113"/>
                      <a:pt x="47" y="121"/>
                    </a:cubicBezTo>
                    <a:cubicBezTo>
                      <a:pt x="49" y="122"/>
                      <a:pt x="51" y="124"/>
                      <a:pt x="50" y="126"/>
                    </a:cubicBezTo>
                    <a:cubicBezTo>
                      <a:pt x="53" y="125"/>
                      <a:pt x="56" y="125"/>
                      <a:pt x="57" y="128"/>
                    </a:cubicBezTo>
                    <a:cubicBezTo>
                      <a:pt x="57" y="125"/>
                      <a:pt x="59" y="123"/>
                      <a:pt x="62" y="124"/>
                    </a:cubicBezTo>
                    <a:cubicBezTo>
                      <a:pt x="76" y="124"/>
                      <a:pt x="91" y="120"/>
                      <a:pt x="102" y="111"/>
                    </a:cubicBezTo>
                    <a:cubicBezTo>
                      <a:pt x="104" y="110"/>
                      <a:pt x="107" y="110"/>
                      <a:pt x="109" y="112"/>
                    </a:cubicBezTo>
                    <a:cubicBezTo>
                      <a:pt x="108" y="110"/>
                      <a:pt x="110" y="109"/>
                      <a:pt x="111" y="110"/>
                    </a:cubicBezTo>
                    <a:cubicBezTo>
                      <a:pt x="109" y="108"/>
                      <a:pt x="109" y="105"/>
                      <a:pt x="110" y="104"/>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13" name="Freeform 532"/>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14" name="Freeform 533"/>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15" name="Freeform 534"/>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16" name="Freeform 535"/>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solidFill>
                <a:srgbClr val="517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17" name="Freeform 536"/>
              <p:cNvSpPr>
                <a:spLocks/>
              </p:cNvSpPr>
              <p:nvPr/>
            </p:nvSpPr>
            <p:spPr bwMode="auto">
              <a:xfrm>
                <a:off x="2687" y="2881"/>
                <a:ext cx="376" cy="340"/>
              </a:xfrm>
              <a:custGeom>
                <a:avLst/>
                <a:gdLst>
                  <a:gd name="T0" fmla="*/ 1432 w 126"/>
                  <a:gd name="T1" fmla="*/ 8471 h 107"/>
                  <a:gd name="T2" fmla="*/ 6350 w 126"/>
                  <a:gd name="T3" fmla="*/ 2151 h 107"/>
                  <a:gd name="T4" fmla="*/ 9830 w 126"/>
                  <a:gd name="T5" fmla="*/ 3978 h 107"/>
                  <a:gd name="T6" fmla="*/ 9991 w 126"/>
                  <a:gd name="T7" fmla="*/ 3877 h 107"/>
                  <a:gd name="T8" fmla="*/ 9752 w 126"/>
                  <a:gd name="T9" fmla="*/ 3273 h 107"/>
                  <a:gd name="T10" fmla="*/ 9269 w 126"/>
                  <a:gd name="T11" fmla="*/ 3181 h 107"/>
                  <a:gd name="T12" fmla="*/ 5157 w 126"/>
                  <a:gd name="T13" fmla="*/ 191 h 107"/>
                  <a:gd name="T14" fmla="*/ 4124 w 126"/>
                  <a:gd name="T15" fmla="*/ 413 h 107"/>
                  <a:gd name="T16" fmla="*/ 3721 w 126"/>
                  <a:gd name="T17" fmla="*/ 0 h 107"/>
                  <a:gd name="T18" fmla="*/ 3083 w 126"/>
                  <a:gd name="T19" fmla="*/ 324 h 107"/>
                  <a:gd name="T20" fmla="*/ 2921 w 126"/>
                  <a:gd name="T21" fmla="*/ 928 h 107"/>
                  <a:gd name="T22" fmla="*/ 400 w 126"/>
                  <a:gd name="T23" fmla="*/ 5199 h 107"/>
                  <a:gd name="T24" fmla="*/ 0 w 126"/>
                  <a:gd name="T25" fmla="*/ 5615 h 107"/>
                  <a:gd name="T26" fmla="*/ 0 w 126"/>
                  <a:gd name="T27" fmla="*/ 5996 h 107"/>
                  <a:gd name="T28" fmla="*/ 319 w 126"/>
                  <a:gd name="T29" fmla="*/ 6422 h 107"/>
                  <a:gd name="T30" fmla="*/ 1755 w 126"/>
                  <a:gd name="T31" fmla="*/ 10905 h 107"/>
                  <a:gd name="T32" fmla="*/ 1432 w 126"/>
                  <a:gd name="T33" fmla="*/ 8471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107">
                    <a:moveTo>
                      <a:pt x="18" y="83"/>
                    </a:moveTo>
                    <a:cubicBezTo>
                      <a:pt x="18" y="48"/>
                      <a:pt x="45" y="21"/>
                      <a:pt x="80" y="21"/>
                    </a:cubicBezTo>
                    <a:cubicBezTo>
                      <a:pt x="97" y="21"/>
                      <a:pt x="113" y="28"/>
                      <a:pt x="124" y="39"/>
                    </a:cubicBezTo>
                    <a:cubicBezTo>
                      <a:pt x="125" y="39"/>
                      <a:pt x="125" y="38"/>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80"/>
                      <a:pt x="11" y="96"/>
                      <a:pt x="22" y="107"/>
                    </a:cubicBezTo>
                    <a:cubicBezTo>
                      <a:pt x="19" y="100"/>
                      <a:pt x="18" y="91"/>
                      <a:pt x="18" y="83"/>
                    </a:cubicBezTo>
                    <a:close/>
                  </a:path>
                </a:pathLst>
              </a:custGeom>
              <a:solidFill>
                <a:srgbClr val="0051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18" name="Freeform 537"/>
              <p:cNvSpPr>
                <a:spLocks/>
              </p:cNvSpPr>
              <p:nvPr/>
            </p:nvSpPr>
            <p:spPr bwMode="auto">
              <a:xfrm>
                <a:off x="2758" y="3018"/>
                <a:ext cx="299" cy="245"/>
              </a:xfrm>
              <a:custGeom>
                <a:avLst/>
                <a:gdLst>
                  <a:gd name="T0" fmla="*/ 7669 w 100"/>
                  <a:gd name="T1" fmla="*/ 932 h 77"/>
                  <a:gd name="T2" fmla="*/ 7511 w 100"/>
                  <a:gd name="T3" fmla="*/ 325 h 77"/>
                  <a:gd name="T4" fmla="*/ 7027 w 100"/>
                  <a:gd name="T5" fmla="*/ 4311 h 77"/>
                  <a:gd name="T6" fmla="*/ 2888 w 100"/>
                  <a:gd name="T7" fmla="*/ 7471 h 77"/>
                  <a:gd name="T8" fmla="*/ 0 w 100"/>
                  <a:gd name="T9" fmla="*/ 5963 h 77"/>
                  <a:gd name="T10" fmla="*/ 3289 w 100"/>
                  <a:gd name="T11" fmla="*/ 7897 h 77"/>
                  <a:gd name="T12" fmla="*/ 7750 w 100"/>
                  <a:gd name="T13" fmla="*/ 2157 h 77"/>
                  <a:gd name="T14" fmla="*/ 7669 w 100"/>
                  <a:gd name="T15" fmla="*/ 932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 h="77">
                    <a:moveTo>
                      <a:pt x="96" y="9"/>
                    </a:moveTo>
                    <a:cubicBezTo>
                      <a:pt x="95" y="6"/>
                      <a:pt x="95" y="4"/>
                      <a:pt x="94" y="3"/>
                    </a:cubicBezTo>
                    <a:cubicBezTo>
                      <a:pt x="93" y="0"/>
                      <a:pt x="100" y="19"/>
                      <a:pt x="88" y="42"/>
                    </a:cubicBezTo>
                    <a:cubicBezTo>
                      <a:pt x="78" y="60"/>
                      <a:pt x="58" y="73"/>
                      <a:pt x="36" y="73"/>
                    </a:cubicBezTo>
                    <a:cubicBezTo>
                      <a:pt x="22" y="73"/>
                      <a:pt x="9" y="67"/>
                      <a:pt x="0" y="58"/>
                    </a:cubicBezTo>
                    <a:cubicBezTo>
                      <a:pt x="10" y="70"/>
                      <a:pt x="25" y="77"/>
                      <a:pt x="41" y="77"/>
                    </a:cubicBezTo>
                    <a:cubicBezTo>
                      <a:pt x="72" y="77"/>
                      <a:pt x="97" y="52"/>
                      <a:pt x="97" y="21"/>
                    </a:cubicBezTo>
                    <a:cubicBezTo>
                      <a:pt x="97" y="17"/>
                      <a:pt x="97" y="13"/>
                      <a:pt x="96" y="9"/>
                    </a:cubicBezTo>
                    <a:close/>
                  </a:path>
                </a:pathLst>
              </a:custGeom>
              <a:solidFill>
                <a:srgbClr val="A7B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19" name="Freeform 538"/>
              <p:cNvSpPr>
                <a:spLocks/>
              </p:cNvSpPr>
              <p:nvPr/>
            </p:nvSpPr>
            <p:spPr bwMode="auto">
              <a:xfrm>
                <a:off x="2845" y="2861"/>
                <a:ext cx="191" cy="83"/>
              </a:xfrm>
              <a:custGeom>
                <a:avLst/>
                <a:gdLst>
                  <a:gd name="T0" fmla="*/ 0 w 64"/>
                  <a:gd name="T1" fmla="*/ 195 h 26"/>
                  <a:gd name="T2" fmla="*/ 5076 w 64"/>
                  <a:gd name="T3" fmla="*/ 2701 h 26"/>
                  <a:gd name="T4" fmla="*/ 0 w 64"/>
                  <a:gd name="T5" fmla="*/ 195 h 26"/>
                  <a:gd name="T6" fmla="*/ 0 60000 65536"/>
                  <a:gd name="T7" fmla="*/ 0 60000 65536"/>
                  <a:gd name="T8" fmla="*/ 0 60000 65536"/>
                </a:gdLst>
                <a:ahLst/>
                <a:cxnLst>
                  <a:cxn ang="T6">
                    <a:pos x="T0" y="T1"/>
                  </a:cxn>
                  <a:cxn ang="T7">
                    <a:pos x="T2" y="T3"/>
                  </a:cxn>
                  <a:cxn ang="T8">
                    <a:pos x="T4" y="T5"/>
                  </a:cxn>
                </a:cxnLst>
                <a:rect l="0" t="0" r="r" b="b"/>
                <a:pathLst>
                  <a:path w="64" h="26">
                    <a:moveTo>
                      <a:pt x="0" y="2"/>
                    </a:moveTo>
                    <a:cubicBezTo>
                      <a:pt x="14" y="0"/>
                      <a:pt x="46" y="1"/>
                      <a:pt x="64" y="26"/>
                    </a:cubicBezTo>
                    <a:cubicBezTo>
                      <a:pt x="55" y="15"/>
                      <a:pt x="3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20" name="Freeform 539"/>
              <p:cNvSpPr>
                <a:spLocks/>
              </p:cNvSpPr>
              <p:nvPr/>
            </p:nvSpPr>
            <p:spPr bwMode="auto">
              <a:xfrm>
                <a:off x="3024" y="3024"/>
                <a:ext cx="72" cy="191"/>
              </a:xfrm>
              <a:custGeom>
                <a:avLst/>
                <a:gdLst>
                  <a:gd name="T0" fmla="*/ 0 w 24"/>
                  <a:gd name="T1" fmla="*/ 6160 h 60"/>
                  <a:gd name="T2" fmla="*/ 1134 w 24"/>
                  <a:gd name="T3" fmla="*/ 0 h 60"/>
                  <a:gd name="T4" fmla="*/ 0 w 24"/>
                  <a:gd name="T5" fmla="*/ 6160 h 60"/>
                  <a:gd name="T6" fmla="*/ 0 60000 65536"/>
                  <a:gd name="T7" fmla="*/ 0 60000 65536"/>
                  <a:gd name="T8" fmla="*/ 0 60000 65536"/>
                </a:gdLst>
                <a:ahLst/>
                <a:cxnLst>
                  <a:cxn ang="T6">
                    <a:pos x="T0" y="T1"/>
                  </a:cxn>
                  <a:cxn ang="T7">
                    <a:pos x="T2" y="T3"/>
                  </a:cxn>
                  <a:cxn ang="T8">
                    <a:pos x="T4" y="T5"/>
                  </a:cxn>
                </a:cxnLst>
                <a:rect l="0" t="0" r="r" b="b"/>
                <a:pathLst>
                  <a:path w="24" h="60">
                    <a:moveTo>
                      <a:pt x="0" y="60"/>
                    </a:moveTo>
                    <a:cubicBezTo>
                      <a:pt x="17" y="40"/>
                      <a:pt x="19" y="16"/>
                      <a:pt x="14" y="0"/>
                    </a:cubicBezTo>
                    <a:cubicBezTo>
                      <a:pt x="20" y="15"/>
                      <a:pt x="24" y="31"/>
                      <a:pt x="0"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21" name="Freeform 540"/>
              <p:cNvSpPr>
                <a:spLocks/>
              </p:cNvSpPr>
              <p:nvPr/>
            </p:nvSpPr>
            <p:spPr bwMode="auto">
              <a:xfrm>
                <a:off x="2872" y="3247"/>
                <a:ext cx="122" cy="48"/>
              </a:xfrm>
              <a:custGeom>
                <a:avLst/>
                <a:gdLst>
                  <a:gd name="T0" fmla="*/ 0 w 41"/>
                  <a:gd name="T1" fmla="*/ 1248 h 15"/>
                  <a:gd name="T2" fmla="*/ 3214 w 41"/>
                  <a:gd name="T3" fmla="*/ 0 h 15"/>
                  <a:gd name="T4" fmla="*/ 0 w 41"/>
                  <a:gd name="T5" fmla="*/ 1248 h 15"/>
                  <a:gd name="T6" fmla="*/ 0 60000 65536"/>
                  <a:gd name="T7" fmla="*/ 0 60000 65536"/>
                  <a:gd name="T8" fmla="*/ 0 60000 65536"/>
                </a:gdLst>
                <a:ahLst/>
                <a:cxnLst>
                  <a:cxn ang="T6">
                    <a:pos x="T0" y="T1"/>
                  </a:cxn>
                  <a:cxn ang="T7">
                    <a:pos x="T2" y="T3"/>
                  </a:cxn>
                  <a:cxn ang="T8">
                    <a:pos x="T4" y="T5"/>
                  </a:cxn>
                </a:cxnLst>
                <a:rect l="0" t="0" r="r" b="b"/>
                <a:pathLst>
                  <a:path w="41" h="15">
                    <a:moveTo>
                      <a:pt x="0" y="12"/>
                    </a:moveTo>
                    <a:cubicBezTo>
                      <a:pt x="9" y="15"/>
                      <a:pt x="29" y="13"/>
                      <a:pt x="41" y="0"/>
                    </a:cubicBezTo>
                    <a:cubicBezTo>
                      <a:pt x="35" y="3"/>
                      <a:pt x="29" y="12"/>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22" name="Freeform 541"/>
              <p:cNvSpPr>
                <a:spLocks/>
              </p:cNvSpPr>
              <p:nvPr/>
            </p:nvSpPr>
            <p:spPr bwMode="auto">
              <a:xfrm>
                <a:off x="2714" y="3186"/>
                <a:ext cx="104" cy="90"/>
              </a:xfrm>
              <a:custGeom>
                <a:avLst/>
                <a:gdLst>
                  <a:gd name="T0" fmla="*/ 0 w 35"/>
                  <a:gd name="T1" fmla="*/ 0 h 28"/>
                  <a:gd name="T2" fmla="*/ 2728 w 35"/>
                  <a:gd name="T3" fmla="*/ 2986 h 28"/>
                  <a:gd name="T4" fmla="*/ 0 w 35"/>
                  <a:gd name="T5" fmla="*/ 0 h 28"/>
                  <a:gd name="T6" fmla="*/ 0 60000 65536"/>
                  <a:gd name="T7" fmla="*/ 0 60000 65536"/>
                  <a:gd name="T8" fmla="*/ 0 60000 65536"/>
                </a:gdLst>
                <a:ahLst/>
                <a:cxnLst>
                  <a:cxn ang="T6">
                    <a:pos x="T0" y="T1"/>
                  </a:cxn>
                  <a:cxn ang="T7">
                    <a:pos x="T2" y="T3"/>
                  </a:cxn>
                  <a:cxn ang="T8">
                    <a:pos x="T4" y="T5"/>
                  </a:cxn>
                </a:cxnLst>
                <a:rect l="0" t="0" r="r" b="b"/>
                <a:pathLst>
                  <a:path w="35" h="28">
                    <a:moveTo>
                      <a:pt x="0" y="0"/>
                    </a:moveTo>
                    <a:cubicBezTo>
                      <a:pt x="3" y="8"/>
                      <a:pt x="13" y="24"/>
                      <a:pt x="35" y="28"/>
                    </a:cubicBezTo>
                    <a:cubicBezTo>
                      <a:pt x="28" y="24"/>
                      <a:pt x="15"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23" name="Freeform 542"/>
              <p:cNvSpPr>
                <a:spLocks/>
              </p:cNvSpPr>
              <p:nvPr/>
            </p:nvSpPr>
            <p:spPr bwMode="auto">
              <a:xfrm>
                <a:off x="3168" y="1960"/>
                <a:ext cx="71" cy="245"/>
              </a:xfrm>
              <a:custGeom>
                <a:avLst/>
                <a:gdLst>
                  <a:gd name="T0" fmla="*/ 157 w 24"/>
                  <a:gd name="T1" fmla="*/ 0 h 77"/>
                  <a:gd name="T2" fmla="*/ 778 w 24"/>
                  <a:gd name="T3" fmla="*/ 5638 h 77"/>
                  <a:gd name="T4" fmla="*/ 1837 w 24"/>
                  <a:gd name="T5" fmla="*/ 7471 h 77"/>
                  <a:gd name="T6" fmla="*/ 157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5"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24" name="Freeform 543"/>
              <p:cNvSpPr>
                <a:spLocks/>
              </p:cNvSpPr>
              <p:nvPr/>
            </p:nvSpPr>
            <p:spPr bwMode="auto">
              <a:xfrm>
                <a:off x="3114"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25" name="Freeform 544"/>
              <p:cNvSpPr>
                <a:spLocks/>
              </p:cNvSpPr>
              <p:nvPr/>
            </p:nvSpPr>
            <p:spPr bwMode="auto">
              <a:xfrm>
                <a:off x="3054" y="1960"/>
                <a:ext cx="72" cy="245"/>
              </a:xfrm>
              <a:custGeom>
                <a:avLst/>
                <a:gdLst>
                  <a:gd name="T0" fmla="*/ 162 w 24"/>
                  <a:gd name="T1" fmla="*/ 0 h 77"/>
                  <a:gd name="T2" fmla="*/ 810 w 24"/>
                  <a:gd name="T3" fmla="*/ 5638 h 77"/>
                  <a:gd name="T4" fmla="*/ 1944 w 24"/>
                  <a:gd name="T5" fmla="*/ 7471 h 77"/>
                  <a:gd name="T6" fmla="*/ 81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2" y="70"/>
                      <a:pt x="19"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26" name="Freeform 545"/>
              <p:cNvSpPr>
                <a:spLocks/>
              </p:cNvSpPr>
              <p:nvPr/>
            </p:nvSpPr>
            <p:spPr bwMode="auto">
              <a:xfrm>
                <a:off x="3000" y="2110"/>
                <a:ext cx="48" cy="89"/>
              </a:xfrm>
              <a:custGeom>
                <a:avLst/>
                <a:gdLst>
                  <a:gd name="T0" fmla="*/ 972 w 16"/>
                  <a:gd name="T1" fmla="*/ 0 h 28"/>
                  <a:gd name="T2" fmla="*/ 0 w 16"/>
                  <a:gd name="T3" fmla="*/ 2343 h 28"/>
                  <a:gd name="T4" fmla="*/ 972 w 16"/>
                  <a:gd name="T5" fmla="*/ 0 h 28"/>
                  <a:gd name="T6" fmla="*/ 0 60000 65536"/>
                  <a:gd name="T7" fmla="*/ 0 60000 65536"/>
                  <a:gd name="T8" fmla="*/ 0 60000 65536"/>
                </a:gdLst>
                <a:ahLst/>
                <a:cxnLst>
                  <a:cxn ang="T6">
                    <a:pos x="T0" y="T1"/>
                  </a:cxn>
                  <a:cxn ang="T7">
                    <a:pos x="T2" y="T3"/>
                  </a:cxn>
                  <a:cxn ang="T8">
                    <a:pos x="T4" y="T5"/>
                  </a:cxn>
                </a:cxnLst>
                <a:rect l="0" t="0" r="r" b="b"/>
                <a:pathLst>
                  <a:path w="16" h="28">
                    <a:moveTo>
                      <a:pt x="12" y="0"/>
                    </a:moveTo>
                    <a:cubicBezTo>
                      <a:pt x="11" y="9"/>
                      <a:pt x="7" y="23"/>
                      <a:pt x="0" y="23"/>
                    </a:cubicBezTo>
                    <a:cubicBezTo>
                      <a:pt x="9" y="28"/>
                      <a:pt x="16"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27" name="Freeform 546"/>
              <p:cNvSpPr>
                <a:spLocks/>
              </p:cNvSpPr>
              <p:nvPr/>
            </p:nvSpPr>
            <p:spPr bwMode="auto">
              <a:xfrm>
                <a:off x="2935" y="1960"/>
                <a:ext cx="71" cy="245"/>
              </a:xfrm>
              <a:custGeom>
                <a:avLst/>
                <a:gdLst>
                  <a:gd name="T0" fmla="*/ 157 w 24"/>
                  <a:gd name="T1" fmla="*/ 0 h 77"/>
                  <a:gd name="T2" fmla="*/ 778 w 24"/>
                  <a:gd name="T3" fmla="*/ 5638 h 77"/>
                  <a:gd name="T4" fmla="*/ 1837 w 24"/>
                  <a:gd name="T5" fmla="*/ 7471 h 77"/>
                  <a:gd name="T6" fmla="*/ 80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28" name="Freeform 547"/>
              <p:cNvSpPr>
                <a:spLocks/>
              </p:cNvSpPr>
              <p:nvPr/>
            </p:nvSpPr>
            <p:spPr bwMode="auto">
              <a:xfrm>
                <a:off x="2881"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29" name="Freeform 548"/>
              <p:cNvSpPr>
                <a:spLocks/>
              </p:cNvSpPr>
              <p:nvPr/>
            </p:nvSpPr>
            <p:spPr bwMode="auto">
              <a:xfrm>
                <a:off x="2821" y="1960"/>
                <a:ext cx="72" cy="245"/>
              </a:xfrm>
              <a:custGeom>
                <a:avLst/>
                <a:gdLst>
                  <a:gd name="T0" fmla="*/ 162 w 24"/>
                  <a:gd name="T1" fmla="*/ 0 h 77"/>
                  <a:gd name="T2" fmla="*/ 810 w 24"/>
                  <a:gd name="T3" fmla="*/ 5638 h 77"/>
                  <a:gd name="T4" fmla="*/ 1944 w 24"/>
                  <a:gd name="T5" fmla="*/ 7471 h 77"/>
                  <a:gd name="T6" fmla="*/ 162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0" name="Freeform 549"/>
              <p:cNvSpPr>
                <a:spLocks/>
              </p:cNvSpPr>
              <p:nvPr/>
            </p:nvSpPr>
            <p:spPr bwMode="auto">
              <a:xfrm>
                <a:off x="2767"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1" name="Freeform 550"/>
              <p:cNvSpPr>
                <a:spLocks/>
              </p:cNvSpPr>
              <p:nvPr/>
            </p:nvSpPr>
            <p:spPr bwMode="auto">
              <a:xfrm>
                <a:off x="2702" y="1960"/>
                <a:ext cx="71" cy="245"/>
              </a:xfrm>
              <a:custGeom>
                <a:avLst/>
                <a:gdLst>
                  <a:gd name="T0" fmla="*/ 157 w 24"/>
                  <a:gd name="T1" fmla="*/ 0 h 77"/>
                  <a:gd name="T2" fmla="*/ 778 w 24"/>
                  <a:gd name="T3" fmla="*/ 5638 h 77"/>
                  <a:gd name="T4" fmla="*/ 1837 w 24"/>
                  <a:gd name="T5" fmla="*/ 7471 h 77"/>
                  <a:gd name="T6" fmla="*/ 157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2" name="Freeform 551"/>
              <p:cNvSpPr>
                <a:spLocks/>
              </p:cNvSpPr>
              <p:nvPr/>
            </p:nvSpPr>
            <p:spPr bwMode="auto">
              <a:xfrm>
                <a:off x="2648"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3" name="Freeform 552"/>
              <p:cNvSpPr>
                <a:spLocks/>
              </p:cNvSpPr>
              <p:nvPr/>
            </p:nvSpPr>
            <p:spPr bwMode="auto">
              <a:xfrm>
                <a:off x="2585" y="1960"/>
                <a:ext cx="72" cy="245"/>
              </a:xfrm>
              <a:custGeom>
                <a:avLst/>
                <a:gdLst>
                  <a:gd name="T0" fmla="*/ 162 w 24"/>
                  <a:gd name="T1" fmla="*/ 0 h 77"/>
                  <a:gd name="T2" fmla="*/ 810 w 24"/>
                  <a:gd name="T3" fmla="*/ 5638 h 77"/>
                  <a:gd name="T4" fmla="*/ 1944 w 24"/>
                  <a:gd name="T5" fmla="*/ 7471 h 77"/>
                  <a:gd name="T6" fmla="*/ 81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4" name="Freeform 553"/>
              <p:cNvSpPr>
                <a:spLocks/>
              </p:cNvSpPr>
              <p:nvPr/>
            </p:nvSpPr>
            <p:spPr bwMode="auto">
              <a:xfrm>
                <a:off x="2531"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5" name="Freeform 554"/>
              <p:cNvSpPr>
                <a:spLocks/>
              </p:cNvSpPr>
              <p:nvPr/>
            </p:nvSpPr>
            <p:spPr bwMode="auto">
              <a:xfrm>
                <a:off x="2442" y="1947"/>
                <a:ext cx="95" cy="258"/>
              </a:xfrm>
              <a:custGeom>
                <a:avLst/>
                <a:gdLst>
                  <a:gd name="T0" fmla="*/ 0 w 32"/>
                  <a:gd name="T1" fmla="*/ 0 h 81"/>
                  <a:gd name="T2" fmla="*/ 1182 w 32"/>
                  <a:gd name="T3" fmla="*/ 5883 h 81"/>
                  <a:gd name="T4" fmla="*/ 2485 w 32"/>
                  <a:gd name="T5" fmla="*/ 7912 h 81"/>
                  <a:gd name="T6" fmla="*/ 466 w 32"/>
                  <a:gd name="T7" fmla="*/ 5975 h 81"/>
                  <a:gd name="T8" fmla="*/ 0 w 32"/>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81">
                    <a:moveTo>
                      <a:pt x="0" y="0"/>
                    </a:moveTo>
                    <a:cubicBezTo>
                      <a:pt x="2" y="13"/>
                      <a:pt x="12" y="42"/>
                      <a:pt x="15" y="57"/>
                    </a:cubicBezTo>
                    <a:cubicBezTo>
                      <a:pt x="18" y="72"/>
                      <a:pt x="28" y="77"/>
                      <a:pt x="32" y="77"/>
                    </a:cubicBezTo>
                    <a:cubicBezTo>
                      <a:pt x="17" y="81"/>
                      <a:pt x="10" y="78"/>
                      <a:pt x="6" y="58"/>
                    </a:cubicBezTo>
                    <a:cubicBezTo>
                      <a:pt x="2" y="37"/>
                      <a:pt x="0" y="0"/>
                      <a:pt x="0"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6" name="Freeform 555"/>
              <p:cNvSpPr>
                <a:spLocks/>
              </p:cNvSpPr>
              <p:nvPr/>
            </p:nvSpPr>
            <p:spPr bwMode="auto">
              <a:xfrm>
                <a:off x="2436" y="2231"/>
                <a:ext cx="570" cy="1029"/>
              </a:xfrm>
              <a:custGeom>
                <a:avLst/>
                <a:gdLst>
                  <a:gd name="T0" fmla="*/ 0 w 191"/>
                  <a:gd name="T1" fmla="*/ 1746 h 323"/>
                  <a:gd name="T2" fmla="*/ 0 w 191"/>
                  <a:gd name="T3" fmla="*/ 33269 h 323"/>
                  <a:gd name="T4" fmla="*/ 2235 w 191"/>
                  <a:gd name="T5" fmla="*/ 2781 h 323"/>
                  <a:gd name="T6" fmla="*/ 15148 w 191"/>
                  <a:gd name="T7" fmla="*/ 102 h 323"/>
                  <a:gd name="T8" fmla="*/ 3160 w 191"/>
                  <a:gd name="T9" fmla="*/ 0 h 323"/>
                  <a:gd name="T10" fmla="*/ 0 w 191"/>
                  <a:gd name="T11" fmla="*/ 1746 h 3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1" h="323">
                    <a:moveTo>
                      <a:pt x="0" y="17"/>
                    </a:moveTo>
                    <a:cubicBezTo>
                      <a:pt x="0" y="69"/>
                      <a:pt x="0" y="291"/>
                      <a:pt x="0" y="323"/>
                    </a:cubicBezTo>
                    <a:cubicBezTo>
                      <a:pt x="3" y="272"/>
                      <a:pt x="0" y="45"/>
                      <a:pt x="28" y="27"/>
                    </a:cubicBezTo>
                    <a:cubicBezTo>
                      <a:pt x="56" y="8"/>
                      <a:pt x="191" y="1"/>
                      <a:pt x="191" y="1"/>
                    </a:cubicBezTo>
                    <a:cubicBezTo>
                      <a:pt x="191" y="1"/>
                      <a:pt x="76" y="0"/>
                      <a:pt x="40" y="0"/>
                    </a:cubicBezTo>
                    <a:cubicBezTo>
                      <a:pt x="3" y="0"/>
                      <a:pt x="2" y="7"/>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7" name="Freeform 556"/>
              <p:cNvSpPr>
                <a:spLocks/>
              </p:cNvSpPr>
              <p:nvPr/>
            </p:nvSpPr>
            <p:spPr bwMode="auto">
              <a:xfrm>
                <a:off x="2409" y="1916"/>
                <a:ext cx="935" cy="1618"/>
              </a:xfrm>
              <a:custGeom>
                <a:avLst/>
                <a:gdLst>
                  <a:gd name="T0" fmla="*/ 24922 w 313"/>
                  <a:gd name="T1" fmla="*/ 8014 h 508"/>
                  <a:gd name="T2" fmla="*/ 24922 w 313"/>
                  <a:gd name="T3" fmla="*/ 45266 h 508"/>
                  <a:gd name="T4" fmla="*/ 19516 w 313"/>
                  <a:gd name="T5" fmla="*/ 52276 h 508"/>
                  <a:gd name="T6" fmla="*/ 5326 w 313"/>
                  <a:gd name="T7" fmla="*/ 52276 h 508"/>
                  <a:gd name="T8" fmla="*/ 0 w 313"/>
                  <a:gd name="T9" fmla="*/ 45266 h 508"/>
                  <a:gd name="T10" fmla="*/ 0 w 313"/>
                  <a:gd name="T11" fmla="*/ 8014 h 508"/>
                  <a:gd name="T12" fmla="*/ 884 w 313"/>
                  <a:gd name="T13" fmla="*/ 0 h 508"/>
                  <a:gd name="T14" fmla="*/ 3166 w 313"/>
                  <a:gd name="T15" fmla="*/ 8014 h 508"/>
                  <a:gd name="T16" fmla="*/ 4774 w 313"/>
                  <a:gd name="T17" fmla="*/ 0 h 508"/>
                  <a:gd name="T18" fmla="*/ 6372 w 313"/>
                  <a:gd name="T19" fmla="*/ 8014 h 508"/>
                  <a:gd name="T20" fmla="*/ 7970 w 313"/>
                  <a:gd name="T21" fmla="*/ 0 h 508"/>
                  <a:gd name="T22" fmla="*/ 9458 w 313"/>
                  <a:gd name="T23" fmla="*/ 8014 h 508"/>
                  <a:gd name="T24" fmla="*/ 10984 w 313"/>
                  <a:gd name="T25" fmla="*/ 0 h 508"/>
                  <a:gd name="T26" fmla="*/ 12502 w 313"/>
                  <a:gd name="T27" fmla="*/ 8014 h 508"/>
                  <a:gd name="T28" fmla="*/ 14100 w 313"/>
                  <a:gd name="T29" fmla="*/ 0 h 508"/>
                  <a:gd name="T30" fmla="*/ 15671 w 313"/>
                  <a:gd name="T31" fmla="*/ 8014 h 508"/>
                  <a:gd name="T32" fmla="*/ 17275 w 313"/>
                  <a:gd name="T33" fmla="*/ 0 h 508"/>
                  <a:gd name="T34" fmla="*/ 18873 w 313"/>
                  <a:gd name="T35" fmla="*/ 8014 h 508"/>
                  <a:gd name="T36" fmla="*/ 20391 w 313"/>
                  <a:gd name="T37" fmla="*/ 0 h 508"/>
                  <a:gd name="T38" fmla="*/ 21890 w 313"/>
                  <a:gd name="T39" fmla="*/ 8014 h 508"/>
                  <a:gd name="T40" fmla="*/ 23969 w 313"/>
                  <a:gd name="T41" fmla="*/ 0 h 508"/>
                  <a:gd name="T42" fmla="*/ 24922 w 313"/>
                  <a:gd name="T43" fmla="*/ 8014 h 5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3" h="508">
                    <a:moveTo>
                      <a:pt x="313" y="78"/>
                    </a:moveTo>
                    <a:cubicBezTo>
                      <a:pt x="313" y="440"/>
                      <a:pt x="313" y="440"/>
                      <a:pt x="313" y="440"/>
                    </a:cubicBezTo>
                    <a:cubicBezTo>
                      <a:pt x="313" y="478"/>
                      <a:pt x="283" y="508"/>
                      <a:pt x="245" y="508"/>
                    </a:cubicBezTo>
                    <a:cubicBezTo>
                      <a:pt x="67" y="508"/>
                      <a:pt x="67" y="508"/>
                      <a:pt x="67" y="508"/>
                    </a:cubicBezTo>
                    <a:cubicBezTo>
                      <a:pt x="30" y="508"/>
                      <a:pt x="0" y="478"/>
                      <a:pt x="0" y="440"/>
                    </a:cubicBezTo>
                    <a:cubicBezTo>
                      <a:pt x="0" y="78"/>
                      <a:pt x="0" y="78"/>
                      <a:pt x="0" y="78"/>
                    </a:cubicBezTo>
                    <a:cubicBezTo>
                      <a:pt x="0" y="41"/>
                      <a:pt x="1" y="0"/>
                      <a:pt x="11" y="0"/>
                    </a:cubicBezTo>
                    <a:cubicBezTo>
                      <a:pt x="21" y="0"/>
                      <a:pt x="30" y="78"/>
                      <a:pt x="40" y="78"/>
                    </a:cubicBezTo>
                    <a:cubicBezTo>
                      <a:pt x="50" y="78"/>
                      <a:pt x="50" y="0"/>
                      <a:pt x="60" y="0"/>
                    </a:cubicBezTo>
                    <a:cubicBezTo>
                      <a:pt x="70" y="0"/>
                      <a:pt x="70" y="78"/>
                      <a:pt x="80" y="78"/>
                    </a:cubicBezTo>
                    <a:cubicBezTo>
                      <a:pt x="90" y="78"/>
                      <a:pt x="90" y="0"/>
                      <a:pt x="100" y="0"/>
                    </a:cubicBezTo>
                    <a:cubicBezTo>
                      <a:pt x="109" y="0"/>
                      <a:pt x="109" y="78"/>
                      <a:pt x="119" y="78"/>
                    </a:cubicBezTo>
                    <a:cubicBezTo>
                      <a:pt x="128" y="78"/>
                      <a:pt x="128" y="0"/>
                      <a:pt x="138" y="0"/>
                    </a:cubicBezTo>
                    <a:cubicBezTo>
                      <a:pt x="148" y="0"/>
                      <a:pt x="148" y="78"/>
                      <a:pt x="157" y="78"/>
                    </a:cubicBezTo>
                    <a:cubicBezTo>
                      <a:pt x="167" y="78"/>
                      <a:pt x="167" y="0"/>
                      <a:pt x="177" y="0"/>
                    </a:cubicBezTo>
                    <a:cubicBezTo>
                      <a:pt x="187" y="0"/>
                      <a:pt x="187" y="78"/>
                      <a:pt x="197" y="78"/>
                    </a:cubicBezTo>
                    <a:cubicBezTo>
                      <a:pt x="207" y="78"/>
                      <a:pt x="207" y="0"/>
                      <a:pt x="217" y="0"/>
                    </a:cubicBezTo>
                    <a:cubicBezTo>
                      <a:pt x="227" y="0"/>
                      <a:pt x="227" y="78"/>
                      <a:pt x="237" y="78"/>
                    </a:cubicBezTo>
                    <a:cubicBezTo>
                      <a:pt x="246" y="78"/>
                      <a:pt x="246" y="0"/>
                      <a:pt x="256" y="0"/>
                    </a:cubicBezTo>
                    <a:cubicBezTo>
                      <a:pt x="266" y="0"/>
                      <a:pt x="266" y="78"/>
                      <a:pt x="275" y="78"/>
                    </a:cubicBezTo>
                    <a:cubicBezTo>
                      <a:pt x="284" y="78"/>
                      <a:pt x="292" y="0"/>
                      <a:pt x="301" y="0"/>
                    </a:cubicBezTo>
                    <a:cubicBezTo>
                      <a:pt x="310" y="0"/>
                      <a:pt x="313" y="43"/>
                      <a:pt x="313" y="78"/>
                    </a:cubicBezTo>
                    <a:close/>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38" name="Freeform 55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39" name="Freeform 55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40" name="Freeform 559"/>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41" name="Freeform 560"/>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42" name="Freeform 561"/>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43" name="Freeform 562"/>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nvGrpSpPr>
            <p:cNvPr id="157" name="Group 516"/>
            <p:cNvGrpSpPr>
              <a:grpSpLocks/>
            </p:cNvGrpSpPr>
            <p:nvPr/>
          </p:nvGrpSpPr>
          <p:grpSpPr bwMode="auto">
            <a:xfrm>
              <a:off x="3771535" y="2355415"/>
              <a:ext cx="779657" cy="900018"/>
              <a:chOff x="2409" y="1916"/>
              <a:chExt cx="935" cy="1618"/>
            </a:xfrm>
          </p:grpSpPr>
          <p:sp>
            <p:nvSpPr>
              <p:cNvPr id="158" name="Freeform 51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59" name="Freeform 51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0" name="Freeform 519"/>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1" name="Freeform 520"/>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2" name="Freeform 521"/>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3" name="Freeform 522"/>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solidFill>
                <a:srgbClr val="738B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4" name="Freeform 523"/>
              <p:cNvSpPr>
                <a:spLocks/>
              </p:cNvSpPr>
              <p:nvPr/>
            </p:nvSpPr>
            <p:spPr bwMode="auto">
              <a:xfrm>
                <a:off x="2409" y="1916"/>
                <a:ext cx="935" cy="1618"/>
              </a:xfrm>
              <a:custGeom>
                <a:avLst/>
                <a:gdLst>
                  <a:gd name="T0" fmla="*/ 24922 w 313"/>
                  <a:gd name="T1" fmla="*/ 8014 h 508"/>
                  <a:gd name="T2" fmla="*/ 24922 w 313"/>
                  <a:gd name="T3" fmla="*/ 45266 h 508"/>
                  <a:gd name="T4" fmla="*/ 19516 w 313"/>
                  <a:gd name="T5" fmla="*/ 52276 h 508"/>
                  <a:gd name="T6" fmla="*/ 5326 w 313"/>
                  <a:gd name="T7" fmla="*/ 52276 h 508"/>
                  <a:gd name="T8" fmla="*/ 0 w 313"/>
                  <a:gd name="T9" fmla="*/ 45266 h 508"/>
                  <a:gd name="T10" fmla="*/ 0 w 313"/>
                  <a:gd name="T11" fmla="*/ 8014 h 508"/>
                  <a:gd name="T12" fmla="*/ 884 w 313"/>
                  <a:gd name="T13" fmla="*/ 0 h 508"/>
                  <a:gd name="T14" fmla="*/ 3166 w 313"/>
                  <a:gd name="T15" fmla="*/ 8014 h 508"/>
                  <a:gd name="T16" fmla="*/ 4774 w 313"/>
                  <a:gd name="T17" fmla="*/ 0 h 508"/>
                  <a:gd name="T18" fmla="*/ 6372 w 313"/>
                  <a:gd name="T19" fmla="*/ 8014 h 508"/>
                  <a:gd name="T20" fmla="*/ 7970 w 313"/>
                  <a:gd name="T21" fmla="*/ 0 h 508"/>
                  <a:gd name="T22" fmla="*/ 9458 w 313"/>
                  <a:gd name="T23" fmla="*/ 8014 h 508"/>
                  <a:gd name="T24" fmla="*/ 10984 w 313"/>
                  <a:gd name="T25" fmla="*/ 0 h 508"/>
                  <a:gd name="T26" fmla="*/ 12502 w 313"/>
                  <a:gd name="T27" fmla="*/ 8014 h 508"/>
                  <a:gd name="T28" fmla="*/ 14100 w 313"/>
                  <a:gd name="T29" fmla="*/ 0 h 508"/>
                  <a:gd name="T30" fmla="*/ 15671 w 313"/>
                  <a:gd name="T31" fmla="*/ 8014 h 508"/>
                  <a:gd name="T32" fmla="*/ 17275 w 313"/>
                  <a:gd name="T33" fmla="*/ 0 h 508"/>
                  <a:gd name="T34" fmla="*/ 18873 w 313"/>
                  <a:gd name="T35" fmla="*/ 8014 h 508"/>
                  <a:gd name="T36" fmla="*/ 20391 w 313"/>
                  <a:gd name="T37" fmla="*/ 0 h 508"/>
                  <a:gd name="T38" fmla="*/ 21890 w 313"/>
                  <a:gd name="T39" fmla="*/ 8014 h 508"/>
                  <a:gd name="T40" fmla="*/ 23969 w 313"/>
                  <a:gd name="T41" fmla="*/ 0 h 508"/>
                  <a:gd name="T42" fmla="*/ 24922 w 313"/>
                  <a:gd name="T43" fmla="*/ 8014 h 5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3" h="508">
                    <a:moveTo>
                      <a:pt x="313" y="78"/>
                    </a:moveTo>
                    <a:cubicBezTo>
                      <a:pt x="313" y="440"/>
                      <a:pt x="313" y="440"/>
                      <a:pt x="313" y="440"/>
                    </a:cubicBezTo>
                    <a:cubicBezTo>
                      <a:pt x="313" y="478"/>
                      <a:pt x="283" y="508"/>
                      <a:pt x="245" y="508"/>
                    </a:cubicBezTo>
                    <a:cubicBezTo>
                      <a:pt x="67" y="508"/>
                      <a:pt x="67" y="508"/>
                      <a:pt x="67" y="508"/>
                    </a:cubicBezTo>
                    <a:cubicBezTo>
                      <a:pt x="30" y="508"/>
                      <a:pt x="0" y="478"/>
                      <a:pt x="0" y="440"/>
                    </a:cubicBezTo>
                    <a:cubicBezTo>
                      <a:pt x="0" y="78"/>
                      <a:pt x="0" y="78"/>
                      <a:pt x="0" y="78"/>
                    </a:cubicBezTo>
                    <a:cubicBezTo>
                      <a:pt x="0" y="41"/>
                      <a:pt x="1" y="0"/>
                      <a:pt x="11" y="0"/>
                    </a:cubicBezTo>
                    <a:cubicBezTo>
                      <a:pt x="21" y="0"/>
                      <a:pt x="30" y="78"/>
                      <a:pt x="40" y="78"/>
                    </a:cubicBezTo>
                    <a:cubicBezTo>
                      <a:pt x="50" y="78"/>
                      <a:pt x="50" y="0"/>
                      <a:pt x="60" y="0"/>
                    </a:cubicBezTo>
                    <a:cubicBezTo>
                      <a:pt x="70" y="0"/>
                      <a:pt x="70" y="78"/>
                      <a:pt x="80" y="78"/>
                    </a:cubicBezTo>
                    <a:cubicBezTo>
                      <a:pt x="90" y="78"/>
                      <a:pt x="90" y="0"/>
                      <a:pt x="100" y="0"/>
                    </a:cubicBezTo>
                    <a:cubicBezTo>
                      <a:pt x="109" y="0"/>
                      <a:pt x="109" y="78"/>
                      <a:pt x="119" y="78"/>
                    </a:cubicBezTo>
                    <a:cubicBezTo>
                      <a:pt x="128" y="78"/>
                      <a:pt x="128" y="0"/>
                      <a:pt x="138" y="0"/>
                    </a:cubicBezTo>
                    <a:cubicBezTo>
                      <a:pt x="148" y="0"/>
                      <a:pt x="148" y="78"/>
                      <a:pt x="157" y="78"/>
                    </a:cubicBezTo>
                    <a:cubicBezTo>
                      <a:pt x="167" y="78"/>
                      <a:pt x="167" y="0"/>
                      <a:pt x="177" y="0"/>
                    </a:cubicBezTo>
                    <a:cubicBezTo>
                      <a:pt x="187" y="0"/>
                      <a:pt x="187" y="78"/>
                      <a:pt x="197" y="78"/>
                    </a:cubicBezTo>
                    <a:cubicBezTo>
                      <a:pt x="207" y="78"/>
                      <a:pt x="207" y="0"/>
                      <a:pt x="217" y="0"/>
                    </a:cubicBezTo>
                    <a:cubicBezTo>
                      <a:pt x="227" y="0"/>
                      <a:pt x="227" y="78"/>
                      <a:pt x="237" y="78"/>
                    </a:cubicBezTo>
                    <a:cubicBezTo>
                      <a:pt x="246" y="78"/>
                      <a:pt x="246" y="0"/>
                      <a:pt x="256" y="0"/>
                    </a:cubicBezTo>
                    <a:cubicBezTo>
                      <a:pt x="266" y="0"/>
                      <a:pt x="266" y="78"/>
                      <a:pt x="275" y="78"/>
                    </a:cubicBezTo>
                    <a:cubicBezTo>
                      <a:pt x="284" y="78"/>
                      <a:pt x="292" y="0"/>
                      <a:pt x="301" y="0"/>
                    </a:cubicBezTo>
                    <a:cubicBezTo>
                      <a:pt x="310" y="0"/>
                      <a:pt x="313" y="43"/>
                      <a:pt x="313" y="78"/>
                    </a:cubicBezTo>
                    <a:close/>
                  </a:path>
                </a:pathLst>
              </a:custGeom>
              <a:solidFill>
                <a:srgbClr val="FFF4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5" name="Freeform 524"/>
              <p:cNvSpPr>
                <a:spLocks/>
              </p:cNvSpPr>
              <p:nvPr/>
            </p:nvSpPr>
            <p:spPr bwMode="auto">
              <a:xfrm>
                <a:off x="2439" y="1966"/>
                <a:ext cx="884" cy="1564"/>
              </a:xfrm>
              <a:custGeom>
                <a:avLst/>
                <a:gdLst>
                  <a:gd name="T0" fmla="*/ 23465 w 296"/>
                  <a:gd name="T1" fmla="*/ 0 h 491"/>
                  <a:gd name="T2" fmla="*/ 23465 w 296"/>
                  <a:gd name="T3" fmla="*/ 2364 h 491"/>
                  <a:gd name="T4" fmla="*/ 21067 w 296"/>
                  <a:gd name="T5" fmla="*/ 32315 h 491"/>
                  <a:gd name="T6" fmla="*/ 13451 w 296"/>
                  <a:gd name="T7" fmla="*/ 47576 h 491"/>
                  <a:gd name="T8" fmla="*/ 0 w 296"/>
                  <a:gd name="T9" fmla="*/ 46025 h 491"/>
                  <a:gd name="T10" fmla="*/ 3969 w 296"/>
                  <a:gd name="T11" fmla="*/ 49605 h 491"/>
                  <a:gd name="T12" fmla="*/ 18143 w 296"/>
                  <a:gd name="T13" fmla="*/ 49605 h 491"/>
                  <a:gd name="T14" fmla="*/ 23465 w 296"/>
                  <a:gd name="T15" fmla="*/ 42725 h 491"/>
                  <a:gd name="T16" fmla="*/ 23465 w 296"/>
                  <a:gd name="T17" fmla="*/ 5460 h 491"/>
                  <a:gd name="T18" fmla="*/ 23465 w 296"/>
                  <a:gd name="T19" fmla="*/ 0 h 4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6" h="491">
                    <a:moveTo>
                      <a:pt x="295" y="0"/>
                    </a:moveTo>
                    <a:cubicBezTo>
                      <a:pt x="295" y="0"/>
                      <a:pt x="295" y="23"/>
                      <a:pt x="295" y="23"/>
                    </a:cubicBezTo>
                    <a:cubicBezTo>
                      <a:pt x="295" y="23"/>
                      <a:pt x="279" y="181"/>
                      <a:pt x="265" y="314"/>
                    </a:cubicBezTo>
                    <a:cubicBezTo>
                      <a:pt x="250" y="447"/>
                      <a:pt x="232" y="457"/>
                      <a:pt x="169" y="462"/>
                    </a:cubicBezTo>
                    <a:cubicBezTo>
                      <a:pt x="105" y="467"/>
                      <a:pt x="32" y="491"/>
                      <a:pt x="0" y="447"/>
                    </a:cubicBezTo>
                    <a:cubicBezTo>
                      <a:pt x="11" y="468"/>
                      <a:pt x="24" y="482"/>
                      <a:pt x="50" y="482"/>
                    </a:cubicBezTo>
                    <a:cubicBezTo>
                      <a:pt x="228" y="482"/>
                      <a:pt x="228" y="482"/>
                      <a:pt x="228" y="482"/>
                    </a:cubicBezTo>
                    <a:cubicBezTo>
                      <a:pt x="265" y="482"/>
                      <a:pt x="295" y="452"/>
                      <a:pt x="295" y="415"/>
                    </a:cubicBezTo>
                    <a:cubicBezTo>
                      <a:pt x="295" y="53"/>
                      <a:pt x="295" y="53"/>
                      <a:pt x="295" y="53"/>
                    </a:cubicBezTo>
                    <a:cubicBezTo>
                      <a:pt x="295" y="43"/>
                      <a:pt x="296" y="10"/>
                      <a:pt x="295"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6" name="Freeform 525"/>
              <p:cNvSpPr>
                <a:spLocks/>
              </p:cNvSpPr>
              <p:nvPr/>
            </p:nvSpPr>
            <p:spPr bwMode="auto">
              <a:xfrm>
                <a:off x="2588" y="2686"/>
                <a:ext cx="741" cy="825"/>
              </a:xfrm>
              <a:custGeom>
                <a:avLst/>
                <a:gdLst>
                  <a:gd name="T0" fmla="*/ 16640 w 248"/>
                  <a:gd name="T1" fmla="*/ 23986 h 259"/>
                  <a:gd name="T2" fmla="*/ 19526 w 248"/>
                  <a:gd name="T3" fmla="*/ 0 h 259"/>
                  <a:gd name="T4" fmla="*/ 19526 w 248"/>
                  <a:gd name="T5" fmla="*/ 19459 h 259"/>
                  <a:gd name="T6" fmla="*/ 14196 w 248"/>
                  <a:gd name="T7" fmla="*/ 26339 h 259"/>
                  <a:gd name="T8" fmla="*/ 0 w 248"/>
                  <a:gd name="T9" fmla="*/ 26339 h 259"/>
                  <a:gd name="T10" fmla="*/ 16640 w 248"/>
                  <a:gd name="T11" fmla="*/ 23986 h 2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8" h="259">
                    <a:moveTo>
                      <a:pt x="209" y="233"/>
                    </a:moveTo>
                    <a:cubicBezTo>
                      <a:pt x="248" y="207"/>
                      <a:pt x="242" y="74"/>
                      <a:pt x="245" y="0"/>
                    </a:cubicBezTo>
                    <a:cubicBezTo>
                      <a:pt x="245" y="189"/>
                      <a:pt x="245" y="189"/>
                      <a:pt x="245" y="189"/>
                    </a:cubicBezTo>
                    <a:cubicBezTo>
                      <a:pt x="245" y="226"/>
                      <a:pt x="215" y="256"/>
                      <a:pt x="178" y="256"/>
                    </a:cubicBezTo>
                    <a:cubicBezTo>
                      <a:pt x="0" y="256"/>
                      <a:pt x="0" y="256"/>
                      <a:pt x="0" y="256"/>
                    </a:cubicBezTo>
                    <a:cubicBezTo>
                      <a:pt x="40" y="253"/>
                      <a:pt x="170" y="259"/>
                      <a:pt x="209" y="233"/>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7" name="Freeform 526"/>
              <p:cNvSpPr>
                <a:spLocks/>
              </p:cNvSpPr>
              <p:nvPr/>
            </p:nvSpPr>
            <p:spPr bwMode="auto">
              <a:xfrm>
                <a:off x="2705" y="2890"/>
                <a:ext cx="418" cy="449"/>
              </a:xfrm>
              <a:custGeom>
                <a:avLst/>
                <a:gdLst>
                  <a:gd name="T0" fmla="*/ 10805 w 140"/>
                  <a:gd name="T1" fmla="*/ 4847 h 141"/>
                  <a:gd name="T2" fmla="*/ 10402 w 140"/>
                  <a:gd name="T3" fmla="*/ 4522 h 141"/>
                  <a:gd name="T4" fmla="*/ 10402 w 140"/>
                  <a:gd name="T5" fmla="*/ 4522 h 141"/>
                  <a:gd name="T6" fmla="*/ 10402 w 140"/>
                  <a:gd name="T7" fmla="*/ 4522 h 141"/>
                  <a:gd name="T8" fmla="*/ 10253 w 140"/>
                  <a:gd name="T9" fmla="*/ 4006 h 141"/>
                  <a:gd name="T10" fmla="*/ 10253 w 140"/>
                  <a:gd name="T11" fmla="*/ 4006 h 141"/>
                  <a:gd name="T12" fmla="*/ 10322 w 140"/>
                  <a:gd name="T13" fmla="*/ 4006 h 141"/>
                  <a:gd name="T14" fmla="*/ 10253 w 140"/>
                  <a:gd name="T15" fmla="*/ 3388 h 141"/>
                  <a:gd name="T16" fmla="*/ 5562 w 140"/>
                  <a:gd name="T17" fmla="*/ 0 h 141"/>
                  <a:gd name="T18" fmla="*/ 4287 w 140"/>
                  <a:gd name="T19" fmla="*/ 194 h 141"/>
                  <a:gd name="T20" fmla="*/ 4049 w 140"/>
                  <a:gd name="T21" fmla="*/ 710 h 141"/>
                  <a:gd name="T22" fmla="*/ 4049 w 140"/>
                  <a:gd name="T23" fmla="*/ 710 h 141"/>
                  <a:gd name="T24" fmla="*/ 3484 w 140"/>
                  <a:gd name="T25" fmla="*/ 1035 h 141"/>
                  <a:gd name="T26" fmla="*/ 3484 w 140"/>
                  <a:gd name="T27" fmla="*/ 933 h 141"/>
                  <a:gd name="T28" fmla="*/ 3004 w 140"/>
                  <a:gd name="T29" fmla="*/ 812 h 141"/>
                  <a:gd name="T30" fmla="*/ 81 w 140"/>
                  <a:gd name="T31" fmla="*/ 5751 h 141"/>
                  <a:gd name="T32" fmla="*/ 319 w 140"/>
                  <a:gd name="T33" fmla="*/ 6359 h 141"/>
                  <a:gd name="T34" fmla="*/ 400 w 140"/>
                  <a:gd name="T35" fmla="*/ 6359 h 141"/>
                  <a:gd name="T36" fmla="*/ 400 w 140"/>
                  <a:gd name="T37" fmla="*/ 6359 h 141"/>
                  <a:gd name="T38" fmla="*/ 319 w 140"/>
                  <a:gd name="T39" fmla="*/ 6783 h 141"/>
                  <a:gd name="T40" fmla="*/ 319 w 140"/>
                  <a:gd name="T41" fmla="*/ 6783 h 141"/>
                  <a:gd name="T42" fmla="*/ 0 w 140"/>
                  <a:gd name="T43" fmla="*/ 7200 h 141"/>
                  <a:gd name="T44" fmla="*/ 3887 w 140"/>
                  <a:gd name="T45" fmla="*/ 14075 h 141"/>
                  <a:gd name="T46" fmla="*/ 4368 w 140"/>
                  <a:gd name="T47" fmla="*/ 13792 h 141"/>
                  <a:gd name="T48" fmla="*/ 4368 w 140"/>
                  <a:gd name="T49" fmla="*/ 13792 h 141"/>
                  <a:gd name="T50" fmla="*/ 4368 w 140"/>
                  <a:gd name="T51" fmla="*/ 13792 h 141"/>
                  <a:gd name="T52" fmla="*/ 4920 w 140"/>
                  <a:gd name="T53" fmla="*/ 13881 h 141"/>
                  <a:gd name="T54" fmla="*/ 4920 w 140"/>
                  <a:gd name="T55" fmla="*/ 13881 h 141"/>
                  <a:gd name="T56" fmla="*/ 5243 w 140"/>
                  <a:gd name="T57" fmla="*/ 14400 h 141"/>
                  <a:gd name="T58" fmla="*/ 8969 w 140"/>
                  <a:gd name="T59" fmla="*/ 12948 h 141"/>
                  <a:gd name="T60" fmla="*/ 9127 w 140"/>
                  <a:gd name="T61" fmla="*/ 12432 h 141"/>
                  <a:gd name="T62" fmla="*/ 9127 w 140"/>
                  <a:gd name="T63" fmla="*/ 12432 h 141"/>
                  <a:gd name="T64" fmla="*/ 9208 w 140"/>
                  <a:gd name="T65" fmla="*/ 12241 h 141"/>
                  <a:gd name="T66" fmla="*/ 9689 w 140"/>
                  <a:gd name="T67" fmla="*/ 12047 h 141"/>
                  <a:gd name="T68" fmla="*/ 11125 w 140"/>
                  <a:gd name="T69" fmla="*/ 7200 h 141"/>
                  <a:gd name="T70" fmla="*/ 10805 w 140"/>
                  <a:gd name="T71" fmla="*/ 4847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0" h="141">
                    <a:moveTo>
                      <a:pt x="136" y="47"/>
                    </a:moveTo>
                    <a:cubicBezTo>
                      <a:pt x="135" y="45"/>
                      <a:pt x="134" y="43"/>
                      <a:pt x="131" y="44"/>
                    </a:cubicBezTo>
                    <a:cubicBezTo>
                      <a:pt x="131" y="44"/>
                      <a:pt x="131" y="44"/>
                      <a:pt x="131" y="44"/>
                    </a:cubicBezTo>
                    <a:cubicBezTo>
                      <a:pt x="131" y="44"/>
                      <a:pt x="131" y="44"/>
                      <a:pt x="131" y="44"/>
                    </a:cubicBezTo>
                    <a:cubicBezTo>
                      <a:pt x="129" y="43"/>
                      <a:pt x="129" y="42"/>
                      <a:pt x="129" y="39"/>
                    </a:cubicBezTo>
                    <a:cubicBezTo>
                      <a:pt x="129" y="39"/>
                      <a:pt x="129" y="39"/>
                      <a:pt x="129" y="39"/>
                    </a:cubicBezTo>
                    <a:cubicBezTo>
                      <a:pt x="130" y="39"/>
                      <a:pt x="130" y="39"/>
                      <a:pt x="130" y="39"/>
                    </a:cubicBezTo>
                    <a:cubicBezTo>
                      <a:pt x="132" y="38"/>
                      <a:pt x="131" y="35"/>
                      <a:pt x="129" y="33"/>
                    </a:cubicBezTo>
                    <a:cubicBezTo>
                      <a:pt x="116" y="12"/>
                      <a:pt x="94" y="0"/>
                      <a:pt x="70" y="0"/>
                    </a:cubicBezTo>
                    <a:cubicBezTo>
                      <a:pt x="65" y="0"/>
                      <a:pt x="59" y="0"/>
                      <a:pt x="54" y="2"/>
                    </a:cubicBezTo>
                    <a:cubicBezTo>
                      <a:pt x="52" y="2"/>
                      <a:pt x="50" y="5"/>
                      <a:pt x="51" y="7"/>
                    </a:cubicBezTo>
                    <a:cubicBezTo>
                      <a:pt x="51" y="7"/>
                      <a:pt x="51" y="7"/>
                      <a:pt x="51" y="7"/>
                    </a:cubicBezTo>
                    <a:cubicBezTo>
                      <a:pt x="49" y="9"/>
                      <a:pt x="48" y="11"/>
                      <a:pt x="44" y="10"/>
                    </a:cubicBezTo>
                    <a:cubicBezTo>
                      <a:pt x="44" y="10"/>
                      <a:pt x="44" y="10"/>
                      <a:pt x="44" y="9"/>
                    </a:cubicBezTo>
                    <a:cubicBezTo>
                      <a:pt x="43" y="7"/>
                      <a:pt x="40" y="6"/>
                      <a:pt x="38" y="8"/>
                    </a:cubicBezTo>
                    <a:cubicBezTo>
                      <a:pt x="19" y="17"/>
                      <a:pt x="5" y="36"/>
                      <a:pt x="1" y="56"/>
                    </a:cubicBezTo>
                    <a:cubicBezTo>
                      <a:pt x="0" y="59"/>
                      <a:pt x="2" y="61"/>
                      <a:pt x="4" y="62"/>
                    </a:cubicBezTo>
                    <a:cubicBezTo>
                      <a:pt x="5" y="62"/>
                      <a:pt x="5" y="62"/>
                      <a:pt x="5" y="62"/>
                    </a:cubicBezTo>
                    <a:cubicBezTo>
                      <a:pt x="5" y="62"/>
                      <a:pt x="5" y="62"/>
                      <a:pt x="5" y="62"/>
                    </a:cubicBezTo>
                    <a:cubicBezTo>
                      <a:pt x="6" y="63"/>
                      <a:pt x="6" y="64"/>
                      <a:pt x="4" y="66"/>
                    </a:cubicBezTo>
                    <a:cubicBezTo>
                      <a:pt x="4" y="66"/>
                      <a:pt x="4" y="66"/>
                      <a:pt x="4" y="66"/>
                    </a:cubicBezTo>
                    <a:cubicBezTo>
                      <a:pt x="2" y="66"/>
                      <a:pt x="0" y="68"/>
                      <a:pt x="0" y="70"/>
                    </a:cubicBezTo>
                    <a:cubicBezTo>
                      <a:pt x="0" y="101"/>
                      <a:pt x="20" y="128"/>
                      <a:pt x="49" y="137"/>
                    </a:cubicBezTo>
                    <a:cubicBezTo>
                      <a:pt x="52" y="138"/>
                      <a:pt x="54" y="137"/>
                      <a:pt x="55" y="134"/>
                    </a:cubicBezTo>
                    <a:cubicBezTo>
                      <a:pt x="55" y="134"/>
                      <a:pt x="55" y="134"/>
                      <a:pt x="55" y="134"/>
                    </a:cubicBezTo>
                    <a:cubicBezTo>
                      <a:pt x="55" y="134"/>
                      <a:pt x="55" y="134"/>
                      <a:pt x="55" y="134"/>
                    </a:cubicBezTo>
                    <a:cubicBezTo>
                      <a:pt x="58" y="132"/>
                      <a:pt x="60" y="133"/>
                      <a:pt x="62" y="135"/>
                    </a:cubicBezTo>
                    <a:cubicBezTo>
                      <a:pt x="62" y="135"/>
                      <a:pt x="62" y="135"/>
                      <a:pt x="62" y="135"/>
                    </a:cubicBezTo>
                    <a:cubicBezTo>
                      <a:pt x="61" y="138"/>
                      <a:pt x="63" y="140"/>
                      <a:pt x="66" y="140"/>
                    </a:cubicBezTo>
                    <a:cubicBezTo>
                      <a:pt x="83" y="141"/>
                      <a:pt x="99" y="136"/>
                      <a:pt x="113" y="126"/>
                    </a:cubicBezTo>
                    <a:cubicBezTo>
                      <a:pt x="115" y="124"/>
                      <a:pt x="115" y="121"/>
                      <a:pt x="115" y="121"/>
                    </a:cubicBezTo>
                    <a:cubicBezTo>
                      <a:pt x="115" y="121"/>
                      <a:pt x="115" y="121"/>
                      <a:pt x="115" y="121"/>
                    </a:cubicBezTo>
                    <a:cubicBezTo>
                      <a:pt x="115" y="119"/>
                      <a:pt x="115" y="119"/>
                      <a:pt x="116" y="119"/>
                    </a:cubicBezTo>
                    <a:cubicBezTo>
                      <a:pt x="116" y="119"/>
                      <a:pt x="120" y="119"/>
                      <a:pt x="122" y="117"/>
                    </a:cubicBezTo>
                    <a:cubicBezTo>
                      <a:pt x="134" y="104"/>
                      <a:pt x="140" y="88"/>
                      <a:pt x="140" y="70"/>
                    </a:cubicBezTo>
                    <a:cubicBezTo>
                      <a:pt x="140" y="62"/>
                      <a:pt x="139" y="54"/>
                      <a:pt x="136" y="47"/>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8" name="Freeform 52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9" name="Freeform 52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0" name="Freeform 529"/>
              <p:cNvSpPr>
                <a:spLocks/>
              </p:cNvSpPr>
              <p:nvPr/>
            </p:nvSpPr>
            <p:spPr bwMode="auto">
              <a:xfrm>
                <a:off x="2869" y="3244"/>
                <a:ext cx="158" cy="76"/>
              </a:xfrm>
              <a:custGeom>
                <a:avLst/>
                <a:gdLst>
                  <a:gd name="T0" fmla="*/ 3545 w 53"/>
                  <a:gd name="T1" fmla="*/ 101 h 24"/>
                  <a:gd name="T2" fmla="*/ 399 w 53"/>
                  <a:gd name="T3" fmla="*/ 1393 h 24"/>
                  <a:gd name="T4" fmla="*/ 0 w 53"/>
                  <a:gd name="T5" fmla="*/ 1815 h 24"/>
                  <a:gd name="T6" fmla="*/ 319 w 53"/>
                  <a:gd name="T7" fmla="*/ 2318 h 24"/>
                  <a:gd name="T8" fmla="*/ 4025 w 53"/>
                  <a:gd name="T9" fmla="*/ 792 h 24"/>
                  <a:gd name="T10" fmla="*/ 4105 w 53"/>
                  <a:gd name="T11" fmla="*/ 190 h 24"/>
                  <a:gd name="T12" fmla="*/ 3545 w 53"/>
                  <a:gd name="T13" fmla="*/ 10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24">
                    <a:moveTo>
                      <a:pt x="45" y="1"/>
                    </a:moveTo>
                    <a:cubicBezTo>
                      <a:pt x="34" y="10"/>
                      <a:pt x="19" y="14"/>
                      <a:pt x="5" y="14"/>
                    </a:cubicBezTo>
                    <a:cubicBezTo>
                      <a:pt x="2" y="13"/>
                      <a:pt x="0" y="15"/>
                      <a:pt x="0" y="18"/>
                    </a:cubicBezTo>
                    <a:cubicBezTo>
                      <a:pt x="0" y="20"/>
                      <a:pt x="2" y="22"/>
                      <a:pt x="4" y="23"/>
                    </a:cubicBezTo>
                    <a:cubicBezTo>
                      <a:pt x="21" y="24"/>
                      <a:pt x="38" y="18"/>
                      <a:pt x="51" y="8"/>
                    </a:cubicBezTo>
                    <a:cubicBezTo>
                      <a:pt x="53" y="7"/>
                      <a:pt x="53" y="4"/>
                      <a:pt x="52" y="2"/>
                    </a:cubicBezTo>
                    <a:cubicBezTo>
                      <a:pt x="50" y="0"/>
                      <a:pt x="47" y="0"/>
                      <a:pt x="45" y="1"/>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1" name="Freeform 530"/>
              <p:cNvSpPr>
                <a:spLocks/>
              </p:cNvSpPr>
              <p:nvPr/>
            </p:nvSpPr>
            <p:spPr bwMode="auto">
              <a:xfrm>
                <a:off x="3024" y="3008"/>
                <a:ext cx="78" cy="242"/>
              </a:xfrm>
              <a:custGeom>
                <a:avLst/>
                <a:gdLst>
                  <a:gd name="T0" fmla="*/ 1377 w 26"/>
                  <a:gd name="T1" fmla="*/ 102 h 76"/>
                  <a:gd name="T2" fmla="*/ 1134 w 26"/>
                  <a:gd name="T3" fmla="*/ 710 h 76"/>
                  <a:gd name="T4" fmla="*/ 1377 w 26"/>
                  <a:gd name="T5" fmla="*/ 2777 h 76"/>
                  <a:gd name="T6" fmla="*/ 81 w 26"/>
                  <a:gd name="T7" fmla="*/ 7005 h 76"/>
                  <a:gd name="T8" fmla="*/ 162 w 26"/>
                  <a:gd name="T9" fmla="*/ 7613 h 76"/>
                  <a:gd name="T10" fmla="*/ 648 w 26"/>
                  <a:gd name="T11" fmla="*/ 7613 h 76"/>
                  <a:gd name="T12" fmla="*/ 2106 w 26"/>
                  <a:gd name="T13" fmla="*/ 2777 h 76"/>
                  <a:gd name="T14" fmla="*/ 1782 w 26"/>
                  <a:gd name="T15" fmla="*/ 417 h 76"/>
                  <a:gd name="T16" fmla="*/ 1377 w 26"/>
                  <a:gd name="T17" fmla="*/ 10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76">
                    <a:moveTo>
                      <a:pt x="17" y="1"/>
                    </a:moveTo>
                    <a:cubicBezTo>
                      <a:pt x="14" y="2"/>
                      <a:pt x="13" y="4"/>
                      <a:pt x="14" y="7"/>
                    </a:cubicBezTo>
                    <a:cubicBezTo>
                      <a:pt x="16" y="13"/>
                      <a:pt x="17" y="20"/>
                      <a:pt x="17" y="27"/>
                    </a:cubicBezTo>
                    <a:cubicBezTo>
                      <a:pt x="17" y="42"/>
                      <a:pt x="12" y="56"/>
                      <a:pt x="1" y="68"/>
                    </a:cubicBezTo>
                    <a:cubicBezTo>
                      <a:pt x="0" y="69"/>
                      <a:pt x="0" y="72"/>
                      <a:pt x="2" y="74"/>
                    </a:cubicBezTo>
                    <a:cubicBezTo>
                      <a:pt x="4" y="76"/>
                      <a:pt x="6" y="76"/>
                      <a:pt x="8" y="74"/>
                    </a:cubicBezTo>
                    <a:cubicBezTo>
                      <a:pt x="20" y="61"/>
                      <a:pt x="26" y="44"/>
                      <a:pt x="26" y="27"/>
                    </a:cubicBezTo>
                    <a:cubicBezTo>
                      <a:pt x="26" y="19"/>
                      <a:pt x="25" y="11"/>
                      <a:pt x="22" y="4"/>
                    </a:cubicBezTo>
                    <a:cubicBezTo>
                      <a:pt x="22" y="1"/>
                      <a:pt x="19" y="0"/>
                      <a:pt x="17" y="1"/>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2" name="Freeform 531"/>
              <p:cNvSpPr>
                <a:spLocks/>
              </p:cNvSpPr>
              <p:nvPr/>
            </p:nvSpPr>
            <p:spPr bwMode="auto">
              <a:xfrm>
                <a:off x="2699" y="2893"/>
                <a:ext cx="376" cy="408"/>
              </a:xfrm>
              <a:custGeom>
                <a:avLst/>
                <a:gdLst>
                  <a:gd name="T0" fmla="*/ 8717 w 126"/>
                  <a:gd name="T1" fmla="*/ 10748 h 128"/>
                  <a:gd name="T2" fmla="*/ 9991 w 126"/>
                  <a:gd name="T3" fmla="*/ 6512 h 128"/>
                  <a:gd name="T4" fmla="*/ 9752 w 126"/>
                  <a:gd name="T5" fmla="*/ 4440 h 128"/>
                  <a:gd name="T6" fmla="*/ 9991 w 126"/>
                  <a:gd name="T7" fmla="*/ 3822 h 128"/>
                  <a:gd name="T8" fmla="*/ 9752 w 126"/>
                  <a:gd name="T9" fmla="*/ 3302 h 128"/>
                  <a:gd name="T10" fmla="*/ 9269 w 126"/>
                  <a:gd name="T11" fmla="*/ 3108 h 128"/>
                  <a:gd name="T12" fmla="*/ 5157 w 126"/>
                  <a:gd name="T13" fmla="*/ 102 h 128"/>
                  <a:gd name="T14" fmla="*/ 4124 w 126"/>
                  <a:gd name="T15" fmla="*/ 325 h 128"/>
                  <a:gd name="T16" fmla="*/ 3644 w 126"/>
                  <a:gd name="T17" fmla="*/ 0 h 128"/>
                  <a:gd name="T18" fmla="*/ 3083 w 126"/>
                  <a:gd name="T19" fmla="*/ 194 h 128"/>
                  <a:gd name="T20" fmla="*/ 2921 w 126"/>
                  <a:gd name="T21" fmla="*/ 845 h 128"/>
                  <a:gd name="T22" fmla="*/ 400 w 126"/>
                  <a:gd name="T23" fmla="*/ 5285 h 128"/>
                  <a:gd name="T24" fmla="*/ 0 w 126"/>
                  <a:gd name="T25" fmla="*/ 5569 h 128"/>
                  <a:gd name="T26" fmla="*/ 0 w 126"/>
                  <a:gd name="T27" fmla="*/ 5996 h 128"/>
                  <a:gd name="T28" fmla="*/ 319 w 126"/>
                  <a:gd name="T29" fmla="*/ 6512 h 128"/>
                  <a:gd name="T30" fmla="*/ 3721 w 126"/>
                  <a:gd name="T31" fmla="*/ 12498 h 128"/>
                  <a:gd name="T32" fmla="*/ 3963 w 126"/>
                  <a:gd name="T33" fmla="*/ 13015 h 128"/>
                  <a:gd name="T34" fmla="*/ 4515 w 126"/>
                  <a:gd name="T35" fmla="*/ 13219 h 128"/>
                  <a:gd name="T36" fmla="*/ 4915 w 126"/>
                  <a:gd name="T37" fmla="*/ 12791 h 128"/>
                  <a:gd name="T38" fmla="*/ 8078 w 126"/>
                  <a:gd name="T39" fmla="*/ 11462 h 128"/>
                  <a:gd name="T40" fmla="*/ 8639 w 126"/>
                  <a:gd name="T41" fmla="*/ 11561 h 128"/>
                  <a:gd name="T42" fmla="*/ 8797 w 126"/>
                  <a:gd name="T43" fmla="*/ 11370 h 128"/>
                  <a:gd name="T44" fmla="*/ 8717 w 126"/>
                  <a:gd name="T45" fmla="*/ 10748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6" h="128">
                    <a:moveTo>
                      <a:pt x="110" y="104"/>
                    </a:moveTo>
                    <a:cubicBezTo>
                      <a:pt x="121" y="92"/>
                      <a:pt x="126" y="78"/>
                      <a:pt x="126" y="63"/>
                    </a:cubicBezTo>
                    <a:cubicBezTo>
                      <a:pt x="126" y="56"/>
                      <a:pt x="125" y="49"/>
                      <a:pt x="123" y="43"/>
                    </a:cubicBezTo>
                    <a:cubicBezTo>
                      <a:pt x="122" y="40"/>
                      <a:pt x="123" y="38"/>
                      <a:pt x="126" y="37"/>
                    </a:cubicBezTo>
                    <a:cubicBezTo>
                      <a:pt x="124" y="36"/>
                      <a:pt x="122" y="35"/>
                      <a:pt x="123" y="32"/>
                    </a:cubicBezTo>
                    <a:cubicBezTo>
                      <a:pt x="121" y="33"/>
                      <a:pt x="118" y="32"/>
                      <a:pt x="117" y="30"/>
                    </a:cubicBezTo>
                    <a:cubicBezTo>
                      <a:pt x="106" y="12"/>
                      <a:pt x="86" y="1"/>
                      <a:pt x="65" y="1"/>
                    </a:cubicBezTo>
                    <a:cubicBezTo>
                      <a:pt x="61" y="1"/>
                      <a:pt x="56" y="2"/>
                      <a:pt x="52" y="3"/>
                    </a:cubicBezTo>
                    <a:cubicBezTo>
                      <a:pt x="49" y="3"/>
                      <a:pt x="47" y="2"/>
                      <a:pt x="46" y="0"/>
                    </a:cubicBezTo>
                    <a:cubicBezTo>
                      <a:pt x="45" y="2"/>
                      <a:pt x="43" y="4"/>
                      <a:pt x="39" y="2"/>
                    </a:cubicBezTo>
                    <a:cubicBezTo>
                      <a:pt x="40" y="4"/>
                      <a:pt x="39" y="7"/>
                      <a:pt x="37" y="8"/>
                    </a:cubicBezTo>
                    <a:cubicBezTo>
                      <a:pt x="21" y="17"/>
                      <a:pt x="9" y="32"/>
                      <a:pt x="5" y="51"/>
                    </a:cubicBezTo>
                    <a:cubicBezTo>
                      <a:pt x="5" y="53"/>
                      <a:pt x="2" y="55"/>
                      <a:pt x="0" y="54"/>
                    </a:cubicBezTo>
                    <a:cubicBezTo>
                      <a:pt x="1" y="56"/>
                      <a:pt x="1" y="57"/>
                      <a:pt x="0" y="58"/>
                    </a:cubicBezTo>
                    <a:cubicBezTo>
                      <a:pt x="2" y="58"/>
                      <a:pt x="4" y="60"/>
                      <a:pt x="4" y="63"/>
                    </a:cubicBezTo>
                    <a:cubicBezTo>
                      <a:pt x="4" y="90"/>
                      <a:pt x="21" y="113"/>
                      <a:pt x="47" y="121"/>
                    </a:cubicBezTo>
                    <a:cubicBezTo>
                      <a:pt x="49" y="122"/>
                      <a:pt x="51" y="124"/>
                      <a:pt x="50" y="126"/>
                    </a:cubicBezTo>
                    <a:cubicBezTo>
                      <a:pt x="53" y="125"/>
                      <a:pt x="56" y="125"/>
                      <a:pt x="57" y="128"/>
                    </a:cubicBezTo>
                    <a:cubicBezTo>
                      <a:pt x="57" y="125"/>
                      <a:pt x="59" y="123"/>
                      <a:pt x="62" y="124"/>
                    </a:cubicBezTo>
                    <a:cubicBezTo>
                      <a:pt x="76" y="124"/>
                      <a:pt x="91" y="120"/>
                      <a:pt x="102" y="111"/>
                    </a:cubicBezTo>
                    <a:cubicBezTo>
                      <a:pt x="104" y="110"/>
                      <a:pt x="107" y="110"/>
                      <a:pt x="109" y="112"/>
                    </a:cubicBezTo>
                    <a:cubicBezTo>
                      <a:pt x="108" y="110"/>
                      <a:pt x="110" y="109"/>
                      <a:pt x="111" y="110"/>
                    </a:cubicBezTo>
                    <a:cubicBezTo>
                      <a:pt x="109" y="108"/>
                      <a:pt x="109" y="105"/>
                      <a:pt x="110" y="104"/>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3" name="Freeform 532"/>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4" name="Freeform 533"/>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5" name="Freeform 534"/>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6" name="Freeform 535"/>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solidFill>
                <a:srgbClr val="517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7" name="Freeform 536"/>
              <p:cNvSpPr>
                <a:spLocks/>
              </p:cNvSpPr>
              <p:nvPr/>
            </p:nvSpPr>
            <p:spPr bwMode="auto">
              <a:xfrm>
                <a:off x="2687" y="2881"/>
                <a:ext cx="376" cy="340"/>
              </a:xfrm>
              <a:custGeom>
                <a:avLst/>
                <a:gdLst>
                  <a:gd name="T0" fmla="*/ 1432 w 126"/>
                  <a:gd name="T1" fmla="*/ 8471 h 107"/>
                  <a:gd name="T2" fmla="*/ 6350 w 126"/>
                  <a:gd name="T3" fmla="*/ 2151 h 107"/>
                  <a:gd name="T4" fmla="*/ 9830 w 126"/>
                  <a:gd name="T5" fmla="*/ 3978 h 107"/>
                  <a:gd name="T6" fmla="*/ 9991 w 126"/>
                  <a:gd name="T7" fmla="*/ 3877 h 107"/>
                  <a:gd name="T8" fmla="*/ 9752 w 126"/>
                  <a:gd name="T9" fmla="*/ 3273 h 107"/>
                  <a:gd name="T10" fmla="*/ 9269 w 126"/>
                  <a:gd name="T11" fmla="*/ 3181 h 107"/>
                  <a:gd name="T12" fmla="*/ 5157 w 126"/>
                  <a:gd name="T13" fmla="*/ 191 h 107"/>
                  <a:gd name="T14" fmla="*/ 4124 w 126"/>
                  <a:gd name="T15" fmla="*/ 413 h 107"/>
                  <a:gd name="T16" fmla="*/ 3721 w 126"/>
                  <a:gd name="T17" fmla="*/ 0 h 107"/>
                  <a:gd name="T18" fmla="*/ 3083 w 126"/>
                  <a:gd name="T19" fmla="*/ 324 h 107"/>
                  <a:gd name="T20" fmla="*/ 2921 w 126"/>
                  <a:gd name="T21" fmla="*/ 928 h 107"/>
                  <a:gd name="T22" fmla="*/ 400 w 126"/>
                  <a:gd name="T23" fmla="*/ 5199 h 107"/>
                  <a:gd name="T24" fmla="*/ 0 w 126"/>
                  <a:gd name="T25" fmla="*/ 5615 h 107"/>
                  <a:gd name="T26" fmla="*/ 0 w 126"/>
                  <a:gd name="T27" fmla="*/ 5996 h 107"/>
                  <a:gd name="T28" fmla="*/ 319 w 126"/>
                  <a:gd name="T29" fmla="*/ 6422 h 107"/>
                  <a:gd name="T30" fmla="*/ 1755 w 126"/>
                  <a:gd name="T31" fmla="*/ 10905 h 107"/>
                  <a:gd name="T32" fmla="*/ 1432 w 126"/>
                  <a:gd name="T33" fmla="*/ 8471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107">
                    <a:moveTo>
                      <a:pt x="18" y="83"/>
                    </a:moveTo>
                    <a:cubicBezTo>
                      <a:pt x="18" y="48"/>
                      <a:pt x="45" y="21"/>
                      <a:pt x="80" y="21"/>
                    </a:cubicBezTo>
                    <a:cubicBezTo>
                      <a:pt x="97" y="21"/>
                      <a:pt x="113" y="28"/>
                      <a:pt x="124" y="39"/>
                    </a:cubicBezTo>
                    <a:cubicBezTo>
                      <a:pt x="125" y="39"/>
                      <a:pt x="125" y="38"/>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80"/>
                      <a:pt x="11" y="96"/>
                      <a:pt x="22" y="107"/>
                    </a:cubicBezTo>
                    <a:cubicBezTo>
                      <a:pt x="19" y="100"/>
                      <a:pt x="18" y="91"/>
                      <a:pt x="18" y="83"/>
                    </a:cubicBezTo>
                    <a:close/>
                  </a:path>
                </a:pathLst>
              </a:custGeom>
              <a:solidFill>
                <a:srgbClr val="0051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8" name="Freeform 537"/>
              <p:cNvSpPr>
                <a:spLocks/>
              </p:cNvSpPr>
              <p:nvPr/>
            </p:nvSpPr>
            <p:spPr bwMode="auto">
              <a:xfrm>
                <a:off x="2758" y="3018"/>
                <a:ext cx="299" cy="245"/>
              </a:xfrm>
              <a:custGeom>
                <a:avLst/>
                <a:gdLst>
                  <a:gd name="T0" fmla="*/ 7669 w 100"/>
                  <a:gd name="T1" fmla="*/ 932 h 77"/>
                  <a:gd name="T2" fmla="*/ 7511 w 100"/>
                  <a:gd name="T3" fmla="*/ 325 h 77"/>
                  <a:gd name="T4" fmla="*/ 7027 w 100"/>
                  <a:gd name="T5" fmla="*/ 4311 h 77"/>
                  <a:gd name="T6" fmla="*/ 2888 w 100"/>
                  <a:gd name="T7" fmla="*/ 7471 h 77"/>
                  <a:gd name="T8" fmla="*/ 0 w 100"/>
                  <a:gd name="T9" fmla="*/ 5963 h 77"/>
                  <a:gd name="T10" fmla="*/ 3289 w 100"/>
                  <a:gd name="T11" fmla="*/ 7897 h 77"/>
                  <a:gd name="T12" fmla="*/ 7750 w 100"/>
                  <a:gd name="T13" fmla="*/ 2157 h 77"/>
                  <a:gd name="T14" fmla="*/ 7669 w 100"/>
                  <a:gd name="T15" fmla="*/ 932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 h="77">
                    <a:moveTo>
                      <a:pt x="96" y="9"/>
                    </a:moveTo>
                    <a:cubicBezTo>
                      <a:pt x="95" y="6"/>
                      <a:pt x="95" y="4"/>
                      <a:pt x="94" y="3"/>
                    </a:cubicBezTo>
                    <a:cubicBezTo>
                      <a:pt x="93" y="0"/>
                      <a:pt x="100" y="19"/>
                      <a:pt x="88" y="42"/>
                    </a:cubicBezTo>
                    <a:cubicBezTo>
                      <a:pt x="78" y="60"/>
                      <a:pt x="58" y="73"/>
                      <a:pt x="36" y="73"/>
                    </a:cubicBezTo>
                    <a:cubicBezTo>
                      <a:pt x="22" y="73"/>
                      <a:pt x="9" y="67"/>
                      <a:pt x="0" y="58"/>
                    </a:cubicBezTo>
                    <a:cubicBezTo>
                      <a:pt x="10" y="70"/>
                      <a:pt x="25" y="77"/>
                      <a:pt x="41" y="77"/>
                    </a:cubicBezTo>
                    <a:cubicBezTo>
                      <a:pt x="72" y="77"/>
                      <a:pt x="97" y="52"/>
                      <a:pt x="97" y="21"/>
                    </a:cubicBezTo>
                    <a:cubicBezTo>
                      <a:pt x="97" y="17"/>
                      <a:pt x="97" y="13"/>
                      <a:pt x="96" y="9"/>
                    </a:cubicBezTo>
                    <a:close/>
                  </a:path>
                </a:pathLst>
              </a:custGeom>
              <a:solidFill>
                <a:srgbClr val="A7B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9" name="Freeform 538"/>
              <p:cNvSpPr>
                <a:spLocks/>
              </p:cNvSpPr>
              <p:nvPr/>
            </p:nvSpPr>
            <p:spPr bwMode="auto">
              <a:xfrm>
                <a:off x="2845" y="2861"/>
                <a:ext cx="191" cy="83"/>
              </a:xfrm>
              <a:custGeom>
                <a:avLst/>
                <a:gdLst>
                  <a:gd name="T0" fmla="*/ 0 w 64"/>
                  <a:gd name="T1" fmla="*/ 195 h 26"/>
                  <a:gd name="T2" fmla="*/ 5076 w 64"/>
                  <a:gd name="T3" fmla="*/ 2701 h 26"/>
                  <a:gd name="T4" fmla="*/ 0 w 64"/>
                  <a:gd name="T5" fmla="*/ 195 h 26"/>
                  <a:gd name="T6" fmla="*/ 0 60000 65536"/>
                  <a:gd name="T7" fmla="*/ 0 60000 65536"/>
                  <a:gd name="T8" fmla="*/ 0 60000 65536"/>
                </a:gdLst>
                <a:ahLst/>
                <a:cxnLst>
                  <a:cxn ang="T6">
                    <a:pos x="T0" y="T1"/>
                  </a:cxn>
                  <a:cxn ang="T7">
                    <a:pos x="T2" y="T3"/>
                  </a:cxn>
                  <a:cxn ang="T8">
                    <a:pos x="T4" y="T5"/>
                  </a:cxn>
                </a:cxnLst>
                <a:rect l="0" t="0" r="r" b="b"/>
                <a:pathLst>
                  <a:path w="64" h="26">
                    <a:moveTo>
                      <a:pt x="0" y="2"/>
                    </a:moveTo>
                    <a:cubicBezTo>
                      <a:pt x="14" y="0"/>
                      <a:pt x="46" y="1"/>
                      <a:pt x="64" y="26"/>
                    </a:cubicBezTo>
                    <a:cubicBezTo>
                      <a:pt x="55" y="15"/>
                      <a:pt x="3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0" name="Freeform 539"/>
              <p:cNvSpPr>
                <a:spLocks/>
              </p:cNvSpPr>
              <p:nvPr/>
            </p:nvSpPr>
            <p:spPr bwMode="auto">
              <a:xfrm>
                <a:off x="3024" y="3024"/>
                <a:ext cx="72" cy="191"/>
              </a:xfrm>
              <a:custGeom>
                <a:avLst/>
                <a:gdLst>
                  <a:gd name="T0" fmla="*/ 0 w 24"/>
                  <a:gd name="T1" fmla="*/ 6160 h 60"/>
                  <a:gd name="T2" fmla="*/ 1134 w 24"/>
                  <a:gd name="T3" fmla="*/ 0 h 60"/>
                  <a:gd name="T4" fmla="*/ 0 w 24"/>
                  <a:gd name="T5" fmla="*/ 6160 h 60"/>
                  <a:gd name="T6" fmla="*/ 0 60000 65536"/>
                  <a:gd name="T7" fmla="*/ 0 60000 65536"/>
                  <a:gd name="T8" fmla="*/ 0 60000 65536"/>
                </a:gdLst>
                <a:ahLst/>
                <a:cxnLst>
                  <a:cxn ang="T6">
                    <a:pos x="T0" y="T1"/>
                  </a:cxn>
                  <a:cxn ang="T7">
                    <a:pos x="T2" y="T3"/>
                  </a:cxn>
                  <a:cxn ang="T8">
                    <a:pos x="T4" y="T5"/>
                  </a:cxn>
                </a:cxnLst>
                <a:rect l="0" t="0" r="r" b="b"/>
                <a:pathLst>
                  <a:path w="24" h="60">
                    <a:moveTo>
                      <a:pt x="0" y="60"/>
                    </a:moveTo>
                    <a:cubicBezTo>
                      <a:pt x="17" y="40"/>
                      <a:pt x="19" y="16"/>
                      <a:pt x="14" y="0"/>
                    </a:cubicBezTo>
                    <a:cubicBezTo>
                      <a:pt x="20" y="15"/>
                      <a:pt x="24" y="31"/>
                      <a:pt x="0"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1" name="Freeform 540"/>
              <p:cNvSpPr>
                <a:spLocks/>
              </p:cNvSpPr>
              <p:nvPr/>
            </p:nvSpPr>
            <p:spPr bwMode="auto">
              <a:xfrm>
                <a:off x="2872" y="3247"/>
                <a:ext cx="122" cy="48"/>
              </a:xfrm>
              <a:custGeom>
                <a:avLst/>
                <a:gdLst>
                  <a:gd name="T0" fmla="*/ 0 w 41"/>
                  <a:gd name="T1" fmla="*/ 1248 h 15"/>
                  <a:gd name="T2" fmla="*/ 3214 w 41"/>
                  <a:gd name="T3" fmla="*/ 0 h 15"/>
                  <a:gd name="T4" fmla="*/ 0 w 41"/>
                  <a:gd name="T5" fmla="*/ 1248 h 15"/>
                  <a:gd name="T6" fmla="*/ 0 60000 65536"/>
                  <a:gd name="T7" fmla="*/ 0 60000 65536"/>
                  <a:gd name="T8" fmla="*/ 0 60000 65536"/>
                </a:gdLst>
                <a:ahLst/>
                <a:cxnLst>
                  <a:cxn ang="T6">
                    <a:pos x="T0" y="T1"/>
                  </a:cxn>
                  <a:cxn ang="T7">
                    <a:pos x="T2" y="T3"/>
                  </a:cxn>
                  <a:cxn ang="T8">
                    <a:pos x="T4" y="T5"/>
                  </a:cxn>
                </a:cxnLst>
                <a:rect l="0" t="0" r="r" b="b"/>
                <a:pathLst>
                  <a:path w="41" h="15">
                    <a:moveTo>
                      <a:pt x="0" y="12"/>
                    </a:moveTo>
                    <a:cubicBezTo>
                      <a:pt x="9" y="15"/>
                      <a:pt x="29" y="13"/>
                      <a:pt x="41" y="0"/>
                    </a:cubicBezTo>
                    <a:cubicBezTo>
                      <a:pt x="35" y="3"/>
                      <a:pt x="29" y="12"/>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2" name="Freeform 541"/>
              <p:cNvSpPr>
                <a:spLocks/>
              </p:cNvSpPr>
              <p:nvPr/>
            </p:nvSpPr>
            <p:spPr bwMode="auto">
              <a:xfrm>
                <a:off x="2714" y="3186"/>
                <a:ext cx="104" cy="90"/>
              </a:xfrm>
              <a:custGeom>
                <a:avLst/>
                <a:gdLst>
                  <a:gd name="T0" fmla="*/ 0 w 35"/>
                  <a:gd name="T1" fmla="*/ 0 h 28"/>
                  <a:gd name="T2" fmla="*/ 2728 w 35"/>
                  <a:gd name="T3" fmla="*/ 2986 h 28"/>
                  <a:gd name="T4" fmla="*/ 0 w 35"/>
                  <a:gd name="T5" fmla="*/ 0 h 28"/>
                  <a:gd name="T6" fmla="*/ 0 60000 65536"/>
                  <a:gd name="T7" fmla="*/ 0 60000 65536"/>
                  <a:gd name="T8" fmla="*/ 0 60000 65536"/>
                </a:gdLst>
                <a:ahLst/>
                <a:cxnLst>
                  <a:cxn ang="T6">
                    <a:pos x="T0" y="T1"/>
                  </a:cxn>
                  <a:cxn ang="T7">
                    <a:pos x="T2" y="T3"/>
                  </a:cxn>
                  <a:cxn ang="T8">
                    <a:pos x="T4" y="T5"/>
                  </a:cxn>
                </a:cxnLst>
                <a:rect l="0" t="0" r="r" b="b"/>
                <a:pathLst>
                  <a:path w="35" h="28">
                    <a:moveTo>
                      <a:pt x="0" y="0"/>
                    </a:moveTo>
                    <a:cubicBezTo>
                      <a:pt x="3" y="8"/>
                      <a:pt x="13" y="24"/>
                      <a:pt x="35" y="28"/>
                    </a:cubicBezTo>
                    <a:cubicBezTo>
                      <a:pt x="28" y="24"/>
                      <a:pt x="15"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3" name="Freeform 542"/>
              <p:cNvSpPr>
                <a:spLocks/>
              </p:cNvSpPr>
              <p:nvPr/>
            </p:nvSpPr>
            <p:spPr bwMode="auto">
              <a:xfrm>
                <a:off x="3168" y="1960"/>
                <a:ext cx="71" cy="245"/>
              </a:xfrm>
              <a:custGeom>
                <a:avLst/>
                <a:gdLst>
                  <a:gd name="T0" fmla="*/ 157 w 24"/>
                  <a:gd name="T1" fmla="*/ 0 h 77"/>
                  <a:gd name="T2" fmla="*/ 778 w 24"/>
                  <a:gd name="T3" fmla="*/ 5638 h 77"/>
                  <a:gd name="T4" fmla="*/ 1837 w 24"/>
                  <a:gd name="T5" fmla="*/ 7471 h 77"/>
                  <a:gd name="T6" fmla="*/ 157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5"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4" name="Freeform 543"/>
              <p:cNvSpPr>
                <a:spLocks/>
              </p:cNvSpPr>
              <p:nvPr/>
            </p:nvSpPr>
            <p:spPr bwMode="auto">
              <a:xfrm>
                <a:off x="3114"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5" name="Freeform 544"/>
              <p:cNvSpPr>
                <a:spLocks/>
              </p:cNvSpPr>
              <p:nvPr/>
            </p:nvSpPr>
            <p:spPr bwMode="auto">
              <a:xfrm>
                <a:off x="3054" y="1960"/>
                <a:ext cx="72" cy="245"/>
              </a:xfrm>
              <a:custGeom>
                <a:avLst/>
                <a:gdLst>
                  <a:gd name="T0" fmla="*/ 162 w 24"/>
                  <a:gd name="T1" fmla="*/ 0 h 77"/>
                  <a:gd name="T2" fmla="*/ 810 w 24"/>
                  <a:gd name="T3" fmla="*/ 5638 h 77"/>
                  <a:gd name="T4" fmla="*/ 1944 w 24"/>
                  <a:gd name="T5" fmla="*/ 7471 h 77"/>
                  <a:gd name="T6" fmla="*/ 81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2" y="70"/>
                      <a:pt x="19"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 name="Freeform 545"/>
              <p:cNvSpPr>
                <a:spLocks/>
              </p:cNvSpPr>
              <p:nvPr/>
            </p:nvSpPr>
            <p:spPr bwMode="auto">
              <a:xfrm>
                <a:off x="3000" y="2110"/>
                <a:ext cx="48" cy="89"/>
              </a:xfrm>
              <a:custGeom>
                <a:avLst/>
                <a:gdLst>
                  <a:gd name="T0" fmla="*/ 972 w 16"/>
                  <a:gd name="T1" fmla="*/ 0 h 28"/>
                  <a:gd name="T2" fmla="*/ 0 w 16"/>
                  <a:gd name="T3" fmla="*/ 2343 h 28"/>
                  <a:gd name="T4" fmla="*/ 972 w 16"/>
                  <a:gd name="T5" fmla="*/ 0 h 28"/>
                  <a:gd name="T6" fmla="*/ 0 60000 65536"/>
                  <a:gd name="T7" fmla="*/ 0 60000 65536"/>
                  <a:gd name="T8" fmla="*/ 0 60000 65536"/>
                </a:gdLst>
                <a:ahLst/>
                <a:cxnLst>
                  <a:cxn ang="T6">
                    <a:pos x="T0" y="T1"/>
                  </a:cxn>
                  <a:cxn ang="T7">
                    <a:pos x="T2" y="T3"/>
                  </a:cxn>
                  <a:cxn ang="T8">
                    <a:pos x="T4" y="T5"/>
                  </a:cxn>
                </a:cxnLst>
                <a:rect l="0" t="0" r="r" b="b"/>
                <a:pathLst>
                  <a:path w="16" h="28">
                    <a:moveTo>
                      <a:pt x="12" y="0"/>
                    </a:moveTo>
                    <a:cubicBezTo>
                      <a:pt x="11" y="9"/>
                      <a:pt x="7" y="23"/>
                      <a:pt x="0" y="23"/>
                    </a:cubicBezTo>
                    <a:cubicBezTo>
                      <a:pt x="9" y="28"/>
                      <a:pt x="16"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 name="Freeform 546"/>
              <p:cNvSpPr>
                <a:spLocks/>
              </p:cNvSpPr>
              <p:nvPr/>
            </p:nvSpPr>
            <p:spPr bwMode="auto">
              <a:xfrm>
                <a:off x="2935" y="1960"/>
                <a:ext cx="71" cy="245"/>
              </a:xfrm>
              <a:custGeom>
                <a:avLst/>
                <a:gdLst>
                  <a:gd name="T0" fmla="*/ 157 w 24"/>
                  <a:gd name="T1" fmla="*/ 0 h 77"/>
                  <a:gd name="T2" fmla="*/ 778 w 24"/>
                  <a:gd name="T3" fmla="*/ 5638 h 77"/>
                  <a:gd name="T4" fmla="*/ 1837 w 24"/>
                  <a:gd name="T5" fmla="*/ 7471 h 77"/>
                  <a:gd name="T6" fmla="*/ 80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8" name="Freeform 547"/>
              <p:cNvSpPr>
                <a:spLocks/>
              </p:cNvSpPr>
              <p:nvPr/>
            </p:nvSpPr>
            <p:spPr bwMode="auto">
              <a:xfrm>
                <a:off x="2881"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9" name="Freeform 548"/>
              <p:cNvSpPr>
                <a:spLocks/>
              </p:cNvSpPr>
              <p:nvPr/>
            </p:nvSpPr>
            <p:spPr bwMode="auto">
              <a:xfrm>
                <a:off x="2821" y="1960"/>
                <a:ext cx="72" cy="245"/>
              </a:xfrm>
              <a:custGeom>
                <a:avLst/>
                <a:gdLst>
                  <a:gd name="T0" fmla="*/ 162 w 24"/>
                  <a:gd name="T1" fmla="*/ 0 h 77"/>
                  <a:gd name="T2" fmla="*/ 810 w 24"/>
                  <a:gd name="T3" fmla="*/ 5638 h 77"/>
                  <a:gd name="T4" fmla="*/ 1944 w 24"/>
                  <a:gd name="T5" fmla="*/ 7471 h 77"/>
                  <a:gd name="T6" fmla="*/ 162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90" name="Freeform 549"/>
              <p:cNvSpPr>
                <a:spLocks/>
              </p:cNvSpPr>
              <p:nvPr/>
            </p:nvSpPr>
            <p:spPr bwMode="auto">
              <a:xfrm>
                <a:off x="2767"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91" name="Freeform 550"/>
              <p:cNvSpPr>
                <a:spLocks/>
              </p:cNvSpPr>
              <p:nvPr/>
            </p:nvSpPr>
            <p:spPr bwMode="auto">
              <a:xfrm>
                <a:off x="2702" y="1960"/>
                <a:ext cx="71" cy="245"/>
              </a:xfrm>
              <a:custGeom>
                <a:avLst/>
                <a:gdLst>
                  <a:gd name="T0" fmla="*/ 157 w 24"/>
                  <a:gd name="T1" fmla="*/ 0 h 77"/>
                  <a:gd name="T2" fmla="*/ 778 w 24"/>
                  <a:gd name="T3" fmla="*/ 5638 h 77"/>
                  <a:gd name="T4" fmla="*/ 1837 w 24"/>
                  <a:gd name="T5" fmla="*/ 7471 h 77"/>
                  <a:gd name="T6" fmla="*/ 157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92" name="Freeform 551"/>
              <p:cNvSpPr>
                <a:spLocks/>
              </p:cNvSpPr>
              <p:nvPr/>
            </p:nvSpPr>
            <p:spPr bwMode="auto">
              <a:xfrm>
                <a:off x="2648"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93" name="Freeform 552"/>
              <p:cNvSpPr>
                <a:spLocks/>
              </p:cNvSpPr>
              <p:nvPr/>
            </p:nvSpPr>
            <p:spPr bwMode="auto">
              <a:xfrm>
                <a:off x="2585" y="1960"/>
                <a:ext cx="72" cy="245"/>
              </a:xfrm>
              <a:custGeom>
                <a:avLst/>
                <a:gdLst>
                  <a:gd name="T0" fmla="*/ 162 w 24"/>
                  <a:gd name="T1" fmla="*/ 0 h 77"/>
                  <a:gd name="T2" fmla="*/ 810 w 24"/>
                  <a:gd name="T3" fmla="*/ 5638 h 77"/>
                  <a:gd name="T4" fmla="*/ 1944 w 24"/>
                  <a:gd name="T5" fmla="*/ 7471 h 77"/>
                  <a:gd name="T6" fmla="*/ 81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94" name="Freeform 553"/>
              <p:cNvSpPr>
                <a:spLocks/>
              </p:cNvSpPr>
              <p:nvPr/>
            </p:nvSpPr>
            <p:spPr bwMode="auto">
              <a:xfrm>
                <a:off x="2531"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95" name="Freeform 554"/>
              <p:cNvSpPr>
                <a:spLocks/>
              </p:cNvSpPr>
              <p:nvPr/>
            </p:nvSpPr>
            <p:spPr bwMode="auto">
              <a:xfrm>
                <a:off x="2442" y="1947"/>
                <a:ext cx="95" cy="258"/>
              </a:xfrm>
              <a:custGeom>
                <a:avLst/>
                <a:gdLst>
                  <a:gd name="T0" fmla="*/ 0 w 32"/>
                  <a:gd name="T1" fmla="*/ 0 h 81"/>
                  <a:gd name="T2" fmla="*/ 1182 w 32"/>
                  <a:gd name="T3" fmla="*/ 5883 h 81"/>
                  <a:gd name="T4" fmla="*/ 2485 w 32"/>
                  <a:gd name="T5" fmla="*/ 7912 h 81"/>
                  <a:gd name="T6" fmla="*/ 466 w 32"/>
                  <a:gd name="T7" fmla="*/ 5975 h 81"/>
                  <a:gd name="T8" fmla="*/ 0 w 32"/>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81">
                    <a:moveTo>
                      <a:pt x="0" y="0"/>
                    </a:moveTo>
                    <a:cubicBezTo>
                      <a:pt x="2" y="13"/>
                      <a:pt x="12" y="42"/>
                      <a:pt x="15" y="57"/>
                    </a:cubicBezTo>
                    <a:cubicBezTo>
                      <a:pt x="18" y="72"/>
                      <a:pt x="28" y="77"/>
                      <a:pt x="32" y="77"/>
                    </a:cubicBezTo>
                    <a:cubicBezTo>
                      <a:pt x="17" y="81"/>
                      <a:pt x="10" y="78"/>
                      <a:pt x="6" y="58"/>
                    </a:cubicBezTo>
                    <a:cubicBezTo>
                      <a:pt x="2" y="37"/>
                      <a:pt x="0" y="0"/>
                      <a:pt x="0"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96" name="Freeform 555"/>
              <p:cNvSpPr>
                <a:spLocks/>
              </p:cNvSpPr>
              <p:nvPr/>
            </p:nvSpPr>
            <p:spPr bwMode="auto">
              <a:xfrm>
                <a:off x="2436" y="2231"/>
                <a:ext cx="570" cy="1029"/>
              </a:xfrm>
              <a:custGeom>
                <a:avLst/>
                <a:gdLst>
                  <a:gd name="T0" fmla="*/ 0 w 191"/>
                  <a:gd name="T1" fmla="*/ 1746 h 323"/>
                  <a:gd name="T2" fmla="*/ 0 w 191"/>
                  <a:gd name="T3" fmla="*/ 33269 h 323"/>
                  <a:gd name="T4" fmla="*/ 2235 w 191"/>
                  <a:gd name="T5" fmla="*/ 2781 h 323"/>
                  <a:gd name="T6" fmla="*/ 15148 w 191"/>
                  <a:gd name="T7" fmla="*/ 102 h 323"/>
                  <a:gd name="T8" fmla="*/ 3160 w 191"/>
                  <a:gd name="T9" fmla="*/ 0 h 323"/>
                  <a:gd name="T10" fmla="*/ 0 w 191"/>
                  <a:gd name="T11" fmla="*/ 1746 h 3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1" h="323">
                    <a:moveTo>
                      <a:pt x="0" y="17"/>
                    </a:moveTo>
                    <a:cubicBezTo>
                      <a:pt x="0" y="69"/>
                      <a:pt x="0" y="291"/>
                      <a:pt x="0" y="323"/>
                    </a:cubicBezTo>
                    <a:cubicBezTo>
                      <a:pt x="3" y="272"/>
                      <a:pt x="0" y="45"/>
                      <a:pt x="28" y="27"/>
                    </a:cubicBezTo>
                    <a:cubicBezTo>
                      <a:pt x="56" y="8"/>
                      <a:pt x="191" y="1"/>
                      <a:pt x="191" y="1"/>
                    </a:cubicBezTo>
                    <a:cubicBezTo>
                      <a:pt x="191" y="1"/>
                      <a:pt x="76" y="0"/>
                      <a:pt x="40" y="0"/>
                    </a:cubicBezTo>
                    <a:cubicBezTo>
                      <a:pt x="3" y="0"/>
                      <a:pt x="2" y="7"/>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97" name="Freeform 556"/>
              <p:cNvSpPr>
                <a:spLocks/>
              </p:cNvSpPr>
              <p:nvPr/>
            </p:nvSpPr>
            <p:spPr bwMode="auto">
              <a:xfrm>
                <a:off x="2409" y="1916"/>
                <a:ext cx="935" cy="1618"/>
              </a:xfrm>
              <a:custGeom>
                <a:avLst/>
                <a:gdLst>
                  <a:gd name="T0" fmla="*/ 24922 w 313"/>
                  <a:gd name="T1" fmla="*/ 8014 h 508"/>
                  <a:gd name="T2" fmla="*/ 24922 w 313"/>
                  <a:gd name="T3" fmla="*/ 45266 h 508"/>
                  <a:gd name="T4" fmla="*/ 19516 w 313"/>
                  <a:gd name="T5" fmla="*/ 52276 h 508"/>
                  <a:gd name="T6" fmla="*/ 5326 w 313"/>
                  <a:gd name="T7" fmla="*/ 52276 h 508"/>
                  <a:gd name="T8" fmla="*/ 0 w 313"/>
                  <a:gd name="T9" fmla="*/ 45266 h 508"/>
                  <a:gd name="T10" fmla="*/ 0 w 313"/>
                  <a:gd name="T11" fmla="*/ 8014 h 508"/>
                  <a:gd name="T12" fmla="*/ 884 w 313"/>
                  <a:gd name="T13" fmla="*/ 0 h 508"/>
                  <a:gd name="T14" fmla="*/ 3166 w 313"/>
                  <a:gd name="T15" fmla="*/ 8014 h 508"/>
                  <a:gd name="T16" fmla="*/ 4774 w 313"/>
                  <a:gd name="T17" fmla="*/ 0 h 508"/>
                  <a:gd name="T18" fmla="*/ 6372 w 313"/>
                  <a:gd name="T19" fmla="*/ 8014 h 508"/>
                  <a:gd name="T20" fmla="*/ 7970 w 313"/>
                  <a:gd name="T21" fmla="*/ 0 h 508"/>
                  <a:gd name="T22" fmla="*/ 9458 w 313"/>
                  <a:gd name="T23" fmla="*/ 8014 h 508"/>
                  <a:gd name="T24" fmla="*/ 10984 w 313"/>
                  <a:gd name="T25" fmla="*/ 0 h 508"/>
                  <a:gd name="T26" fmla="*/ 12502 w 313"/>
                  <a:gd name="T27" fmla="*/ 8014 h 508"/>
                  <a:gd name="T28" fmla="*/ 14100 w 313"/>
                  <a:gd name="T29" fmla="*/ 0 h 508"/>
                  <a:gd name="T30" fmla="*/ 15671 w 313"/>
                  <a:gd name="T31" fmla="*/ 8014 h 508"/>
                  <a:gd name="T32" fmla="*/ 17275 w 313"/>
                  <a:gd name="T33" fmla="*/ 0 h 508"/>
                  <a:gd name="T34" fmla="*/ 18873 w 313"/>
                  <a:gd name="T35" fmla="*/ 8014 h 508"/>
                  <a:gd name="T36" fmla="*/ 20391 w 313"/>
                  <a:gd name="T37" fmla="*/ 0 h 508"/>
                  <a:gd name="T38" fmla="*/ 21890 w 313"/>
                  <a:gd name="T39" fmla="*/ 8014 h 508"/>
                  <a:gd name="T40" fmla="*/ 23969 w 313"/>
                  <a:gd name="T41" fmla="*/ 0 h 508"/>
                  <a:gd name="T42" fmla="*/ 24922 w 313"/>
                  <a:gd name="T43" fmla="*/ 8014 h 5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3" h="508">
                    <a:moveTo>
                      <a:pt x="313" y="78"/>
                    </a:moveTo>
                    <a:cubicBezTo>
                      <a:pt x="313" y="440"/>
                      <a:pt x="313" y="440"/>
                      <a:pt x="313" y="440"/>
                    </a:cubicBezTo>
                    <a:cubicBezTo>
                      <a:pt x="313" y="478"/>
                      <a:pt x="283" y="508"/>
                      <a:pt x="245" y="508"/>
                    </a:cubicBezTo>
                    <a:cubicBezTo>
                      <a:pt x="67" y="508"/>
                      <a:pt x="67" y="508"/>
                      <a:pt x="67" y="508"/>
                    </a:cubicBezTo>
                    <a:cubicBezTo>
                      <a:pt x="30" y="508"/>
                      <a:pt x="0" y="478"/>
                      <a:pt x="0" y="440"/>
                    </a:cubicBezTo>
                    <a:cubicBezTo>
                      <a:pt x="0" y="78"/>
                      <a:pt x="0" y="78"/>
                      <a:pt x="0" y="78"/>
                    </a:cubicBezTo>
                    <a:cubicBezTo>
                      <a:pt x="0" y="41"/>
                      <a:pt x="1" y="0"/>
                      <a:pt x="11" y="0"/>
                    </a:cubicBezTo>
                    <a:cubicBezTo>
                      <a:pt x="21" y="0"/>
                      <a:pt x="30" y="78"/>
                      <a:pt x="40" y="78"/>
                    </a:cubicBezTo>
                    <a:cubicBezTo>
                      <a:pt x="50" y="78"/>
                      <a:pt x="50" y="0"/>
                      <a:pt x="60" y="0"/>
                    </a:cubicBezTo>
                    <a:cubicBezTo>
                      <a:pt x="70" y="0"/>
                      <a:pt x="70" y="78"/>
                      <a:pt x="80" y="78"/>
                    </a:cubicBezTo>
                    <a:cubicBezTo>
                      <a:pt x="90" y="78"/>
                      <a:pt x="90" y="0"/>
                      <a:pt x="100" y="0"/>
                    </a:cubicBezTo>
                    <a:cubicBezTo>
                      <a:pt x="109" y="0"/>
                      <a:pt x="109" y="78"/>
                      <a:pt x="119" y="78"/>
                    </a:cubicBezTo>
                    <a:cubicBezTo>
                      <a:pt x="128" y="78"/>
                      <a:pt x="128" y="0"/>
                      <a:pt x="138" y="0"/>
                    </a:cubicBezTo>
                    <a:cubicBezTo>
                      <a:pt x="148" y="0"/>
                      <a:pt x="148" y="78"/>
                      <a:pt x="157" y="78"/>
                    </a:cubicBezTo>
                    <a:cubicBezTo>
                      <a:pt x="167" y="78"/>
                      <a:pt x="167" y="0"/>
                      <a:pt x="177" y="0"/>
                    </a:cubicBezTo>
                    <a:cubicBezTo>
                      <a:pt x="187" y="0"/>
                      <a:pt x="187" y="78"/>
                      <a:pt x="197" y="78"/>
                    </a:cubicBezTo>
                    <a:cubicBezTo>
                      <a:pt x="207" y="78"/>
                      <a:pt x="207" y="0"/>
                      <a:pt x="217" y="0"/>
                    </a:cubicBezTo>
                    <a:cubicBezTo>
                      <a:pt x="227" y="0"/>
                      <a:pt x="227" y="78"/>
                      <a:pt x="237" y="78"/>
                    </a:cubicBezTo>
                    <a:cubicBezTo>
                      <a:pt x="246" y="78"/>
                      <a:pt x="246" y="0"/>
                      <a:pt x="256" y="0"/>
                    </a:cubicBezTo>
                    <a:cubicBezTo>
                      <a:pt x="266" y="0"/>
                      <a:pt x="266" y="78"/>
                      <a:pt x="275" y="78"/>
                    </a:cubicBezTo>
                    <a:cubicBezTo>
                      <a:pt x="284" y="78"/>
                      <a:pt x="292" y="0"/>
                      <a:pt x="301" y="0"/>
                    </a:cubicBezTo>
                    <a:cubicBezTo>
                      <a:pt x="310" y="0"/>
                      <a:pt x="313" y="43"/>
                      <a:pt x="313" y="78"/>
                    </a:cubicBezTo>
                    <a:close/>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98" name="Freeform 55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99" name="Freeform 55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200" name="Freeform 559"/>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201" name="Freeform 560"/>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202" name="Freeform 561"/>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203" name="Freeform 562"/>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nvGrpSpPr>
            <p:cNvPr id="204" name="Group 516"/>
            <p:cNvGrpSpPr>
              <a:grpSpLocks/>
            </p:cNvGrpSpPr>
            <p:nvPr/>
          </p:nvGrpSpPr>
          <p:grpSpPr bwMode="auto">
            <a:xfrm>
              <a:off x="4596142" y="2355415"/>
              <a:ext cx="779657" cy="900018"/>
              <a:chOff x="2409" y="1916"/>
              <a:chExt cx="935" cy="1618"/>
            </a:xfrm>
          </p:grpSpPr>
          <p:sp>
            <p:nvSpPr>
              <p:cNvPr id="205" name="Freeform 51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06" name="Freeform 51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07" name="Freeform 519"/>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08" name="Freeform 520"/>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09" name="Freeform 521"/>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10" name="Freeform 522"/>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solidFill>
                <a:srgbClr val="738B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11" name="Freeform 523"/>
              <p:cNvSpPr>
                <a:spLocks/>
              </p:cNvSpPr>
              <p:nvPr/>
            </p:nvSpPr>
            <p:spPr bwMode="auto">
              <a:xfrm>
                <a:off x="2409" y="1916"/>
                <a:ext cx="935" cy="1618"/>
              </a:xfrm>
              <a:custGeom>
                <a:avLst/>
                <a:gdLst>
                  <a:gd name="T0" fmla="*/ 24922 w 313"/>
                  <a:gd name="T1" fmla="*/ 8014 h 508"/>
                  <a:gd name="T2" fmla="*/ 24922 w 313"/>
                  <a:gd name="T3" fmla="*/ 45266 h 508"/>
                  <a:gd name="T4" fmla="*/ 19516 w 313"/>
                  <a:gd name="T5" fmla="*/ 52276 h 508"/>
                  <a:gd name="T6" fmla="*/ 5326 w 313"/>
                  <a:gd name="T7" fmla="*/ 52276 h 508"/>
                  <a:gd name="T8" fmla="*/ 0 w 313"/>
                  <a:gd name="T9" fmla="*/ 45266 h 508"/>
                  <a:gd name="T10" fmla="*/ 0 w 313"/>
                  <a:gd name="T11" fmla="*/ 8014 h 508"/>
                  <a:gd name="T12" fmla="*/ 884 w 313"/>
                  <a:gd name="T13" fmla="*/ 0 h 508"/>
                  <a:gd name="T14" fmla="*/ 3166 w 313"/>
                  <a:gd name="T15" fmla="*/ 8014 h 508"/>
                  <a:gd name="T16" fmla="*/ 4774 w 313"/>
                  <a:gd name="T17" fmla="*/ 0 h 508"/>
                  <a:gd name="T18" fmla="*/ 6372 w 313"/>
                  <a:gd name="T19" fmla="*/ 8014 h 508"/>
                  <a:gd name="T20" fmla="*/ 7970 w 313"/>
                  <a:gd name="T21" fmla="*/ 0 h 508"/>
                  <a:gd name="T22" fmla="*/ 9458 w 313"/>
                  <a:gd name="T23" fmla="*/ 8014 h 508"/>
                  <a:gd name="T24" fmla="*/ 10984 w 313"/>
                  <a:gd name="T25" fmla="*/ 0 h 508"/>
                  <a:gd name="T26" fmla="*/ 12502 w 313"/>
                  <a:gd name="T27" fmla="*/ 8014 h 508"/>
                  <a:gd name="T28" fmla="*/ 14100 w 313"/>
                  <a:gd name="T29" fmla="*/ 0 h 508"/>
                  <a:gd name="T30" fmla="*/ 15671 w 313"/>
                  <a:gd name="T31" fmla="*/ 8014 h 508"/>
                  <a:gd name="T32" fmla="*/ 17275 w 313"/>
                  <a:gd name="T33" fmla="*/ 0 h 508"/>
                  <a:gd name="T34" fmla="*/ 18873 w 313"/>
                  <a:gd name="T35" fmla="*/ 8014 h 508"/>
                  <a:gd name="T36" fmla="*/ 20391 w 313"/>
                  <a:gd name="T37" fmla="*/ 0 h 508"/>
                  <a:gd name="T38" fmla="*/ 21890 w 313"/>
                  <a:gd name="T39" fmla="*/ 8014 h 508"/>
                  <a:gd name="T40" fmla="*/ 23969 w 313"/>
                  <a:gd name="T41" fmla="*/ 0 h 508"/>
                  <a:gd name="T42" fmla="*/ 24922 w 313"/>
                  <a:gd name="T43" fmla="*/ 8014 h 5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3" h="508">
                    <a:moveTo>
                      <a:pt x="313" y="78"/>
                    </a:moveTo>
                    <a:cubicBezTo>
                      <a:pt x="313" y="440"/>
                      <a:pt x="313" y="440"/>
                      <a:pt x="313" y="440"/>
                    </a:cubicBezTo>
                    <a:cubicBezTo>
                      <a:pt x="313" y="478"/>
                      <a:pt x="283" y="508"/>
                      <a:pt x="245" y="508"/>
                    </a:cubicBezTo>
                    <a:cubicBezTo>
                      <a:pt x="67" y="508"/>
                      <a:pt x="67" y="508"/>
                      <a:pt x="67" y="508"/>
                    </a:cubicBezTo>
                    <a:cubicBezTo>
                      <a:pt x="30" y="508"/>
                      <a:pt x="0" y="478"/>
                      <a:pt x="0" y="440"/>
                    </a:cubicBezTo>
                    <a:cubicBezTo>
                      <a:pt x="0" y="78"/>
                      <a:pt x="0" y="78"/>
                      <a:pt x="0" y="78"/>
                    </a:cubicBezTo>
                    <a:cubicBezTo>
                      <a:pt x="0" y="41"/>
                      <a:pt x="1" y="0"/>
                      <a:pt x="11" y="0"/>
                    </a:cubicBezTo>
                    <a:cubicBezTo>
                      <a:pt x="21" y="0"/>
                      <a:pt x="30" y="78"/>
                      <a:pt x="40" y="78"/>
                    </a:cubicBezTo>
                    <a:cubicBezTo>
                      <a:pt x="50" y="78"/>
                      <a:pt x="50" y="0"/>
                      <a:pt x="60" y="0"/>
                    </a:cubicBezTo>
                    <a:cubicBezTo>
                      <a:pt x="70" y="0"/>
                      <a:pt x="70" y="78"/>
                      <a:pt x="80" y="78"/>
                    </a:cubicBezTo>
                    <a:cubicBezTo>
                      <a:pt x="90" y="78"/>
                      <a:pt x="90" y="0"/>
                      <a:pt x="100" y="0"/>
                    </a:cubicBezTo>
                    <a:cubicBezTo>
                      <a:pt x="109" y="0"/>
                      <a:pt x="109" y="78"/>
                      <a:pt x="119" y="78"/>
                    </a:cubicBezTo>
                    <a:cubicBezTo>
                      <a:pt x="128" y="78"/>
                      <a:pt x="128" y="0"/>
                      <a:pt x="138" y="0"/>
                    </a:cubicBezTo>
                    <a:cubicBezTo>
                      <a:pt x="148" y="0"/>
                      <a:pt x="148" y="78"/>
                      <a:pt x="157" y="78"/>
                    </a:cubicBezTo>
                    <a:cubicBezTo>
                      <a:pt x="167" y="78"/>
                      <a:pt x="167" y="0"/>
                      <a:pt x="177" y="0"/>
                    </a:cubicBezTo>
                    <a:cubicBezTo>
                      <a:pt x="187" y="0"/>
                      <a:pt x="187" y="78"/>
                      <a:pt x="197" y="78"/>
                    </a:cubicBezTo>
                    <a:cubicBezTo>
                      <a:pt x="207" y="78"/>
                      <a:pt x="207" y="0"/>
                      <a:pt x="217" y="0"/>
                    </a:cubicBezTo>
                    <a:cubicBezTo>
                      <a:pt x="227" y="0"/>
                      <a:pt x="227" y="78"/>
                      <a:pt x="237" y="78"/>
                    </a:cubicBezTo>
                    <a:cubicBezTo>
                      <a:pt x="246" y="78"/>
                      <a:pt x="246" y="0"/>
                      <a:pt x="256" y="0"/>
                    </a:cubicBezTo>
                    <a:cubicBezTo>
                      <a:pt x="266" y="0"/>
                      <a:pt x="266" y="78"/>
                      <a:pt x="275" y="78"/>
                    </a:cubicBezTo>
                    <a:cubicBezTo>
                      <a:pt x="284" y="78"/>
                      <a:pt x="292" y="0"/>
                      <a:pt x="301" y="0"/>
                    </a:cubicBezTo>
                    <a:cubicBezTo>
                      <a:pt x="310" y="0"/>
                      <a:pt x="313" y="43"/>
                      <a:pt x="313" y="78"/>
                    </a:cubicBezTo>
                    <a:close/>
                  </a:path>
                </a:pathLst>
              </a:custGeom>
              <a:solidFill>
                <a:srgbClr val="FFF4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12" name="Freeform 524"/>
              <p:cNvSpPr>
                <a:spLocks/>
              </p:cNvSpPr>
              <p:nvPr/>
            </p:nvSpPr>
            <p:spPr bwMode="auto">
              <a:xfrm>
                <a:off x="2439" y="1966"/>
                <a:ext cx="884" cy="1564"/>
              </a:xfrm>
              <a:custGeom>
                <a:avLst/>
                <a:gdLst>
                  <a:gd name="T0" fmla="*/ 23465 w 296"/>
                  <a:gd name="T1" fmla="*/ 0 h 491"/>
                  <a:gd name="T2" fmla="*/ 23465 w 296"/>
                  <a:gd name="T3" fmla="*/ 2364 h 491"/>
                  <a:gd name="T4" fmla="*/ 21067 w 296"/>
                  <a:gd name="T5" fmla="*/ 32315 h 491"/>
                  <a:gd name="T6" fmla="*/ 13451 w 296"/>
                  <a:gd name="T7" fmla="*/ 47576 h 491"/>
                  <a:gd name="T8" fmla="*/ 0 w 296"/>
                  <a:gd name="T9" fmla="*/ 46025 h 491"/>
                  <a:gd name="T10" fmla="*/ 3969 w 296"/>
                  <a:gd name="T11" fmla="*/ 49605 h 491"/>
                  <a:gd name="T12" fmla="*/ 18143 w 296"/>
                  <a:gd name="T13" fmla="*/ 49605 h 491"/>
                  <a:gd name="T14" fmla="*/ 23465 w 296"/>
                  <a:gd name="T15" fmla="*/ 42725 h 491"/>
                  <a:gd name="T16" fmla="*/ 23465 w 296"/>
                  <a:gd name="T17" fmla="*/ 5460 h 491"/>
                  <a:gd name="T18" fmla="*/ 23465 w 296"/>
                  <a:gd name="T19" fmla="*/ 0 h 4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6" h="491">
                    <a:moveTo>
                      <a:pt x="295" y="0"/>
                    </a:moveTo>
                    <a:cubicBezTo>
                      <a:pt x="295" y="0"/>
                      <a:pt x="295" y="23"/>
                      <a:pt x="295" y="23"/>
                    </a:cubicBezTo>
                    <a:cubicBezTo>
                      <a:pt x="295" y="23"/>
                      <a:pt x="279" y="181"/>
                      <a:pt x="265" y="314"/>
                    </a:cubicBezTo>
                    <a:cubicBezTo>
                      <a:pt x="250" y="447"/>
                      <a:pt x="232" y="457"/>
                      <a:pt x="169" y="462"/>
                    </a:cubicBezTo>
                    <a:cubicBezTo>
                      <a:pt x="105" y="467"/>
                      <a:pt x="32" y="491"/>
                      <a:pt x="0" y="447"/>
                    </a:cubicBezTo>
                    <a:cubicBezTo>
                      <a:pt x="11" y="468"/>
                      <a:pt x="24" y="482"/>
                      <a:pt x="50" y="482"/>
                    </a:cubicBezTo>
                    <a:cubicBezTo>
                      <a:pt x="228" y="482"/>
                      <a:pt x="228" y="482"/>
                      <a:pt x="228" y="482"/>
                    </a:cubicBezTo>
                    <a:cubicBezTo>
                      <a:pt x="265" y="482"/>
                      <a:pt x="295" y="452"/>
                      <a:pt x="295" y="415"/>
                    </a:cubicBezTo>
                    <a:cubicBezTo>
                      <a:pt x="295" y="53"/>
                      <a:pt x="295" y="53"/>
                      <a:pt x="295" y="53"/>
                    </a:cubicBezTo>
                    <a:cubicBezTo>
                      <a:pt x="295" y="43"/>
                      <a:pt x="296" y="10"/>
                      <a:pt x="295"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13" name="Freeform 525"/>
              <p:cNvSpPr>
                <a:spLocks/>
              </p:cNvSpPr>
              <p:nvPr/>
            </p:nvSpPr>
            <p:spPr bwMode="auto">
              <a:xfrm>
                <a:off x="2588" y="2686"/>
                <a:ext cx="741" cy="825"/>
              </a:xfrm>
              <a:custGeom>
                <a:avLst/>
                <a:gdLst>
                  <a:gd name="T0" fmla="*/ 16640 w 248"/>
                  <a:gd name="T1" fmla="*/ 23986 h 259"/>
                  <a:gd name="T2" fmla="*/ 19526 w 248"/>
                  <a:gd name="T3" fmla="*/ 0 h 259"/>
                  <a:gd name="T4" fmla="*/ 19526 w 248"/>
                  <a:gd name="T5" fmla="*/ 19459 h 259"/>
                  <a:gd name="T6" fmla="*/ 14196 w 248"/>
                  <a:gd name="T7" fmla="*/ 26339 h 259"/>
                  <a:gd name="T8" fmla="*/ 0 w 248"/>
                  <a:gd name="T9" fmla="*/ 26339 h 259"/>
                  <a:gd name="T10" fmla="*/ 16640 w 248"/>
                  <a:gd name="T11" fmla="*/ 23986 h 2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8" h="259">
                    <a:moveTo>
                      <a:pt x="209" y="233"/>
                    </a:moveTo>
                    <a:cubicBezTo>
                      <a:pt x="248" y="207"/>
                      <a:pt x="242" y="74"/>
                      <a:pt x="245" y="0"/>
                    </a:cubicBezTo>
                    <a:cubicBezTo>
                      <a:pt x="245" y="189"/>
                      <a:pt x="245" y="189"/>
                      <a:pt x="245" y="189"/>
                    </a:cubicBezTo>
                    <a:cubicBezTo>
                      <a:pt x="245" y="226"/>
                      <a:pt x="215" y="256"/>
                      <a:pt x="178" y="256"/>
                    </a:cubicBezTo>
                    <a:cubicBezTo>
                      <a:pt x="0" y="256"/>
                      <a:pt x="0" y="256"/>
                      <a:pt x="0" y="256"/>
                    </a:cubicBezTo>
                    <a:cubicBezTo>
                      <a:pt x="40" y="253"/>
                      <a:pt x="170" y="259"/>
                      <a:pt x="209" y="233"/>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14" name="Freeform 526"/>
              <p:cNvSpPr>
                <a:spLocks/>
              </p:cNvSpPr>
              <p:nvPr/>
            </p:nvSpPr>
            <p:spPr bwMode="auto">
              <a:xfrm>
                <a:off x="2705" y="2890"/>
                <a:ext cx="418" cy="449"/>
              </a:xfrm>
              <a:custGeom>
                <a:avLst/>
                <a:gdLst>
                  <a:gd name="T0" fmla="*/ 10805 w 140"/>
                  <a:gd name="T1" fmla="*/ 4847 h 141"/>
                  <a:gd name="T2" fmla="*/ 10402 w 140"/>
                  <a:gd name="T3" fmla="*/ 4522 h 141"/>
                  <a:gd name="T4" fmla="*/ 10402 w 140"/>
                  <a:gd name="T5" fmla="*/ 4522 h 141"/>
                  <a:gd name="T6" fmla="*/ 10402 w 140"/>
                  <a:gd name="T7" fmla="*/ 4522 h 141"/>
                  <a:gd name="T8" fmla="*/ 10253 w 140"/>
                  <a:gd name="T9" fmla="*/ 4006 h 141"/>
                  <a:gd name="T10" fmla="*/ 10253 w 140"/>
                  <a:gd name="T11" fmla="*/ 4006 h 141"/>
                  <a:gd name="T12" fmla="*/ 10322 w 140"/>
                  <a:gd name="T13" fmla="*/ 4006 h 141"/>
                  <a:gd name="T14" fmla="*/ 10253 w 140"/>
                  <a:gd name="T15" fmla="*/ 3388 h 141"/>
                  <a:gd name="T16" fmla="*/ 5562 w 140"/>
                  <a:gd name="T17" fmla="*/ 0 h 141"/>
                  <a:gd name="T18" fmla="*/ 4287 w 140"/>
                  <a:gd name="T19" fmla="*/ 194 h 141"/>
                  <a:gd name="T20" fmla="*/ 4049 w 140"/>
                  <a:gd name="T21" fmla="*/ 710 h 141"/>
                  <a:gd name="T22" fmla="*/ 4049 w 140"/>
                  <a:gd name="T23" fmla="*/ 710 h 141"/>
                  <a:gd name="T24" fmla="*/ 3484 w 140"/>
                  <a:gd name="T25" fmla="*/ 1035 h 141"/>
                  <a:gd name="T26" fmla="*/ 3484 w 140"/>
                  <a:gd name="T27" fmla="*/ 933 h 141"/>
                  <a:gd name="T28" fmla="*/ 3004 w 140"/>
                  <a:gd name="T29" fmla="*/ 812 h 141"/>
                  <a:gd name="T30" fmla="*/ 81 w 140"/>
                  <a:gd name="T31" fmla="*/ 5751 h 141"/>
                  <a:gd name="T32" fmla="*/ 319 w 140"/>
                  <a:gd name="T33" fmla="*/ 6359 h 141"/>
                  <a:gd name="T34" fmla="*/ 400 w 140"/>
                  <a:gd name="T35" fmla="*/ 6359 h 141"/>
                  <a:gd name="T36" fmla="*/ 400 w 140"/>
                  <a:gd name="T37" fmla="*/ 6359 h 141"/>
                  <a:gd name="T38" fmla="*/ 319 w 140"/>
                  <a:gd name="T39" fmla="*/ 6783 h 141"/>
                  <a:gd name="T40" fmla="*/ 319 w 140"/>
                  <a:gd name="T41" fmla="*/ 6783 h 141"/>
                  <a:gd name="T42" fmla="*/ 0 w 140"/>
                  <a:gd name="T43" fmla="*/ 7200 h 141"/>
                  <a:gd name="T44" fmla="*/ 3887 w 140"/>
                  <a:gd name="T45" fmla="*/ 14075 h 141"/>
                  <a:gd name="T46" fmla="*/ 4368 w 140"/>
                  <a:gd name="T47" fmla="*/ 13792 h 141"/>
                  <a:gd name="T48" fmla="*/ 4368 w 140"/>
                  <a:gd name="T49" fmla="*/ 13792 h 141"/>
                  <a:gd name="T50" fmla="*/ 4368 w 140"/>
                  <a:gd name="T51" fmla="*/ 13792 h 141"/>
                  <a:gd name="T52" fmla="*/ 4920 w 140"/>
                  <a:gd name="T53" fmla="*/ 13881 h 141"/>
                  <a:gd name="T54" fmla="*/ 4920 w 140"/>
                  <a:gd name="T55" fmla="*/ 13881 h 141"/>
                  <a:gd name="T56" fmla="*/ 5243 w 140"/>
                  <a:gd name="T57" fmla="*/ 14400 h 141"/>
                  <a:gd name="T58" fmla="*/ 8969 w 140"/>
                  <a:gd name="T59" fmla="*/ 12948 h 141"/>
                  <a:gd name="T60" fmla="*/ 9127 w 140"/>
                  <a:gd name="T61" fmla="*/ 12432 h 141"/>
                  <a:gd name="T62" fmla="*/ 9127 w 140"/>
                  <a:gd name="T63" fmla="*/ 12432 h 141"/>
                  <a:gd name="T64" fmla="*/ 9208 w 140"/>
                  <a:gd name="T65" fmla="*/ 12241 h 141"/>
                  <a:gd name="T66" fmla="*/ 9689 w 140"/>
                  <a:gd name="T67" fmla="*/ 12047 h 141"/>
                  <a:gd name="T68" fmla="*/ 11125 w 140"/>
                  <a:gd name="T69" fmla="*/ 7200 h 141"/>
                  <a:gd name="T70" fmla="*/ 10805 w 140"/>
                  <a:gd name="T71" fmla="*/ 4847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0" h="141">
                    <a:moveTo>
                      <a:pt x="136" y="47"/>
                    </a:moveTo>
                    <a:cubicBezTo>
                      <a:pt x="135" y="45"/>
                      <a:pt x="134" y="43"/>
                      <a:pt x="131" y="44"/>
                    </a:cubicBezTo>
                    <a:cubicBezTo>
                      <a:pt x="131" y="44"/>
                      <a:pt x="131" y="44"/>
                      <a:pt x="131" y="44"/>
                    </a:cubicBezTo>
                    <a:cubicBezTo>
                      <a:pt x="131" y="44"/>
                      <a:pt x="131" y="44"/>
                      <a:pt x="131" y="44"/>
                    </a:cubicBezTo>
                    <a:cubicBezTo>
                      <a:pt x="129" y="43"/>
                      <a:pt x="129" y="42"/>
                      <a:pt x="129" y="39"/>
                    </a:cubicBezTo>
                    <a:cubicBezTo>
                      <a:pt x="129" y="39"/>
                      <a:pt x="129" y="39"/>
                      <a:pt x="129" y="39"/>
                    </a:cubicBezTo>
                    <a:cubicBezTo>
                      <a:pt x="130" y="39"/>
                      <a:pt x="130" y="39"/>
                      <a:pt x="130" y="39"/>
                    </a:cubicBezTo>
                    <a:cubicBezTo>
                      <a:pt x="132" y="38"/>
                      <a:pt x="131" y="35"/>
                      <a:pt x="129" y="33"/>
                    </a:cubicBezTo>
                    <a:cubicBezTo>
                      <a:pt x="116" y="12"/>
                      <a:pt x="94" y="0"/>
                      <a:pt x="70" y="0"/>
                    </a:cubicBezTo>
                    <a:cubicBezTo>
                      <a:pt x="65" y="0"/>
                      <a:pt x="59" y="0"/>
                      <a:pt x="54" y="2"/>
                    </a:cubicBezTo>
                    <a:cubicBezTo>
                      <a:pt x="52" y="2"/>
                      <a:pt x="50" y="5"/>
                      <a:pt x="51" y="7"/>
                    </a:cubicBezTo>
                    <a:cubicBezTo>
                      <a:pt x="51" y="7"/>
                      <a:pt x="51" y="7"/>
                      <a:pt x="51" y="7"/>
                    </a:cubicBezTo>
                    <a:cubicBezTo>
                      <a:pt x="49" y="9"/>
                      <a:pt x="48" y="11"/>
                      <a:pt x="44" y="10"/>
                    </a:cubicBezTo>
                    <a:cubicBezTo>
                      <a:pt x="44" y="10"/>
                      <a:pt x="44" y="10"/>
                      <a:pt x="44" y="9"/>
                    </a:cubicBezTo>
                    <a:cubicBezTo>
                      <a:pt x="43" y="7"/>
                      <a:pt x="40" y="6"/>
                      <a:pt x="38" y="8"/>
                    </a:cubicBezTo>
                    <a:cubicBezTo>
                      <a:pt x="19" y="17"/>
                      <a:pt x="5" y="36"/>
                      <a:pt x="1" y="56"/>
                    </a:cubicBezTo>
                    <a:cubicBezTo>
                      <a:pt x="0" y="59"/>
                      <a:pt x="2" y="61"/>
                      <a:pt x="4" y="62"/>
                    </a:cubicBezTo>
                    <a:cubicBezTo>
                      <a:pt x="5" y="62"/>
                      <a:pt x="5" y="62"/>
                      <a:pt x="5" y="62"/>
                    </a:cubicBezTo>
                    <a:cubicBezTo>
                      <a:pt x="5" y="62"/>
                      <a:pt x="5" y="62"/>
                      <a:pt x="5" y="62"/>
                    </a:cubicBezTo>
                    <a:cubicBezTo>
                      <a:pt x="6" y="63"/>
                      <a:pt x="6" y="64"/>
                      <a:pt x="4" y="66"/>
                    </a:cubicBezTo>
                    <a:cubicBezTo>
                      <a:pt x="4" y="66"/>
                      <a:pt x="4" y="66"/>
                      <a:pt x="4" y="66"/>
                    </a:cubicBezTo>
                    <a:cubicBezTo>
                      <a:pt x="2" y="66"/>
                      <a:pt x="0" y="68"/>
                      <a:pt x="0" y="70"/>
                    </a:cubicBezTo>
                    <a:cubicBezTo>
                      <a:pt x="0" y="101"/>
                      <a:pt x="20" y="128"/>
                      <a:pt x="49" y="137"/>
                    </a:cubicBezTo>
                    <a:cubicBezTo>
                      <a:pt x="52" y="138"/>
                      <a:pt x="54" y="137"/>
                      <a:pt x="55" y="134"/>
                    </a:cubicBezTo>
                    <a:cubicBezTo>
                      <a:pt x="55" y="134"/>
                      <a:pt x="55" y="134"/>
                      <a:pt x="55" y="134"/>
                    </a:cubicBezTo>
                    <a:cubicBezTo>
                      <a:pt x="55" y="134"/>
                      <a:pt x="55" y="134"/>
                      <a:pt x="55" y="134"/>
                    </a:cubicBezTo>
                    <a:cubicBezTo>
                      <a:pt x="58" y="132"/>
                      <a:pt x="60" y="133"/>
                      <a:pt x="62" y="135"/>
                    </a:cubicBezTo>
                    <a:cubicBezTo>
                      <a:pt x="62" y="135"/>
                      <a:pt x="62" y="135"/>
                      <a:pt x="62" y="135"/>
                    </a:cubicBezTo>
                    <a:cubicBezTo>
                      <a:pt x="61" y="138"/>
                      <a:pt x="63" y="140"/>
                      <a:pt x="66" y="140"/>
                    </a:cubicBezTo>
                    <a:cubicBezTo>
                      <a:pt x="83" y="141"/>
                      <a:pt x="99" y="136"/>
                      <a:pt x="113" y="126"/>
                    </a:cubicBezTo>
                    <a:cubicBezTo>
                      <a:pt x="115" y="124"/>
                      <a:pt x="115" y="121"/>
                      <a:pt x="115" y="121"/>
                    </a:cubicBezTo>
                    <a:cubicBezTo>
                      <a:pt x="115" y="121"/>
                      <a:pt x="115" y="121"/>
                      <a:pt x="115" y="121"/>
                    </a:cubicBezTo>
                    <a:cubicBezTo>
                      <a:pt x="115" y="119"/>
                      <a:pt x="115" y="119"/>
                      <a:pt x="116" y="119"/>
                    </a:cubicBezTo>
                    <a:cubicBezTo>
                      <a:pt x="116" y="119"/>
                      <a:pt x="120" y="119"/>
                      <a:pt x="122" y="117"/>
                    </a:cubicBezTo>
                    <a:cubicBezTo>
                      <a:pt x="134" y="104"/>
                      <a:pt x="140" y="88"/>
                      <a:pt x="140" y="70"/>
                    </a:cubicBezTo>
                    <a:cubicBezTo>
                      <a:pt x="140" y="62"/>
                      <a:pt x="139" y="54"/>
                      <a:pt x="136" y="47"/>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15" name="Freeform 52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16" name="Freeform 52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17" name="Freeform 529"/>
              <p:cNvSpPr>
                <a:spLocks/>
              </p:cNvSpPr>
              <p:nvPr/>
            </p:nvSpPr>
            <p:spPr bwMode="auto">
              <a:xfrm>
                <a:off x="2869" y="3244"/>
                <a:ext cx="158" cy="76"/>
              </a:xfrm>
              <a:custGeom>
                <a:avLst/>
                <a:gdLst>
                  <a:gd name="T0" fmla="*/ 3545 w 53"/>
                  <a:gd name="T1" fmla="*/ 101 h 24"/>
                  <a:gd name="T2" fmla="*/ 399 w 53"/>
                  <a:gd name="T3" fmla="*/ 1393 h 24"/>
                  <a:gd name="T4" fmla="*/ 0 w 53"/>
                  <a:gd name="T5" fmla="*/ 1815 h 24"/>
                  <a:gd name="T6" fmla="*/ 319 w 53"/>
                  <a:gd name="T7" fmla="*/ 2318 h 24"/>
                  <a:gd name="T8" fmla="*/ 4025 w 53"/>
                  <a:gd name="T9" fmla="*/ 792 h 24"/>
                  <a:gd name="T10" fmla="*/ 4105 w 53"/>
                  <a:gd name="T11" fmla="*/ 190 h 24"/>
                  <a:gd name="T12" fmla="*/ 3545 w 53"/>
                  <a:gd name="T13" fmla="*/ 10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24">
                    <a:moveTo>
                      <a:pt x="45" y="1"/>
                    </a:moveTo>
                    <a:cubicBezTo>
                      <a:pt x="34" y="10"/>
                      <a:pt x="19" y="14"/>
                      <a:pt x="5" y="14"/>
                    </a:cubicBezTo>
                    <a:cubicBezTo>
                      <a:pt x="2" y="13"/>
                      <a:pt x="0" y="15"/>
                      <a:pt x="0" y="18"/>
                    </a:cubicBezTo>
                    <a:cubicBezTo>
                      <a:pt x="0" y="20"/>
                      <a:pt x="2" y="22"/>
                      <a:pt x="4" y="23"/>
                    </a:cubicBezTo>
                    <a:cubicBezTo>
                      <a:pt x="21" y="24"/>
                      <a:pt x="38" y="18"/>
                      <a:pt x="51" y="8"/>
                    </a:cubicBezTo>
                    <a:cubicBezTo>
                      <a:pt x="53" y="7"/>
                      <a:pt x="53" y="4"/>
                      <a:pt x="52" y="2"/>
                    </a:cubicBezTo>
                    <a:cubicBezTo>
                      <a:pt x="50" y="0"/>
                      <a:pt x="47" y="0"/>
                      <a:pt x="45" y="1"/>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18" name="Freeform 530"/>
              <p:cNvSpPr>
                <a:spLocks/>
              </p:cNvSpPr>
              <p:nvPr/>
            </p:nvSpPr>
            <p:spPr bwMode="auto">
              <a:xfrm>
                <a:off x="3024" y="3008"/>
                <a:ext cx="78" cy="242"/>
              </a:xfrm>
              <a:custGeom>
                <a:avLst/>
                <a:gdLst>
                  <a:gd name="T0" fmla="*/ 1377 w 26"/>
                  <a:gd name="T1" fmla="*/ 102 h 76"/>
                  <a:gd name="T2" fmla="*/ 1134 w 26"/>
                  <a:gd name="T3" fmla="*/ 710 h 76"/>
                  <a:gd name="T4" fmla="*/ 1377 w 26"/>
                  <a:gd name="T5" fmla="*/ 2777 h 76"/>
                  <a:gd name="T6" fmla="*/ 81 w 26"/>
                  <a:gd name="T7" fmla="*/ 7005 h 76"/>
                  <a:gd name="T8" fmla="*/ 162 w 26"/>
                  <a:gd name="T9" fmla="*/ 7613 h 76"/>
                  <a:gd name="T10" fmla="*/ 648 w 26"/>
                  <a:gd name="T11" fmla="*/ 7613 h 76"/>
                  <a:gd name="T12" fmla="*/ 2106 w 26"/>
                  <a:gd name="T13" fmla="*/ 2777 h 76"/>
                  <a:gd name="T14" fmla="*/ 1782 w 26"/>
                  <a:gd name="T15" fmla="*/ 417 h 76"/>
                  <a:gd name="T16" fmla="*/ 1377 w 26"/>
                  <a:gd name="T17" fmla="*/ 10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76">
                    <a:moveTo>
                      <a:pt x="17" y="1"/>
                    </a:moveTo>
                    <a:cubicBezTo>
                      <a:pt x="14" y="2"/>
                      <a:pt x="13" y="4"/>
                      <a:pt x="14" y="7"/>
                    </a:cubicBezTo>
                    <a:cubicBezTo>
                      <a:pt x="16" y="13"/>
                      <a:pt x="17" y="20"/>
                      <a:pt x="17" y="27"/>
                    </a:cubicBezTo>
                    <a:cubicBezTo>
                      <a:pt x="17" y="42"/>
                      <a:pt x="12" y="56"/>
                      <a:pt x="1" y="68"/>
                    </a:cubicBezTo>
                    <a:cubicBezTo>
                      <a:pt x="0" y="69"/>
                      <a:pt x="0" y="72"/>
                      <a:pt x="2" y="74"/>
                    </a:cubicBezTo>
                    <a:cubicBezTo>
                      <a:pt x="4" y="76"/>
                      <a:pt x="6" y="76"/>
                      <a:pt x="8" y="74"/>
                    </a:cubicBezTo>
                    <a:cubicBezTo>
                      <a:pt x="20" y="61"/>
                      <a:pt x="26" y="44"/>
                      <a:pt x="26" y="27"/>
                    </a:cubicBezTo>
                    <a:cubicBezTo>
                      <a:pt x="26" y="19"/>
                      <a:pt x="25" y="11"/>
                      <a:pt x="22" y="4"/>
                    </a:cubicBezTo>
                    <a:cubicBezTo>
                      <a:pt x="22" y="1"/>
                      <a:pt x="19" y="0"/>
                      <a:pt x="17" y="1"/>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19" name="Freeform 531"/>
              <p:cNvSpPr>
                <a:spLocks/>
              </p:cNvSpPr>
              <p:nvPr/>
            </p:nvSpPr>
            <p:spPr bwMode="auto">
              <a:xfrm>
                <a:off x="2699" y="2893"/>
                <a:ext cx="376" cy="408"/>
              </a:xfrm>
              <a:custGeom>
                <a:avLst/>
                <a:gdLst>
                  <a:gd name="T0" fmla="*/ 8717 w 126"/>
                  <a:gd name="T1" fmla="*/ 10748 h 128"/>
                  <a:gd name="T2" fmla="*/ 9991 w 126"/>
                  <a:gd name="T3" fmla="*/ 6512 h 128"/>
                  <a:gd name="T4" fmla="*/ 9752 w 126"/>
                  <a:gd name="T5" fmla="*/ 4440 h 128"/>
                  <a:gd name="T6" fmla="*/ 9991 w 126"/>
                  <a:gd name="T7" fmla="*/ 3822 h 128"/>
                  <a:gd name="T8" fmla="*/ 9752 w 126"/>
                  <a:gd name="T9" fmla="*/ 3302 h 128"/>
                  <a:gd name="T10" fmla="*/ 9269 w 126"/>
                  <a:gd name="T11" fmla="*/ 3108 h 128"/>
                  <a:gd name="T12" fmla="*/ 5157 w 126"/>
                  <a:gd name="T13" fmla="*/ 102 h 128"/>
                  <a:gd name="T14" fmla="*/ 4124 w 126"/>
                  <a:gd name="T15" fmla="*/ 325 h 128"/>
                  <a:gd name="T16" fmla="*/ 3644 w 126"/>
                  <a:gd name="T17" fmla="*/ 0 h 128"/>
                  <a:gd name="T18" fmla="*/ 3083 w 126"/>
                  <a:gd name="T19" fmla="*/ 194 h 128"/>
                  <a:gd name="T20" fmla="*/ 2921 w 126"/>
                  <a:gd name="T21" fmla="*/ 845 h 128"/>
                  <a:gd name="T22" fmla="*/ 400 w 126"/>
                  <a:gd name="T23" fmla="*/ 5285 h 128"/>
                  <a:gd name="T24" fmla="*/ 0 w 126"/>
                  <a:gd name="T25" fmla="*/ 5569 h 128"/>
                  <a:gd name="T26" fmla="*/ 0 w 126"/>
                  <a:gd name="T27" fmla="*/ 5996 h 128"/>
                  <a:gd name="T28" fmla="*/ 319 w 126"/>
                  <a:gd name="T29" fmla="*/ 6512 h 128"/>
                  <a:gd name="T30" fmla="*/ 3721 w 126"/>
                  <a:gd name="T31" fmla="*/ 12498 h 128"/>
                  <a:gd name="T32" fmla="*/ 3963 w 126"/>
                  <a:gd name="T33" fmla="*/ 13015 h 128"/>
                  <a:gd name="T34" fmla="*/ 4515 w 126"/>
                  <a:gd name="T35" fmla="*/ 13219 h 128"/>
                  <a:gd name="T36" fmla="*/ 4915 w 126"/>
                  <a:gd name="T37" fmla="*/ 12791 h 128"/>
                  <a:gd name="T38" fmla="*/ 8078 w 126"/>
                  <a:gd name="T39" fmla="*/ 11462 h 128"/>
                  <a:gd name="T40" fmla="*/ 8639 w 126"/>
                  <a:gd name="T41" fmla="*/ 11561 h 128"/>
                  <a:gd name="T42" fmla="*/ 8797 w 126"/>
                  <a:gd name="T43" fmla="*/ 11370 h 128"/>
                  <a:gd name="T44" fmla="*/ 8717 w 126"/>
                  <a:gd name="T45" fmla="*/ 10748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6" h="128">
                    <a:moveTo>
                      <a:pt x="110" y="104"/>
                    </a:moveTo>
                    <a:cubicBezTo>
                      <a:pt x="121" y="92"/>
                      <a:pt x="126" y="78"/>
                      <a:pt x="126" y="63"/>
                    </a:cubicBezTo>
                    <a:cubicBezTo>
                      <a:pt x="126" y="56"/>
                      <a:pt x="125" y="49"/>
                      <a:pt x="123" y="43"/>
                    </a:cubicBezTo>
                    <a:cubicBezTo>
                      <a:pt x="122" y="40"/>
                      <a:pt x="123" y="38"/>
                      <a:pt x="126" y="37"/>
                    </a:cubicBezTo>
                    <a:cubicBezTo>
                      <a:pt x="124" y="36"/>
                      <a:pt x="122" y="35"/>
                      <a:pt x="123" y="32"/>
                    </a:cubicBezTo>
                    <a:cubicBezTo>
                      <a:pt x="121" y="33"/>
                      <a:pt x="118" y="32"/>
                      <a:pt x="117" y="30"/>
                    </a:cubicBezTo>
                    <a:cubicBezTo>
                      <a:pt x="106" y="12"/>
                      <a:pt x="86" y="1"/>
                      <a:pt x="65" y="1"/>
                    </a:cubicBezTo>
                    <a:cubicBezTo>
                      <a:pt x="61" y="1"/>
                      <a:pt x="56" y="2"/>
                      <a:pt x="52" y="3"/>
                    </a:cubicBezTo>
                    <a:cubicBezTo>
                      <a:pt x="49" y="3"/>
                      <a:pt x="47" y="2"/>
                      <a:pt x="46" y="0"/>
                    </a:cubicBezTo>
                    <a:cubicBezTo>
                      <a:pt x="45" y="2"/>
                      <a:pt x="43" y="4"/>
                      <a:pt x="39" y="2"/>
                    </a:cubicBezTo>
                    <a:cubicBezTo>
                      <a:pt x="40" y="4"/>
                      <a:pt x="39" y="7"/>
                      <a:pt x="37" y="8"/>
                    </a:cubicBezTo>
                    <a:cubicBezTo>
                      <a:pt x="21" y="17"/>
                      <a:pt x="9" y="32"/>
                      <a:pt x="5" y="51"/>
                    </a:cubicBezTo>
                    <a:cubicBezTo>
                      <a:pt x="5" y="53"/>
                      <a:pt x="2" y="55"/>
                      <a:pt x="0" y="54"/>
                    </a:cubicBezTo>
                    <a:cubicBezTo>
                      <a:pt x="1" y="56"/>
                      <a:pt x="1" y="57"/>
                      <a:pt x="0" y="58"/>
                    </a:cubicBezTo>
                    <a:cubicBezTo>
                      <a:pt x="2" y="58"/>
                      <a:pt x="4" y="60"/>
                      <a:pt x="4" y="63"/>
                    </a:cubicBezTo>
                    <a:cubicBezTo>
                      <a:pt x="4" y="90"/>
                      <a:pt x="21" y="113"/>
                      <a:pt x="47" y="121"/>
                    </a:cubicBezTo>
                    <a:cubicBezTo>
                      <a:pt x="49" y="122"/>
                      <a:pt x="51" y="124"/>
                      <a:pt x="50" y="126"/>
                    </a:cubicBezTo>
                    <a:cubicBezTo>
                      <a:pt x="53" y="125"/>
                      <a:pt x="56" y="125"/>
                      <a:pt x="57" y="128"/>
                    </a:cubicBezTo>
                    <a:cubicBezTo>
                      <a:pt x="57" y="125"/>
                      <a:pt x="59" y="123"/>
                      <a:pt x="62" y="124"/>
                    </a:cubicBezTo>
                    <a:cubicBezTo>
                      <a:pt x="76" y="124"/>
                      <a:pt x="91" y="120"/>
                      <a:pt x="102" y="111"/>
                    </a:cubicBezTo>
                    <a:cubicBezTo>
                      <a:pt x="104" y="110"/>
                      <a:pt x="107" y="110"/>
                      <a:pt x="109" y="112"/>
                    </a:cubicBezTo>
                    <a:cubicBezTo>
                      <a:pt x="108" y="110"/>
                      <a:pt x="110" y="109"/>
                      <a:pt x="111" y="110"/>
                    </a:cubicBezTo>
                    <a:cubicBezTo>
                      <a:pt x="109" y="108"/>
                      <a:pt x="109" y="105"/>
                      <a:pt x="110" y="104"/>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20" name="Freeform 532"/>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21" name="Freeform 533"/>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22" name="Freeform 534"/>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23" name="Freeform 535"/>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solidFill>
                <a:srgbClr val="517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dirty="0"/>
              </a:p>
            </p:txBody>
          </p:sp>
          <p:sp>
            <p:nvSpPr>
              <p:cNvPr id="224" name="Freeform 536"/>
              <p:cNvSpPr>
                <a:spLocks/>
              </p:cNvSpPr>
              <p:nvPr/>
            </p:nvSpPr>
            <p:spPr bwMode="auto">
              <a:xfrm>
                <a:off x="2687" y="2881"/>
                <a:ext cx="376" cy="340"/>
              </a:xfrm>
              <a:custGeom>
                <a:avLst/>
                <a:gdLst>
                  <a:gd name="T0" fmla="*/ 1432 w 126"/>
                  <a:gd name="T1" fmla="*/ 8471 h 107"/>
                  <a:gd name="T2" fmla="*/ 6350 w 126"/>
                  <a:gd name="T3" fmla="*/ 2151 h 107"/>
                  <a:gd name="T4" fmla="*/ 9830 w 126"/>
                  <a:gd name="T5" fmla="*/ 3978 h 107"/>
                  <a:gd name="T6" fmla="*/ 9991 w 126"/>
                  <a:gd name="T7" fmla="*/ 3877 h 107"/>
                  <a:gd name="T8" fmla="*/ 9752 w 126"/>
                  <a:gd name="T9" fmla="*/ 3273 h 107"/>
                  <a:gd name="T10" fmla="*/ 9269 w 126"/>
                  <a:gd name="T11" fmla="*/ 3181 h 107"/>
                  <a:gd name="T12" fmla="*/ 5157 w 126"/>
                  <a:gd name="T13" fmla="*/ 191 h 107"/>
                  <a:gd name="T14" fmla="*/ 4124 w 126"/>
                  <a:gd name="T15" fmla="*/ 413 h 107"/>
                  <a:gd name="T16" fmla="*/ 3721 w 126"/>
                  <a:gd name="T17" fmla="*/ 0 h 107"/>
                  <a:gd name="T18" fmla="*/ 3083 w 126"/>
                  <a:gd name="T19" fmla="*/ 324 h 107"/>
                  <a:gd name="T20" fmla="*/ 2921 w 126"/>
                  <a:gd name="T21" fmla="*/ 928 h 107"/>
                  <a:gd name="T22" fmla="*/ 400 w 126"/>
                  <a:gd name="T23" fmla="*/ 5199 h 107"/>
                  <a:gd name="T24" fmla="*/ 0 w 126"/>
                  <a:gd name="T25" fmla="*/ 5615 h 107"/>
                  <a:gd name="T26" fmla="*/ 0 w 126"/>
                  <a:gd name="T27" fmla="*/ 5996 h 107"/>
                  <a:gd name="T28" fmla="*/ 319 w 126"/>
                  <a:gd name="T29" fmla="*/ 6422 h 107"/>
                  <a:gd name="T30" fmla="*/ 1755 w 126"/>
                  <a:gd name="T31" fmla="*/ 10905 h 107"/>
                  <a:gd name="T32" fmla="*/ 1432 w 126"/>
                  <a:gd name="T33" fmla="*/ 8471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107">
                    <a:moveTo>
                      <a:pt x="18" y="83"/>
                    </a:moveTo>
                    <a:cubicBezTo>
                      <a:pt x="18" y="48"/>
                      <a:pt x="45" y="21"/>
                      <a:pt x="80" y="21"/>
                    </a:cubicBezTo>
                    <a:cubicBezTo>
                      <a:pt x="97" y="21"/>
                      <a:pt x="113" y="28"/>
                      <a:pt x="124" y="39"/>
                    </a:cubicBezTo>
                    <a:cubicBezTo>
                      <a:pt x="125" y="39"/>
                      <a:pt x="125" y="38"/>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80"/>
                      <a:pt x="11" y="96"/>
                      <a:pt x="22" y="107"/>
                    </a:cubicBezTo>
                    <a:cubicBezTo>
                      <a:pt x="19" y="100"/>
                      <a:pt x="18" y="91"/>
                      <a:pt x="18" y="83"/>
                    </a:cubicBezTo>
                    <a:close/>
                  </a:path>
                </a:pathLst>
              </a:custGeom>
              <a:solidFill>
                <a:srgbClr val="0051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25" name="Freeform 537"/>
              <p:cNvSpPr>
                <a:spLocks/>
              </p:cNvSpPr>
              <p:nvPr/>
            </p:nvSpPr>
            <p:spPr bwMode="auto">
              <a:xfrm>
                <a:off x="2758" y="3018"/>
                <a:ext cx="299" cy="245"/>
              </a:xfrm>
              <a:custGeom>
                <a:avLst/>
                <a:gdLst>
                  <a:gd name="T0" fmla="*/ 7669 w 100"/>
                  <a:gd name="T1" fmla="*/ 932 h 77"/>
                  <a:gd name="T2" fmla="*/ 7511 w 100"/>
                  <a:gd name="T3" fmla="*/ 325 h 77"/>
                  <a:gd name="T4" fmla="*/ 7027 w 100"/>
                  <a:gd name="T5" fmla="*/ 4311 h 77"/>
                  <a:gd name="T6" fmla="*/ 2888 w 100"/>
                  <a:gd name="T7" fmla="*/ 7471 h 77"/>
                  <a:gd name="T8" fmla="*/ 0 w 100"/>
                  <a:gd name="T9" fmla="*/ 5963 h 77"/>
                  <a:gd name="T10" fmla="*/ 3289 w 100"/>
                  <a:gd name="T11" fmla="*/ 7897 h 77"/>
                  <a:gd name="T12" fmla="*/ 7750 w 100"/>
                  <a:gd name="T13" fmla="*/ 2157 h 77"/>
                  <a:gd name="T14" fmla="*/ 7669 w 100"/>
                  <a:gd name="T15" fmla="*/ 932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 h="77">
                    <a:moveTo>
                      <a:pt x="96" y="9"/>
                    </a:moveTo>
                    <a:cubicBezTo>
                      <a:pt x="95" y="6"/>
                      <a:pt x="95" y="4"/>
                      <a:pt x="94" y="3"/>
                    </a:cubicBezTo>
                    <a:cubicBezTo>
                      <a:pt x="93" y="0"/>
                      <a:pt x="100" y="19"/>
                      <a:pt x="88" y="42"/>
                    </a:cubicBezTo>
                    <a:cubicBezTo>
                      <a:pt x="78" y="60"/>
                      <a:pt x="58" y="73"/>
                      <a:pt x="36" y="73"/>
                    </a:cubicBezTo>
                    <a:cubicBezTo>
                      <a:pt x="22" y="73"/>
                      <a:pt x="9" y="67"/>
                      <a:pt x="0" y="58"/>
                    </a:cubicBezTo>
                    <a:cubicBezTo>
                      <a:pt x="10" y="70"/>
                      <a:pt x="25" y="77"/>
                      <a:pt x="41" y="77"/>
                    </a:cubicBezTo>
                    <a:cubicBezTo>
                      <a:pt x="72" y="77"/>
                      <a:pt x="97" y="52"/>
                      <a:pt x="97" y="21"/>
                    </a:cubicBezTo>
                    <a:cubicBezTo>
                      <a:pt x="97" y="17"/>
                      <a:pt x="97" y="13"/>
                      <a:pt x="96" y="9"/>
                    </a:cubicBezTo>
                    <a:close/>
                  </a:path>
                </a:pathLst>
              </a:custGeom>
              <a:solidFill>
                <a:srgbClr val="A7B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26" name="Freeform 538"/>
              <p:cNvSpPr>
                <a:spLocks/>
              </p:cNvSpPr>
              <p:nvPr/>
            </p:nvSpPr>
            <p:spPr bwMode="auto">
              <a:xfrm>
                <a:off x="2845" y="2861"/>
                <a:ext cx="191" cy="83"/>
              </a:xfrm>
              <a:custGeom>
                <a:avLst/>
                <a:gdLst>
                  <a:gd name="T0" fmla="*/ 0 w 64"/>
                  <a:gd name="T1" fmla="*/ 195 h 26"/>
                  <a:gd name="T2" fmla="*/ 5076 w 64"/>
                  <a:gd name="T3" fmla="*/ 2701 h 26"/>
                  <a:gd name="T4" fmla="*/ 0 w 64"/>
                  <a:gd name="T5" fmla="*/ 195 h 26"/>
                  <a:gd name="T6" fmla="*/ 0 60000 65536"/>
                  <a:gd name="T7" fmla="*/ 0 60000 65536"/>
                  <a:gd name="T8" fmla="*/ 0 60000 65536"/>
                </a:gdLst>
                <a:ahLst/>
                <a:cxnLst>
                  <a:cxn ang="T6">
                    <a:pos x="T0" y="T1"/>
                  </a:cxn>
                  <a:cxn ang="T7">
                    <a:pos x="T2" y="T3"/>
                  </a:cxn>
                  <a:cxn ang="T8">
                    <a:pos x="T4" y="T5"/>
                  </a:cxn>
                </a:cxnLst>
                <a:rect l="0" t="0" r="r" b="b"/>
                <a:pathLst>
                  <a:path w="64" h="26">
                    <a:moveTo>
                      <a:pt x="0" y="2"/>
                    </a:moveTo>
                    <a:cubicBezTo>
                      <a:pt x="14" y="0"/>
                      <a:pt x="46" y="1"/>
                      <a:pt x="64" y="26"/>
                    </a:cubicBezTo>
                    <a:cubicBezTo>
                      <a:pt x="55" y="15"/>
                      <a:pt x="3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27" name="Freeform 539"/>
              <p:cNvSpPr>
                <a:spLocks/>
              </p:cNvSpPr>
              <p:nvPr/>
            </p:nvSpPr>
            <p:spPr bwMode="auto">
              <a:xfrm>
                <a:off x="3024" y="3024"/>
                <a:ext cx="72" cy="191"/>
              </a:xfrm>
              <a:custGeom>
                <a:avLst/>
                <a:gdLst>
                  <a:gd name="T0" fmla="*/ 0 w 24"/>
                  <a:gd name="T1" fmla="*/ 6160 h 60"/>
                  <a:gd name="T2" fmla="*/ 1134 w 24"/>
                  <a:gd name="T3" fmla="*/ 0 h 60"/>
                  <a:gd name="T4" fmla="*/ 0 w 24"/>
                  <a:gd name="T5" fmla="*/ 6160 h 60"/>
                  <a:gd name="T6" fmla="*/ 0 60000 65536"/>
                  <a:gd name="T7" fmla="*/ 0 60000 65536"/>
                  <a:gd name="T8" fmla="*/ 0 60000 65536"/>
                </a:gdLst>
                <a:ahLst/>
                <a:cxnLst>
                  <a:cxn ang="T6">
                    <a:pos x="T0" y="T1"/>
                  </a:cxn>
                  <a:cxn ang="T7">
                    <a:pos x="T2" y="T3"/>
                  </a:cxn>
                  <a:cxn ang="T8">
                    <a:pos x="T4" y="T5"/>
                  </a:cxn>
                </a:cxnLst>
                <a:rect l="0" t="0" r="r" b="b"/>
                <a:pathLst>
                  <a:path w="24" h="60">
                    <a:moveTo>
                      <a:pt x="0" y="60"/>
                    </a:moveTo>
                    <a:cubicBezTo>
                      <a:pt x="17" y="40"/>
                      <a:pt x="19" y="16"/>
                      <a:pt x="14" y="0"/>
                    </a:cubicBezTo>
                    <a:cubicBezTo>
                      <a:pt x="20" y="15"/>
                      <a:pt x="24" y="31"/>
                      <a:pt x="0"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28" name="Freeform 540"/>
              <p:cNvSpPr>
                <a:spLocks/>
              </p:cNvSpPr>
              <p:nvPr/>
            </p:nvSpPr>
            <p:spPr bwMode="auto">
              <a:xfrm>
                <a:off x="2872" y="3247"/>
                <a:ext cx="122" cy="48"/>
              </a:xfrm>
              <a:custGeom>
                <a:avLst/>
                <a:gdLst>
                  <a:gd name="T0" fmla="*/ 0 w 41"/>
                  <a:gd name="T1" fmla="*/ 1248 h 15"/>
                  <a:gd name="T2" fmla="*/ 3214 w 41"/>
                  <a:gd name="T3" fmla="*/ 0 h 15"/>
                  <a:gd name="T4" fmla="*/ 0 w 41"/>
                  <a:gd name="T5" fmla="*/ 1248 h 15"/>
                  <a:gd name="T6" fmla="*/ 0 60000 65536"/>
                  <a:gd name="T7" fmla="*/ 0 60000 65536"/>
                  <a:gd name="T8" fmla="*/ 0 60000 65536"/>
                </a:gdLst>
                <a:ahLst/>
                <a:cxnLst>
                  <a:cxn ang="T6">
                    <a:pos x="T0" y="T1"/>
                  </a:cxn>
                  <a:cxn ang="T7">
                    <a:pos x="T2" y="T3"/>
                  </a:cxn>
                  <a:cxn ang="T8">
                    <a:pos x="T4" y="T5"/>
                  </a:cxn>
                </a:cxnLst>
                <a:rect l="0" t="0" r="r" b="b"/>
                <a:pathLst>
                  <a:path w="41" h="15">
                    <a:moveTo>
                      <a:pt x="0" y="12"/>
                    </a:moveTo>
                    <a:cubicBezTo>
                      <a:pt x="9" y="15"/>
                      <a:pt x="29" y="13"/>
                      <a:pt x="41" y="0"/>
                    </a:cubicBezTo>
                    <a:cubicBezTo>
                      <a:pt x="35" y="3"/>
                      <a:pt x="29" y="12"/>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29" name="Freeform 541"/>
              <p:cNvSpPr>
                <a:spLocks/>
              </p:cNvSpPr>
              <p:nvPr/>
            </p:nvSpPr>
            <p:spPr bwMode="auto">
              <a:xfrm>
                <a:off x="2714" y="3186"/>
                <a:ext cx="104" cy="90"/>
              </a:xfrm>
              <a:custGeom>
                <a:avLst/>
                <a:gdLst>
                  <a:gd name="T0" fmla="*/ 0 w 35"/>
                  <a:gd name="T1" fmla="*/ 0 h 28"/>
                  <a:gd name="T2" fmla="*/ 2728 w 35"/>
                  <a:gd name="T3" fmla="*/ 2986 h 28"/>
                  <a:gd name="T4" fmla="*/ 0 w 35"/>
                  <a:gd name="T5" fmla="*/ 0 h 28"/>
                  <a:gd name="T6" fmla="*/ 0 60000 65536"/>
                  <a:gd name="T7" fmla="*/ 0 60000 65536"/>
                  <a:gd name="T8" fmla="*/ 0 60000 65536"/>
                </a:gdLst>
                <a:ahLst/>
                <a:cxnLst>
                  <a:cxn ang="T6">
                    <a:pos x="T0" y="T1"/>
                  </a:cxn>
                  <a:cxn ang="T7">
                    <a:pos x="T2" y="T3"/>
                  </a:cxn>
                  <a:cxn ang="T8">
                    <a:pos x="T4" y="T5"/>
                  </a:cxn>
                </a:cxnLst>
                <a:rect l="0" t="0" r="r" b="b"/>
                <a:pathLst>
                  <a:path w="35" h="28">
                    <a:moveTo>
                      <a:pt x="0" y="0"/>
                    </a:moveTo>
                    <a:cubicBezTo>
                      <a:pt x="3" y="8"/>
                      <a:pt x="13" y="24"/>
                      <a:pt x="35" y="28"/>
                    </a:cubicBezTo>
                    <a:cubicBezTo>
                      <a:pt x="28" y="24"/>
                      <a:pt x="15"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30" name="Freeform 542"/>
              <p:cNvSpPr>
                <a:spLocks/>
              </p:cNvSpPr>
              <p:nvPr/>
            </p:nvSpPr>
            <p:spPr bwMode="auto">
              <a:xfrm>
                <a:off x="3168" y="1960"/>
                <a:ext cx="71" cy="245"/>
              </a:xfrm>
              <a:custGeom>
                <a:avLst/>
                <a:gdLst>
                  <a:gd name="T0" fmla="*/ 157 w 24"/>
                  <a:gd name="T1" fmla="*/ 0 h 77"/>
                  <a:gd name="T2" fmla="*/ 778 w 24"/>
                  <a:gd name="T3" fmla="*/ 5638 h 77"/>
                  <a:gd name="T4" fmla="*/ 1837 w 24"/>
                  <a:gd name="T5" fmla="*/ 7471 h 77"/>
                  <a:gd name="T6" fmla="*/ 157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5"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31" name="Freeform 543"/>
              <p:cNvSpPr>
                <a:spLocks/>
              </p:cNvSpPr>
              <p:nvPr/>
            </p:nvSpPr>
            <p:spPr bwMode="auto">
              <a:xfrm>
                <a:off x="3114"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32" name="Freeform 544"/>
              <p:cNvSpPr>
                <a:spLocks/>
              </p:cNvSpPr>
              <p:nvPr/>
            </p:nvSpPr>
            <p:spPr bwMode="auto">
              <a:xfrm>
                <a:off x="3054" y="1960"/>
                <a:ext cx="72" cy="245"/>
              </a:xfrm>
              <a:custGeom>
                <a:avLst/>
                <a:gdLst>
                  <a:gd name="T0" fmla="*/ 162 w 24"/>
                  <a:gd name="T1" fmla="*/ 0 h 77"/>
                  <a:gd name="T2" fmla="*/ 810 w 24"/>
                  <a:gd name="T3" fmla="*/ 5638 h 77"/>
                  <a:gd name="T4" fmla="*/ 1944 w 24"/>
                  <a:gd name="T5" fmla="*/ 7471 h 77"/>
                  <a:gd name="T6" fmla="*/ 81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2" y="70"/>
                      <a:pt x="19"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33" name="Freeform 545"/>
              <p:cNvSpPr>
                <a:spLocks/>
              </p:cNvSpPr>
              <p:nvPr/>
            </p:nvSpPr>
            <p:spPr bwMode="auto">
              <a:xfrm>
                <a:off x="3000" y="2110"/>
                <a:ext cx="48" cy="89"/>
              </a:xfrm>
              <a:custGeom>
                <a:avLst/>
                <a:gdLst>
                  <a:gd name="T0" fmla="*/ 972 w 16"/>
                  <a:gd name="T1" fmla="*/ 0 h 28"/>
                  <a:gd name="T2" fmla="*/ 0 w 16"/>
                  <a:gd name="T3" fmla="*/ 2343 h 28"/>
                  <a:gd name="T4" fmla="*/ 972 w 16"/>
                  <a:gd name="T5" fmla="*/ 0 h 28"/>
                  <a:gd name="T6" fmla="*/ 0 60000 65536"/>
                  <a:gd name="T7" fmla="*/ 0 60000 65536"/>
                  <a:gd name="T8" fmla="*/ 0 60000 65536"/>
                </a:gdLst>
                <a:ahLst/>
                <a:cxnLst>
                  <a:cxn ang="T6">
                    <a:pos x="T0" y="T1"/>
                  </a:cxn>
                  <a:cxn ang="T7">
                    <a:pos x="T2" y="T3"/>
                  </a:cxn>
                  <a:cxn ang="T8">
                    <a:pos x="T4" y="T5"/>
                  </a:cxn>
                </a:cxnLst>
                <a:rect l="0" t="0" r="r" b="b"/>
                <a:pathLst>
                  <a:path w="16" h="28">
                    <a:moveTo>
                      <a:pt x="12" y="0"/>
                    </a:moveTo>
                    <a:cubicBezTo>
                      <a:pt x="11" y="9"/>
                      <a:pt x="7" y="23"/>
                      <a:pt x="0" y="23"/>
                    </a:cubicBezTo>
                    <a:cubicBezTo>
                      <a:pt x="9" y="28"/>
                      <a:pt x="16"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34" name="Freeform 546"/>
              <p:cNvSpPr>
                <a:spLocks/>
              </p:cNvSpPr>
              <p:nvPr/>
            </p:nvSpPr>
            <p:spPr bwMode="auto">
              <a:xfrm>
                <a:off x="2935" y="1960"/>
                <a:ext cx="71" cy="245"/>
              </a:xfrm>
              <a:custGeom>
                <a:avLst/>
                <a:gdLst>
                  <a:gd name="T0" fmla="*/ 157 w 24"/>
                  <a:gd name="T1" fmla="*/ 0 h 77"/>
                  <a:gd name="T2" fmla="*/ 778 w 24"/>
                  <a:gd name="T3" fmla="*/ 5638 h 77"/>
                  <a:gd name="T4" fmla="*/ 1837 w 24"/>
                  <a:gd name="T5" fmla="*/ 7471 h 77"/>
                  <a:gd name="T6" fmla="*/ 80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35" name="Freeform 547"/>
              <p:cNvSpPr>
                <a:spLocks/>
              </p:cNvSpPr>
              <p:nvPr/>
            </p:nvSpPr>
            <p:spPr bwMode="auto">
              <a:xfrm>
                <a:off x="2881"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36" name="Freeform 548"/>
              <p:cNvSpPr>
                <a:spLocks/>
              </p:cNvSpPr>
              <p:nvPr/>
            </p:nvSpPr>
            <p:spPr bwMode="auto">
              <a:xfrm>
                <a:off x="2821" y="1960"/>
                <a:ext cx="72" cy="245"/>
              </a:xfrm>
              <a:custGeom>
                <a:avLst/>
                <a:gdLst>
                  <a:gd name="T0" fmla="*/ 162 w 24"/>
                  <a:gd name="T1" fmla="*/ 0 h 77"/>
                  <a:gd name="T2" fmla="*/ 810 w 24"/>
                  <a:gd name="T3" fmla="*/ 5638 h 77"/>
                  <a:gd name="T4" fmla="*/ 1944 w 24"/>
                  <a:gd name="T5" fmla="*/ 7471 h 77"/>
                  <a:gd name="T6" fmla="*/ 162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37" name="Freeform 549"/>
              <p:cNvSpPr>
                <a:spLocks/>
              </p:cNvSpPr>
              <p:nvPr/>
            </p:nvSpPr>
            <p:spPr bwMode="auto">
              <a:xfrm>
                <a:off x="2767"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38" name="Freeform 550"/>
              <p:cNvSpPr>
                <a:spLocks/>
              </p:cNvSpPr>
              <p:nvPr/>
            </p:nvSpPr>
            <p:spPr bwMode="auto">
              <a:xfrm>
                <a:off x="2702" y="1960"/>
                <a:ext cx="71" cy="245"/>
              </a:xfrm>
              <a:custGeom>
                <a:avLst/>
                <a:gdLst>
                  <a:gd name="T0" fmla="*/ 157 w 24"/>
                  <a:gd name="T1" fmla="*/ 0 h 77"/>
                  <a:gd name="T2" fmla="*/ 778 w 24"/>
                  <a:gd name="T3" fmla="*/ 5638 h 77"/>
                  <a:gd name="T4" fmla="*/ 1837 w 24"/>
                  <a:gd name="T5" fmla="*/ 7471 h 77"/>
                  <a:gd name="T6" fmla="*/ 157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39" name="Freeform 551"/>
              <p:cNvSpPr>
                <a:spLocks/>
              </p:cNvSpPr>
              <p:nvPr/>
            </p:nvSpPr>
            <p:spPr bwMode="auto">
              <a:xfrm>
                <a:off x="2648"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40" name="Freeform 552"/>
              <p:cNvSpPr>
                <a:spLocks/>
              </p:cNvSpPr>
              <p:nvPr/>
            </p:nvSpPr>
            <p:spPr bwMode="auto">
              <a:xfrm>
                <a:off x="2585" y="1960"/>
                <a:ext cx="72" cy="245"/>
              </a:xfrm>
              <a:custGeom>
                <a:avLst/>
                <a:gdLst>
                  <a:gd name="T0" fmla="*/ 162 w 24"/>
                  <a:gd name="T1" fmla="*/ 0 h 77"/>
                  <a:gd name="T2" fmla="*/ 810 w 24"/>
                  <a:gd name="T3" fmla="*/ 5638 h 77"/>
                  <a:gd name="T4" fmla="*/ 1944 w 24"/>
                  <a:gd name="T5" fmla="*/ 7471 h 77"/>
                  <a:gd name="T6" fmla="*/ 81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41" name="Freeform 553"/>
              <p:cNvSpPr>
                <a:spLocks/>
              </p:cNvSpPr>
              <p:nvPr/>
            </p:nvSpPr>
            <p:spPr bwMode="auto">
              <a:xfrm>
                <a:off x="2531"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42" name="Freeform 554"/>
              <p:cNvSpPr>
                <a:spLocks/>
              </p:cNvSpPr>
              <p:nvPr/>
            </p:nvSpPr>
            <p:spPr bwMode="auto">
              <a:xfrm>
                <a:off x="2442" y="1947"/>
                <a:ext cx="95" cy="258"/>
              </a:xfrm>
              <a:custGeom>
                <a:avLst/>
                <a:gdLst>
                  <a:gd name="T0" fmla="*/ 0 w 32"/>
                  <a:gd name="T1" fmla="*/ 0 h 81"/>
                  <a:gd name="T2" fmla="*/ 1182 w 32"/>
                  <a:gd name="T3" fmla="*/ 5883 h 81"/>
                  <a:gd name="T4" fmla="*/ 2485 w 32"/>
                  <a:gd name="T5" fmla="*/ 7912 h 81"/>
                  <a:gd name="T6" fmla="*/ 466 w 32"/>
                  <a:gd name="T7" fmla="*/ 5975 h 81"/>
                  <a:gd name="T8" fmla="*/ 0 w 32"/>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81">
                    <a:moveTo>
                      <a:pt x="0" y="0"/>
                    </a:moveTo>
                    <a:cubicBezTo>
                      <a:pt x="2" y="13"/>
                      <a:pt x="12" y="42"/>
                      <a:pt x="15" y="57"/>
                    </a:cubicBezTo>
                    <a:cubicBezTo>
                      <a:pt x="18" y="72"/>
                      <a:pt x="28" y="77"/>
                      <a:pt x="32" y="77"/>
                    </a:cubicBezTo>
                    <a:cubicBezTo>
                      <a:pt x="17" y="81"/>
                      <a:pt x="10" y="78"/>
                      <a:pt x="6" y="58"/>
                    </a:cubicBezTo>
                    <a:cubicBezTo>
                      <a:pt x="2" y="37"/>
                      <a:pt x="0" y="0"/>
                      <a:pt x="0"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43" name="Freeform 555"/>
              <p:cNvSpPr>
                <a:spLocks/>
              </p:cNvSpPr>
              <p:nvPr/>
            </p:nvSpPr>
            <p:spPr bwMode="auto">
              <a:xfrm>
                <a:off x="2436" y="2231"/>
                <a:ext cx="570" cy="1029"/>
              </a:xfrm>
              <a:custGeom>
                <a:avLst/>
                <a:gdLst>
                  <a:gd name="T0" fmla="*/ 0 w 191"/>
                  <a:gd name="T1" fmla="*/ 1746 h 323"/>
                  <a:gd name="T2" fmla="*/ 0 w 191"/>
                  <a:gd name="T3" fmla="*/ 33269 h 323"/>
                  <a:gd name="T4" fmla="*/ 2235 w 191"/>
                  <a:gd name="T5" fmla="*/ 2781 h 323"/>
                  <a:gd name="T6" fmla="*/ 15148 w 191"/>
                  <a:gd name="T7" fmla="*/ 102 h 323"/>
                  <a:gd name="T8" fmla="*/ 3160 w 191"/>
                  <a:gd name="T9" fmla="*/ 0 h 323"/>
                  <a:gd name="T10" fmla="*/ 0 w 191"/>
                  <a:gd name="T11" fmla="*/ 1746 h 3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1" h="323">
                    <a:moveTo>
                      <a:pt x="0" y="17"/>
                    </a:moveTo>
                    <a:cubicBezTo>
                      <a:pt x="0" y="69"/>
                      <a:pt x="0" y="291"/>
                      <a:pt x="0" y="323"/>
                    </a:cubicBezTo>
                    <a:cubicBezTo>
                      <a:pt x="3" y="272"/>
                      <a:pt x="0" y="45"/>
                      <a:pt x="28" y="27"/>
                    </a:cubicBezTo>
                    <a:cubicBezTo>
                      <a:pt x="56" y="8"/>
                      <a:pt x="191" y="1"/>
                      <a:pt x="191" y="1"/>
                    </a:cubicBezTo>
                    <a:cubicBezTo>
                      <a:pt x="191" y="1"/>
                      <a:pt x="76" y="0"/>
                      <a:pt x="40" y="0"/>
                    </a:cubicBezTo>
                    <a:cubicBezTo>
                      <a:pt x="3" y="0"/>
                      <a:pt x="2" y="7"/>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244" name="Freeform 556"/>
              <p:cNvSpPr>
                <a:spLocks/>
              </p:cNvSpPr>
              <p:nvPr/>
            </p:nvSpPr>
            <p:spPr bwMode="auto">
              <a:xfrm>
                <a:off x="2409" y="1916"/>
                <a:ext cx="935" cy="1618"/>
              </a:xfrm>
              <a:custGeom>
                <a:avLst/>
                <a:gdLst>
                  <a:gd name="T0" fmla="*/ 24922 w 313"/>
                  <a:gd name="T1" fmla="*/ 8014 h 508"/>
                  <a:gd name="T2" fmla="*/ 24922 w 313"/>
                  <a:gd name="T3" fmla="*/ 45266 h 508"/>
                  <a:gd name="T4" fmla="*/ 19516 w 313"/>
                  <a:gd name="T5" fmla="*/ 52276 h 508"/>
                  <a:gd name="T6" fmla="*/ 5326 w 313"/>
                  <a:gd name="T7" fmla="*/ 52276 h 508"/>
                  <a:gd name="T8" fmla="*/ 0 w 313"/>
                  <a:gd name="T9" fmla="*/ 45266 h 508"/>
                  <a:gd name="T10" fmla="*/ 0 w 313"/>
                  <a:gd name="T11" fmla="*/ 8014 h 508"/>
                  <a:gd name="T12" fmla="*/ 884 w 313"/>
                  <a:gd name="T13" fmla="*/ 0 h 508"/>
                  <a:gd name="T14" fmla="*/ 3166 w 313"/>
                  <a:gd name="T15" fmla="*/ 8014 h 508"/>
                  <a:gd name="T16" fmla="*/ 4774 w 313"/>
                  <a:gd name="T17" fmla="*/ 0 h 508"/>
                  <a:gd name="T18" fmla="*/ 6372 w 313"/>
                  <a:gd name="T19" fmla="*/ 8014 h 508"/>
                  <a:gd name="T20" fmla="*/ 7970 w 313"/>
                  <a:gd name="T21" fmla="*/ 0 h 508"/>
                  <a:gd name="T22" fmla="*/ 9458 w 313"/>
                  <a:gd name="T23" fmla="*/ 8014 h 508"/>
                  <a:gd name="T24" fmla="*/ 10984 w 313"/>
                  <a:gd name="T25" fmla="*/ 0 h 508"/>
                  <a:gd name="T26" fmla="*/ 12502 w 313"/>
                  <a:gd name="T27" fmla="*/ 8014 h 508"/>
                  <a:gd name="T28" fmla="*/ 14100 w 313"/>
                  <a:gd name="T29" fmla="*/ 0 h 508"/>
                  <a:gd name="T30" fmla="*/ 15671 w 313"/>
                  <a:gd name="T31" fmla="*/ 8014 h 508"/>
                  <a:gd name="T32" fmla="*/ 17275 w 313"/>
                  <a:gd name="T33" fmla="*/ 0 h 508"/>
                  <a:gd name="T34" fmla="*/ 18873 w 313"/>
                  <a:gd name="T35" fmla="*/ 8014 h 508"/>
                  <a:gd name="T36" fmla="*/ 20391 w 313"/>
                  <a:gd name="T37" fmla="*/ 0 h 508"/>
                  <a:gd name="T38" fmla="*/ 21890 w 313"/>
                  <a:gd name="T39" fmla="*/ 8014 h 508"/>
                  <a:gd name="T40" fmla="*/ 23969 w 313"/>
                  <a:gd name="T41" fmla="*/ 0 h 508"/>
                  <a:gd name="T42" fmla="*/ 24922 w 313"/>
                  <a:gd name="T43" fmla="*/ 8014 h 5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3" h="508">
                    <a:moveTo>
                      <a:pt x="313" y="78"/>
                    </a:moveTo>
                    <a:cubicBezTo>
                      <a:pt x="313" y="440"/>
                      <a:pt x="313" y="440"/>
                      <a:pt x="313" y="440"/>
                    </a:cubicBezTo>
                    <a:cubicBezTo>
                      <a:pt x="313" y="478"/>
                      <a:pt x="283" y="508"/>
                      <a:pt x="245" y="508"/>
                    </a:cubicBezTo>
                    <a:cubicBezTo>
                      <a:pt x="67" y="508"/>
                      <a:pt x="67" y="508"/>
                      <a:pt x="67" y="508"/>
                    </a:cubicBezTo>
                    <a:cubicBezTo>
                      <a:pt x="30" y="508"/>
                      <a:pt x="0" y="478"/>
                      <a:pt x="0" y="440"/>
                    </a:cubicBezTo>
                    <a:cubicBezTo>
                      <a:pt x="0" y="78"/>
                      <a:pt x="0" y="78"/>
                      <a:pt x="0" y="78"/>
                    </a:cubicBezTo>
                    <a:cubicBezTo>
                      <a:pt x="0" y="41"/>
                      <a:pt x="1" y="0"/>
                      <a:pt x="11" y="0"/>
                    </a:cubicBezTo>
                    <a:cubicBezTo>
                      <a:pt x="21" y="0"/>
                      <a:pt x="30" y="78"/>
                      <a:pt x="40" y="78"/>
                    </a:cubicBezTo>
                    <a:cubicBezTo>
                      <a:pt x="50" y="78"/>
                      <a:pt x="50" y="0"/>
                      <a:pt x="60" y="0"/>
                    </a:cubicBezTo>
                    <a:cubicBezTo>
                      <a:pt x="70" y="0"/>
                      <a:pt x="70" y="78"/>
                      <a:pt x="80" y="78"/>
                    </a:cubicBezTo>
                    <a:cubicBezTo>
                      <a:pt x="90" y="78"/>
                      <a:pt x="90" y="0"/>
                      <a:pt x="100" y="0"/>
                    </a:cubicBezTo>
                    <a:cubicBezTo>
                      <a:pt x="109" y="0"/>
                      <a:pt x="109" y="78"/>
                      <a:pt x="119" y="78"/>
                    </a:cubicBezTo>
                    <a:cubicBezTo>
                      <a:pt x="128" y="78"/>
                      <a:pt x="128" y="0"/>
                      <a:pt x="138" y="0"/>
                    </a:cubicBezTo>
                    <a:cubicBezTo>
                      <a:pt x="148" y="0"/>
                      <a:pt x="148" y="78"/>
                      <a:pt x="157" y="78"/>
                    </a:cubicBezTo>
                    <a:cubicBezTo>
                      <a:pt x="167" y="78"/>
                      <a:pt x="167" y="0"/>
                      <a:pt x="177" y="0"/>
                    </a:cubicBezTo>
                    <a:cubicBezTo>
                      <a:pt x="187" y="0"/>
                      <a:pt x="187" y="78"/>
                      <a:pt x="197" y="78"/>
                    </a:cubicBezTo>
                    <a:cubicBezTo>
                      <a:pt x="207" y="78"/>
                      <a:pt x="207" y="0"/>
                      <a:pt x="217" y="0"/>
                    </a:cubicBezTo>
                    <a:cubicBezTo>
                      <a:pt x="227" y="0"/>
                      <a:pt x="227" y="78"/>
                      <a:pt x="237" y="78"/>
                    </a:cubicBezTo>
                    <a:cubicBezTo>
                      <a:pt x="246" y="78"/>
                      <a:pt x="246" y="0"/>
                      <a:pt x="256" y="0"/>
                    </a:cubicBezTo>
                    <a:cubicBezTo>
                      <a:pt x="266" y="0"/>
                      <a:pt x="266" y="78"/>
                      <a:pt x="275" y="78"/>
                    </a:cubicBezTo>
                    <a:cubicBezTo>
                      <a:pt x="284" y="78"/>
                      <a:pt x="292" y="0"/>
                      <a:pt x="301" y="0"/>
                    </a:cubicBezTo>
                    <a:cubicBezTo>
                      <a:pt x="310" y="0"/>
                      <a:pt x="313" y="43"/>
                      <a:pt x="313" y="78"/>
                    </a:cubicBezTo>
                    <a:close/>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245" name="Freeform 55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246" name="Freeform 55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247" name="Freeform 559"/>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248" name="Freeform 560"/>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249" name="Freeform 561"/>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250" name="Freeform 562"/>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nvGrpSpPr>
            <p:cNvPr id="251" name="Group 1922"/>
            <p:cNvGrpSpPr>
              <a:grpSpLocks/>
            </p:cNvGrpSpPr>
            <p:nvPr/>
          </p:nvGrpSpPr>
          <p:grpSpPr bwMode="auto">
            <a:xfrm>
              <a:off x="3657532" y="2678548"/>
              <a:ext cx="186035" cy="92249"/>
              <a:chOff x="5204" y="2081"/>
              <a:chExt cx="202" cy="109"/>
            </a:xfrm>
          </p:grpSpPr>
          <p:sp>
            <p:nvSpPr>
              <p:cNvPr id="252" name="Oval 1898"/>
              <p:cNvSpPr>
                <a:spLocks noChangeArrowheads="1"/>
              </p:cNvSpPr>
              <p:nvPr/>
            </p:nvSpPr>
            <p:spPr bwMode="auto">
              <a:xfrm>
                <a:off x="5204" y="2083"/>
                <a:ext cx="101" cy="107"/>
              </a:xfrm>
              <a:prstGeom prst="ellipse">
                <a:avLst/>
              </a:prstGeom>
              <a:solidFill>
                <a:srgbClr val="B6D8AE"/>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53" name="Freeform 1899"/>
              <p:cNvSpPr>
                <a:spLocks/>
              </p:cNvSpPr>
              <p:nvPr/>
            </p:nvSpPr>
            <p:spPr bwMode="auto">
              <a:xfrm>
                <a:off x="5216" y="2091"/>
                <a:ext cx="61" cy="72"/>
              </a:xfrm>
              <a:custGeom>
                <a:avLst/>
                <a:gdLst>
                  <a:gd name="T0" fmla="*/ 30 w 83"/>
                  <a:gd name="T1" fmla="*/ 1 h 92"/>
                  <a:gd name="T2" fmla="*/ 3 w 83"/>
                  <a:gd name="T3" fmla="*/ 21 h 92"/>
                  <a:gd name="T4" fmla="*/ 7 w 83"/>
                  <a:gd name="T5" fmla="*/ 46 h 92"/>
                  <a:gd name="T6" fmla="*/ 21 w 83"/>
                  <a:gd name="T7" fmla="*/ 34 h 92"/>
                  <a:gd name="T8" fmla="*/ 42 w 83"/>
                  <a:gd name="T9" fmla="*/ 11 h 92"/>
                  <a:gd name="T10" fmla="*/ 30 w 83"/>
                  <a:gd name="T11" fmla="*/ 2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2">
                    <a:moveTo>
                      <a:pt x="56" y="1"/>
                    </a:moveTo>
                    <a:cubicBezTo>
                      <a:pt x="35" y="0"/>
                      <a:pt x="13" y="14"/>
                      <a:pt x="6" y="34"/>
                    </a:cubicBezTo>
                    <a:cubicBezTo>
                      <a:pt x="1" y="48"/>
                      <a:pt x="0" y="65"/>
                      <a:pt x="12" y="76"/>
                    </a:cubicBezTo>
                    <a:cubicBezTo>
                      <a:pt x="30" y="92"/>
                      <a:pt x="31" y="64"/>
                      <a:pt x="38" y="55"/>
                    </a:cubicBezTo>
                    <a:cubicBezTo>
                      <a:pt x="49" y="40"/>
                      <a:pt x="83" y="42"/>
                      <a:pt x="77" y="18"/>
                    </a:cubicBezTo>
                    <a:cubicBezTo>
                      <a:pt x="75" y="9"/>
                      <a:pt x="64" y="2"/>
                      <a:pt x="56" y="2"/>
                    </a:cubicBezTo>
                  </a:path>
                </a:pathLst>
              </a:custGeom>
              <a:solidFill>
                <a:srgbClr val="D6E8D2"/>
              </a:solidFill>
              <a:ln w="9525">
                <a:noFill/>
                <a:round/>
                <a:headEnd/>
                <a:tailEnd/>
              </a:ln>
            </p:spPr>
            <p:txBody>
              <a:bodyPr>
                <a:prstTxWarp prst="textNoShape">
                  <a:avLst/>
                </a:prstTxWarp>
              </a:bodyPr>
              <a:lstStyle/>
              <a:p>
                <a:endParaRPr lang="en-US" sz="1786"/>
              </a:p>
            </p:txBody>
          </p:sp>
          <p:sp>
            <p:nvSpPr>
              <p:cNvPr id="254" name="Freeform 1900"/>
              <p:cNvSpPr>
                <a:spLocks/>
              </p:cNvSpPr>
              <p:nvPr/>
            </p:nvSpPr>
            <p:spPr bwMode="auto">
              <a:xfrm>
                <a:off x="5211" y="2093"/>
                <a:ext cx="50" cy="65"/>
              </a:xfrm>
              <a:custGeom>
                <a:avLst/>
                <a:gdLst>
                  <a:gd name="T0" fmla="*/ 37 w 67"/>
                  <a:gd name="T1" fmla="*/ 2 h 83"/>
                  <a:gd name="T2" fmla="*/ 10 w 67"/>
                  <a:gd name="T3" fmla="*/ 13 h 83"/>
                  <a:gd name="T4" fmla="*/ 4 w 67"/>
                  <a:gd name="T5" fmla="*/ 51 h 83"/>
                  <a:gd name="T6" fmla="*/ 37 w 67"/>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83">
                    <a:moveTo>
                      <a:pt x="67" y="3"/>
                    </a:moveTo>
                    <a:cubicBezTo>
                      <a:pt x="67" y="3"/>
                      <a:pt x="32" y="0"/>
                      <a:pt x="17" y="22"/>
                    </a:cubicBezTo>
                    <a:cubicBezTo>
                      <a:pt x="1" y="44"/>
                      <a:pt x="1" y="64"/>
                      <a:pt x="8" y="83"/>
                    </a:cubicBezTo>
                    <a:cubicBezTo>
                      <a:pt x="8" y="83"/>
                      <a:pt x="0" y="11"/>
                      <a:pt x="67"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55" name="Oval 1901"/>
              <p:cNvSpPr>
                <a:spLocks noChangeArrowheads="1"/>
              </p:cNvSpPr>
              <p:nvPr/>
            </p:nvSpPr>
            <p:spPr bwMode="auto">
              <a:xfrm>
                <a:off x="5245" y="2094"/>
                <a:ext cx="9"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56" name="Oval 1902"/>
              <p:cNvSpPr>
                <a:spLocks noChangeArrowheads="1"/>
              </p:cNvSpPr>
              <p:nvPr/>
            </p:nvSpPr>
            <p:spPr bwMode="auto">
              <a:xfrm>
                <a:off x="5257" y="2092"/>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57" name="Freeform 1903"/>
              <p:cNvSpPr>
                <a:spLocks/>
              </p:cNvSpPr>
              <p:nvPr/>
            </p:nvSpPr>
            <p:spPr bwMode="auto">
              <a:xfrm>
                <a:off x="5225" y="2160"/>
                <a:ext cx="61" cy="23"/>
              </a:xfrm>
              <a:custGeom>
                <a:avLst/>
                <a:gdLst>
                  <a:gd name="T0" fmla="*/ 1 w 84"/>
                  <a:gd name="T1" fmla="*/ 9 h 30"/>
                  <a:gd name="T2" fmla="*/ 7 w 84"/>
                  <a:gd name="T3" fmla="*/ 14 h 30"/>
                  <a:gd name="T4" fmla="*/ 15 w 84"/>
                  <a:gd name="T5" fmla="*/ 16 h 30"/>
                  <a:gd name="T6" fmla="*/ 29 w 84"/>
                  <a:gd name="T7" fmla="*/ 16 h 30"/>
                  <a:gd name="T8" fmla="*/ 41 w 84"/>
                  <a:gd name="T9" fmla="*/ 7 h 30"/>
                  <a:gd name="T10" fmla="*/ 38 w 84"/>
                  <a:gd name="T11" fmla="*/ 2 h 30"/>
                  <a:gd name="T12" fmla="*/ 13 w 84"/>
                  <a:gd name="T13" fmla="*/ 5 h 30"/>
                  <a:gd name="T14" fmla="*/ 0 w 84"/>
                  <a:gd name="T15" fmla="*/ 6 h 30"/>
                  <a:gd name="T16" fmla="*/ 1 w 84"/>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 h="30">
                    <a:moveTo>
                      <a:pt x="2" y="16"/>
                    </a:moveTo>
                    <a:cubicBezTo>
                      <a:pt x="6" y="17"/>
                      <a:pt x="9" y="21"/>
                      <a:pt x="12" y="23"/>
                    </a:cubicBezTo>
                    <a:cubicBezTo>
                      <a:pt x="17" y="26"/>
                      <a:pt x="21" y="27"/>
                      <a:pt x="27" y="27"/>
                    </a:cubicBezTo>
                    <a:cubicBezTo>
                      <a:pt x="36" y="29"/>
                      <a:pt x="45" y="30"/>
                      <a:pt x="55" y="28"/>
                    </a:cubicBezTo>
                    <a:cubicBezTo>
                      <a:pt x="64" y="26"/>
                      <a:pt x="73" y="20"/>
                      <a:pt x="79" y="12"/>
                    </a:cubicBezTo>
                    <a:cubicBezTo>
                      <a:pt x="84" y="4"/>
                      <a:pt x="79" y="0"/>
                      <a:pt x="71" y="3"/>
                    </a:cubicBezTo>
                    <a:cubicBezTo>
                      <a:pt x="55" y="9"/>
                      <a:pt x="42" y="12"/>
                      <a:pt x="25" y="8"/>
                    </a:cubicBezTo>
                    <a:cubicBezTo>
                      <a:pt x="20" y="7"/>
                      <a:pt x="1" y="0"/>
                      <a:pt x="0" y="10"/>
                    </a:cubicBezTo>
                    <a:cubicBezTo>
                      <a:pt x="0" y="11"/>
                      <a:pt x="1" y="13"/>
                      <a:pt x="2" y="14"/>
                    </a:cubicBezTo>
                  </a:path>
                </a:pathLst>
              </a:custGeom>
              <a:solidFill>
                <a:srgbClr val="9DCC9C"/>
              </a:solidFill>
              <a:ln w="9525">
                <a:noFill/>
                <a:round/>
                <a:headEnd/>
                <a:tailEnd/>
              </a:ln>
            </p:spPr>
            <p:txBody>
              <a:bodyPr>
                <a:prstTxWarp prst="textNoShape">
                  <a:avLst/>
                </a:prstTxWarp>
              </a:bodyPr>
              <a:lstStyle/>
              <a:p>
                <a:endParaRPr lang="en-US" sz="1786"/>
              </a:p>
            </p:txBody>
          </p:sp>
          <p:sp>
            <p:nvSpPr>
              <p:cNvPr id="258" name="Oval 1910"/>
              <p:cNvSpPr>
                <a:spLocks noChangeArrowheads="1"/>
              </p:cNvSpPr>
              <p:nvPr/>
            </p:nvSpPr>
            <p:spPr bwMode="auto">
              <a:xfrm>
                <a:off x="5305" y="2081"/>
                <a:ext cx="101" cy="107"/>
              </a:xfrm>
              <a:prstGeom prst="ellipse">
                <a:avLst/>
              </a:prstGeom>
              <a:solidFill>
                <a:srgbClr val="B6D8AE"/>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59" name="Freeform 1911"/>
              <p:cNvSpPr>
                <a:spLocks/>
              </p:cNvSpPr>
              <p:nvPr/>
            </p:nvSpPr>
            <p:spPr bwMode="auto">
              <a:xfrm>
                <a:off x="5317" y="2089"/>
                <a:ext cx="61" cy="72"/>
              </a:xfrm>
              <a:custGeom>
                <a:avLst/>
                <a:gdLst>
                  <a:gd name="T0" fmla="*/ 30 w 83"/>
                  <a:gd name="T1" fmla="*/ 1 h 92"/>
                  <a:gd name="T2" fmla="*/ 3 w 83"/>
                  <a:gd name="T3" fmla="*/ 21 h 92"/>
                  <a:gd name="T4" fmla="*/ 7 w 83"/>
                  <a:gd name="T5" fmla="*/ 46 h 92"/>
                  <a:gd name="T6" fmla="*/ 21 w 83"/>
                  <a:gd name="T7" fmla="*/ 34 h 92"/>
                  <a:gd name="T8" fmla="*/ 42 w 83"/>
                  <a:gd name="T9" fmla="*/ 11 h 92"/>
                  <a:gd name="T10" fmla="*/ 30 w 83"/>
                  <a:gd name="T11" fmla="*/ 2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2">
                    <a:moveTo>
                      <a:pt x="56" y="1"/>
                    </a:moveTo>
                    <a:cubicBezTo>
                      <a:pt x="34" y="0"/>
                      <a:pt x="13" y="14"/>
                      <a:pt x="6" y="35"/>
                    </a:cubicBezTo>
                    <a:cubicBezTo>
                      <a:pt x="1" y="48"/>
                      <a:pt x="0" y="65"/>
                      <a:pt x="12" y="76"/>
                    </a:cubicBezTo>
                    <a:cubicBezTo>
                      <a:pt x="29" y="92"/>
                      <a:pt x="31" y="64"/>
                      <a:pt x="38" y="55"/>
                    </a:cubicBezTo>
                    <a:cubicBezTo>
                      <a:pt x="49" y="40"/>
                      <a:pt x="83" y="42"/>
                      <a:pt x="77" y="18"/>
                    </a:cubicBezTo>
                    <a:cubicBezTo>
                      <a:pt x="75" y="9"/>
                      <a:pt x="64" y="2"/>
                      <a:pt x="56" y="2"/>
                    </a:cubicBezTo>
                  </a:path>
                </a:pathLst>
              </a:custGeom>
              <a:solidFill>
                <a:srgbClr val="D6E8D2"/>
              </a:solidFill>
              <a:ln w="9525">
                <a:noFill/>
                <a:round/>
                <a:headEnd/>
                <a:tailEnd/>
              </a:ln>
            </p:spPr>
            <p:txBody>
              <a:bodyPr>
                <a:prstTxWarp prst="textNoShape">
                  <a:avLst/>
                </a:prstTxWarp>
              </a:bodyPr>
              <a:lstStyle/>
              <a:p>
                <a:endParaRPr lang="en-US" sz="1786"/>
              </a:p>
            </p:txBody>
          </p:sp>
          <p:sp>
            <p:nvSpPr>
              <p:cNvPr id="260" name="Freeform 1912"/>
              <p:cNvSpPr>
                <a:spLocks/>
              </p:cNvSpPr>
              <p:nvPr/>
            </p:nvSpPr>
            <p:spPr bwMode="auto">
              <a:xfrm>
                <a:off x="5313" y="2092"/>
                <a:ext cx="49" cy="64"/>
              </a:xfrm>
              <a:custGeom>
                <a:avLst/>
                <a:gdLst>
                  <a:gd name="T0" fmla="*/ 36 w 67"/>
                  <a:gd name="T1" fmla="*/ 2 h 83"/>
                  <a:gd name="T2" fmla="*/ 9 w 67"/>
                  <a:gd name="T3" fmla="*/ 13 h 83"/>
                  <a:gd name="T4" fmla="*/ 4 w 67"/>
                  <a:gd name="T5" fmla="*/ 49 h 83"/>
                  <a:gd name="T6" fmla="*/ 36 w 67"/>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83">
                    <a:moveTo>
                      <a:pt x="67" y="3"/>
                    </a:moveTo>
                    <a:cubicBezTo>
                      <a:pt x="67" y="3"/>
                      <a:pt x="32" y="0"/>
                      <a:pt x="16" y="22"/>
                    </a:cubicBezTo>
                    <a:cubicBezTo>
                      <a:pt x="1" y="44"/>
                      <a:pt x="1" y="64"/>
                      <a:pt x="8" y="83"/>
                    </a:cubicBezTo>
                    <a:cubicBezTo>
                      <a:pt x="8" y="83"/>
                      <a:pt x="0" y="11"/>
                      <a:pt x="67"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61" name="Oval 1913"/>
              <p:cNvSpPr>
                <a:spLocks noChangeArrowheads="1"/>
              </p:cNvSpPr>
              <p:nvPr/>
            </p:nvSpPr>
            <p:spPr bwMode="auto">
              <a:xfrm>
                <a:off x="5346" y="2092"/>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62" name="Oval 1914"/>
              <p:cNvSpPr>
                <a:spLocks noChangeArrowheads="1"/>
              </p:cNvSpPr>
              <p:nvPr/>
            </p:nvSpPr>
            <p:spPr bwMode="auto">
              <a:xfrm>
                <a:off x="5358" y="2090"/>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63" name="Freeform 1915"/>
              <p:cNvSpPr>
                <a:spLocks/>
              </p:cNvSpPr>
              <p:nvPr/>
            </p:nvSpPr>
            <p:spPr bwMode="auto">
              <a:xfrm>
                <a:off x="5326" y="2158"/>
                <a:ext cx="61" cy="23"/>
              </a:xfrm>
              <a:custGeom>
                <a:avLst/>
                <a:gdLst>
                  <a:gd name="T0" fmla="*/ 1 w 83"/>
                  <a:gd name="T1" fmla="*/ 9 h 30"/>
                  <a:gd name="T2" fmla="*/ 7 w 83"/>
                  <a:gd name="T3" fmla="*/ 14 h 30"/>
                  <a:gd name="T4" fmla="*/ 15 w 83"/>
                  <a:gd name="T5" fmla="*/ 16 h 30"/>
                  <a:gd name="T6" fmla="*/ 29 w 83"/>
                  <a:gd name="T7" fmla="*/ 16 h 30"/>
                  <a:gd name="T8" fmla="*/ 42 w 83"/>
                  <a:gd name="T9" fmla="*/ 7 h 30"/>
                  <a:gd name="T10" fmla="*/ 38 w 83"/>
                  <a:gd name="T11" fmla="*/ 2 h 30"/>
                  <a:gd name="T12" fmla="*/ 13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2" y="16"/>
                    </a:moveTo>
                    <a:cubicBezTo>
                      <a:pt x="6" y="17"/>
                      <a:pt x="9" y="21"/>
                      <a:pt x="12" y="23"/>
                    </a:cubicBezTo>
                    <a:cubicBezTo>
                      <a:pt x="17" y="26"/>
                      <a:pt x="21" y="27"/>
                      <a:pt x="27" y="27"/>
                    </a:cubicBezTo>
                    <a:cubicBezTo>
                      <a:pt x="36" y="29"/>
                      <a:pt x="45" y="30"/>
                      <a:pt x="55" y="28"/>
                    </a:cubicBezTo>
                    <a:cubicBezTo>
                      <a:pt x="64" y="26"/>
                      <a:pt x="73" y="20"/>
                      <a:pt x="78" y="12"/>
                    </a:cubicBezTo>
                    <a:cubicBezTo>
                      <a:pt x="83" y="4"/>
                      <a:pt x="79" y="0"/>
                      <a:pt x="71" y="3"/>
                    </a:cubicBezTo>
                    <a:cubicBezTo>
                      <a:pt x="55" y="9"/>
                      <a:pt x="42" y="12"/>
                      <a:pt x="25" y="8"/>
                    </a:cubicBezTo>
                    <a:cubicBezTo>
                      <a:pt x="20" y="7"/>
                      <a:pt x="1" y="0"/>
                      <a:pt x="0" y="10"/>
                    </a:cubicBezTo>
                    <a:cubicBezTo>
                      <a:pt x="0" y="11"/>
                      <a:pt x="1" y="13"/>
                      <a:pt x="2" y="14"/>
                    </a:cubicBezTo>
                  </a:path>
                </a:pathLst>
              </a:custGeom>
              <a:solidFill>
                <a:srgbClr val="9DCC9C"/>
              </a:solidFill>
              <a:ln w="9525">
                <a:noFill/>
                <a:round/>
                <a:headEnd/>
                <a:tailEnd/>
              </a:ln>
            </p:spPr>
            <p:txBody>
              <a:bodyPr>
                <a:prstTxWarp prst="textNoShape">
                  <a:avLst/>
                </a:prstTxWarp>
              </a:bodyPr>
              <a:lstStyle/>
              <a:p>
                <a:endParaRPr lang="en-US" sz="1786"/>
              </a:p>
            </p:txBody>
          </p:sp>
        </p:grpSp>
        <p:grpSp>
          <p:nvGrpSpPr>
            <p:cNvPr id="264" name="Group 1922"/>
            <p:cNvGrpSpPr>
              <a:grpSpLocks/>
            </p:cNvGrpSpPr>
            <p:nvPr/>
          </p:nvGrpSpPr>
          <p:grpSpPr bwMode="auto">
            <a:xfrm>
              <a:off x="3654852" y="2862379"/>
              <a:ext cx="186035" cy="92249"/>
              <a:chOff x="5204" y="2081"/>
              <a:chExt cx="202" cy="109"/>
            </a:xfrm>
          </p:grpSpPr>
          <p:sp>
            <p:nvSpPr>
              <p:cNvPr id="265" name="Oval 1898"/>
              <p:cNvSpPr>
                <a:spLocks noChangeArrowheads="1"/>
              </p:cNvSpPr>
              <p:nvPr/>
            </p:nvSpPr>
            <p:spPr bwMode="auto">
              <a:xfrm>
                <a:off x="5204" y="2083"/>
                <a:ext cx="101" cy="107"/>
              </a:xfrm>
              <a:prstGeom prst="ellipse">
                <a:avLst/>
              </a:prstGeom>
              <a:solidFill>
                <a:srgbClr val="B6D8AE"/>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66" name="Freeform 1899"/>
              <p:cNvSpPr>
                <a:spLocks/>
              </p:cNvSpPr>
              <p:nvPr/>
            </p:nvSpPr>
            <p:spPr bwMode="auto">
              <a:xfrm>
                <a:off x="5216" y="2091"/>
                <a:ext cx="61" cy="72"/>
              </a:xfrm>
              <a:custGeom>
                <a:avLst/>
                <a:gdLst>
                  <a:gd name="T0" fmla="*/ 30 w 83"/>
                  <a:gd name="T1" fmla="*/ 1 h 92"/>
                  <a:gd name="T2" fmla="*/ 3 w 83"/>
                  <a:gd name="T3" fmla="*/ 21 h 92"/>
                  <a:gd name="T4" fmla="*/ 7 w 83"/>
                  <a:gd name="T5" fmla="*/ 46 h 92"/>
                  <a:gd name="T6" fmla="*/ 21 w 83"/>
                  <a:gd name="T7" fmla="*/ 34 h 92"/>
                  <a:gd name="T8" fmla="*/ 42 w 83"/>
                  <a:gd name="T9" fmla="*/ 11 h 92"/>
                  <a:gd name="T10" fmla="*/ 30 w 83"/>
                  <a:gd name="T11" fmla="*/ 2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2">
                    <a:moveTo>
                      <a:pt x="56" y="1"/>
                    </a:moveTo>
                    <a:cubicBezTo>
                      <a:pt x="35" y="0"/>
                      <a:pt x="13" y="14"/>
                      <a:pt x="6" y="34"/>
                    </a:cubicBezTo>
                    <a:cubicBezTo>
                      <a:pt x="1" y="48"/>
                      <a:pt x="0" y="65"/>
                      <a:pt x="12" y="76"/>
                    </a:cubicBezTo>
                    <a:cubicBezTo>
                      <a:pt x="30" y="92"/>
                      <a:pt x="31" y="64"/>
                      <a:pt x="38" y="55"/>
                    </a:cubicBezTo>
                    <a:cubicBezTo>
                      <a:pt x="49" y="40"/>
                      <a:pt x="83" y="42"/>
                      <a:pt x="77" y="18"/>
                    </a:cubicBezTo>
                    <a:cubicBezTo>
                      <a:pt x="75" y="9"/>
                      <a:pt x="64" y="2"/>
                      <a:pt x="56" y="2"/>
                    </a:cubicBezTo>
                  </a:path>
                </a:pathLst>
              </a:custGeom>
              <a:solidFill>
                <a:srgbClr val="D6E8D2"/>
              </a:solidFill>
              <a:ln w="9525">
                <a:noFill/>
                <a:round/>
                <a:headEnd/>
                <a:tailEnd/>
              </a:ln>
            </p:spPr>
            <p:txBody>
              <a:bodyPr>
                <a:prstTxWarp prst="textNoShape">
                  <a:avLst/>
                </a:prstTxWarp>
              </a:bodyPr>
              <a:lstStyle/>
              <a:p>
                <a:endParaRPr lang="en-US" sz="1786"/>
              </a:p>
            </p:txBody>
          </p:sp>
          <p:sp>
            <p:nvSpPr>
              <p:cNvPr id="267" name="Freeform 1900"/>
              <p:cNvSpPr>
                <a:spLocks/>
              </p:cNvSpPr>
              <p:nvPr/>
            </p:nvSpPr>
            <p:spPr bwMode="auto">
              <a:xfrm>
                <a:off x="5211" y="2093"/>
                <a:ext cx="50" cy="65"/>
              </a:xfrm>
              <a:custGeom>
                <a:avLst/>
                <a:gdLst>
                  <a:gd name="T0" fmla="*/ 37 w 67"/>
                  <a:gd name="T1" fmla="*/ 2 h 83"/>
                  <a:gd name="T2" fmla="*/ 10 w 67"/>
                  <a:gd name="T3" fmla="*/ 13 h 83"/>
                  <a:gd name="T4" fmla="*/ 4 w 67"/>
                  <a:gd name="T5" fmla="*/ 51 h 83"/>
                  <a:gd name="T6" fmla="*/ 37 w 67"/>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83">
                    <a:moveTo>
                      <a:pt x="67" y="3"/>
                    </a:moveTo>
                    <a:cubicBezTo>
                      <a:pt x="67" y="3"/>
                      <a:pt x="32" y="0"/>
                      <a:pt x="17" y="22"/>
                    </a:cubicBezTo>
                    <a:cubicBezTo>
                      <a:pt x="1" y="44"/>
                      <a:pt x="1" y="64"/>
                      <a:pt x="8" y="83"/>
                    </a:cubicBezTo>
                    <a:cubicBezTo>
                      <a:pt x="8" y="83"/>
                      <a:pt x="0" y="11"/>
                      <a:pt x="67"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68" name="Oval 1901"/>
              <p:cNvSpPr>
                <a:spLocks noChangeArrowheads="1"/>
              </p:cNvSpPr>
              <p:nvPr/>
            </p:nvSpPr>
            <p:spPr bwMode="auto">
              <a:xfrm>
                <a:off x="5245" y="2094"/>
                <a:ext cx="9"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69" name="Oval 1902"/>
              <p:cNvSpPr>
                <a:spLocks noChangeArrowheads="1"/>
              </p:cNvSpPr>
              <p:nvPr/>
            </p:nvSpPr>
            <p:spPr bwMode="auto">
              <a:xfrm>
                <a:off x="5257" y="2092"/>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70" name="Freeform 1903"/>
              <p:cNvSpPr>
                <a:spLocks/>
              </p:cNvSpPr>
              <p:nvPr/>
            </p:nvSpPr>
            <p:spPr bwMode="auto">
              <a:xfrm>
                <a:off x="5225" y="2160"/>
                <a:ext cx="61" cy="23"/>
              </a:xfrm>
              <a:custGeom>
                <a:avLst/>
                <a:gdLst>
                  <a:gd name="T0" fmla="*/ 1 w 84"/>
                  <a:gd name="T1" fmla="*/ 9 h 30"/>
                  <a:gd name="T2" fmla="*/ 7 w 84"/>
                  <a:gd name="T3" fmla="*/ 14 h 30"/>
                  <a:gd name="T4" fmla="*/ 15 w 84"/>
                  <a:gd name="T5" fmla="*/ 16 h 30"/>
                  <a:gd name="T6" fmla="*/ 29 w 84"/>
                  <a:gd name="T7" fmla="*/ 16 h 30"/>
                  <a:gd name="T8" fmla="*/ 41 w 84"/>
                  <a:gd name="T9" fmla="*/ 7 h 30"/>
                  <a:gd name="T10" fmla="*/ 38 w 84"/>
                  <a:gd name="T11" fmla="*/ 2 h 30"/>
                  <a:gd name="T12" fmla="*/ 13 w 84"/>
                  <a:gd name="T13" fmla="*/ 5 h 30"/>
                  <a:gd name="T14" fmla="*/ 0 w 84"/>
                  <a:gd name="T15" fmla="*/ 6 h 30"/>
                  <a:gd name="T16" fmla="*/ 1 w 84"/>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 h="30">
                    <a:moveTo>
                      <a:pt x="2" y="16"/>
                    </a:moveTo>
                    <a:cubicBezTo>
                      <a:pt x="6" y="17"/>
                      <a:pt x="9" y="21"/>
                      <a:pt x="12" y="23"/>
                    </a:cubicBezTo>
                    <a:cubicBezTo>
                      <a:pt x="17" y="26"/>
                      <a:pt x="21" y="27"/>
                      <a:pt x="27" y="27"/>
                    </a:cubicBezTo>
                    <a:cubicBezTo>
                      <a:pt x="36" y="29"/>
                      <a:pt x="45" y="30"/>
                      <a:pt x="55" y="28"/>
                    </a:cubicBezTo>
                    <a:cubicBezTo>
                      <a:pt x="64" y="26"/>
                      <a:pt x="73" y="20"/>
                      <a:pt x="79" y="12"/>
                    </a:cubicBezTo>
                    <a:cubicBezTo>
                      <a:pt x="84" y="4"/>
                      <a:pt x="79" y="0"/>
                      <a:pt x="71" y="3"/>
                    </a:cubicBezTo>
                    <a:cubicBezTo>
                      <a:pt x="55" y="9"/>
                      <a:pt x="42" y="12"/>
                      <a:pt x="25" y="8"/>
                    </a:cubicBezTo>
                    <a:cubicBezTo>
                      <a:pt x="20" y="7"/>
                      <a:pt x="1" y="0"/>
                      <a:pt x="0" y="10"/>
                    </a:cubicBezTo>
                    <a:cubicBezTo>
                      <a:pt x="0" y="11"/>
                      <a:pt x="1" y="13"/>
                      <a:pt x="2" y="14"/>
                    </a:cubicBezTo>
                  </a:path>
                </a:pathLst>
              </a:custGeom>
              <a:solidFill>
                <a:srgbClr val="9DCC9C"/>
              </a:solidFill>
              <a:ln w="9525">
                <a:noFill/>
                <a:round/>
                <a:headEnd/>
                <a:tailEnd/>
              </a:ln>
            </p:spPr>
            <p:txBody>
              <a:bodyPr>
                <a:prstTxWarp prst="textNoShape">
                  <a:avLst/>
                </a:prstTxWarp>
              </a:bodyPr>
              <a:lstStyle/>
              <a:p>
                <a:endParaRPr lang="en-US" sz="1786"/>
              </a:p>
            </p:txBody>
          </p:sp>
          <p:sp>
            <p:nvSpPr>
              <p:cNvPr id="271" name="Oval 1910"/>
              <p:cNvSpPr>
                <a:spLocks noChangeArrowheads="1"/>
              </p:cNvSpPr>
              <p:nvPr/>
            </p:nvSpPr>
            <p:spPr bwMode="auto">
              <a:xfrm>
                <a:off x="5305" y="2081"/>
                <a:ext cx="101" cy="107"/>
              </a:xfrm>
              <a:prstGeom prst="ellipse">
                <a:avLst/>
              </a:prstGeom>
              <a:solidFill>
                <a:srgbClr val="B6D8AE"/>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72" name="Freeform 1911"/>
              <p:cNvSpPr>
                <a:spLocks/>
              </p:cNvSpPr>
              <p:nvPr/>
            </p:nvSpPr>
            <p:spPr bwMode="auto">
              <a:xfrm>
                <a:off x="5317" y="2089"/>
                <a:ext cx="61" cy="72"/>
              </a:xfrm>
              <a:custGeom>
                <a:avLst/>
                <a:gdLst>
                  <a:gd name="T0" fmla="*/ 30 w 83"/>
                  <a:gd name="T1" fmla="*/ 1 h 92"/>
                  <a:gd name="T2" fmla="*/ 3 w 83"/>
                  <a:gd name="T3" fmla="*/ 21 h 92"/>
                  <a:gd name="T4" fmla="*/ 7 w 83"/>
                  <a:gd name="T5" fmla="*/ 46 h 92"/>
                  <a:gd name="T6" fmla="*/ 21 w 83"/>
                  <a:gd name="T7" fmla="*/ 34 h 92"/>
                  <a:gd name="T8" fmla="*/ 42 w 83"/>
                  <a:gd name="T9" fmla="*/ 11 h 92"/>
                  <a:gd name="T10" fmla="*/ 30 w 83"/>
                  <a:gd name="T11" fmla="*/ 2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2">
                    <a:moveTo>
                      <a:pt x="56" y="1"/>
                    </a:moveTo>
                    <a:cubicBezTo>
                      <a:pt x="34" y="0"/>
                      <a:pt x="13" y="14"/>
                      <a:pt x="6" y="35"/>
                    </a:cubicBezTo>
                    <a:cubicBezTo>
                      <a:pt x="1" y="48"/>
                      <a:pt x="0" y="65"/>
                      <a:pt x="12" y="76"/>
                    </a:cubicBezTo>
                    <a:cubicBezTo>
                      <a:pt x="29" y="92"/>
                      <a:pt x="31" y="64"/>
                      <a:pt x="38" y="55"/>
                    </a:cubicBezTo>
                    <a:cubicBezTo>
                      <a:pt x="49" y="40"/>
                      <a:pt x="83" y="42"/>
                      <a:pt x="77" y="18"/>
                    </a:cubicBezTo>
                    <a:cubicBezTo>
                      <a:pt x="75" y="9"/>
                      <a:pt x="64" y="2"/>
                      <a:pt x="56" y="2"/>
                    </a:cubicBezTo>
                  </a:path>
                </a:pathLst>
              </a:custGeom>
              <a:solidFill>
                <a:srgbClr val="D6E8D2"/>
              </a:solidFill>
              <a:ln w="9525">
                <a:noFill/>
                <a:round/>
                <a:headEnd/>
                <a:tailEnd/>
              </a:ln>
            </p:spPr>
            <p:txBody>
              <a:bodyPr>
                <a:prstTxWarp prst="textNoShape">
                  <a:avLst/>
                </a:prstTxWarp>
              </a:bodyPr>
              <a:lstStyle/>
              <a:p>
                <a:endParaRPr lang="en-US" sz="1786"/>
              </a:p>
            </p:txBody>
          </p:sp>
          <p:sp>
            <p:nvSpPr>
              <p:cNvPr id="273" name="Freeform 1912"/>
              <p:cNvSpPr>
                <a:spLocks/>
              </p:cNvSpPr>
              <p:nvPr/>
            </p:nvSpPr>
            <p:spPr bwMode="auto">
              <a:xfrm>
                <a:off x="5313" y="2092"/>
                <a:ext cx="49" cy="64"/>
              </a:xfrm>
              <a:custGeom>
                <a:avLst/>
                <a:gdLst>
                  <a:gd name="T0" fmla="*/ 36 w 67"/>
                  <a:gd name="T1" fmla="*/ 2 h 83"/>
                  <a:gd name="T2" fmla="*/ 9 w 67"/>
                  <a:gd name="T3" fmla="*/ 13 h 83"/>
                  <a:gd name="T4" fmla="*/ 4 w 67"/>
                  <a:gd name="T5" fmla="*/ 49 h 83"/>
                  <a:gd name="T6" fmla="*/ 36 w 67"/>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83">
                    <a:moveTo>
                      <a:pt x="67" y="3"/>
                    </a:moveTo>
                    <a:cubicBezTo>
                      <a:pt x="67" y="3"/>
                      <a:pt x="32" y="0"/>
                      <a:pt x="16" y="22"/>
                    </a:cubicBezTo>
                    <a:cubicBezTo>
                      <a:pt x="1" y="44"/>
                      <a:pt x="1" y="64"/>
                      <a:pt x="8" y="83"/>
                    </a:cubicBezTo>
                    <a:cubicBezTo>
                      <a:pt x="8" y="83"/>
                      <a:pt x="0" y="11"/>
                      <a:pt x="67"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74" name="Oval 1913"/>
              <p:cNvSpPr>
                <a:spLocks noChangeArrowheads="1"/>
              </p:cNvSpPr>
              <p:nvPr/>
            </p:nvSpPr>
            <p:spPr bwMode="auto">
              <a:xfrm>
                <a:off x="5346" y="2092"/>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75" name="Oval 1914"/>
              <p:cNvSpPr>
                <a:spLocks noChangeArrowheads="1"/>
              </p:cNvSpPr>
              <p:nvPr/>
            </p:nvSpPr>
            <p:spPr bwMode="auto">
              <a:xfrm>
                <a:off x="5358" y="2090"/>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76" name="Freeform 1915"/>
              <p:cNvSpPr>
                <a:spLocks/>
              </p:cNvSpPr>
              <p:nvPr/>
            </p:nvSpPr>
            <p:spPr bwMode="auto">
              <a:xfrm>
                <a:off x="5326" y="2158"/>
                <a:ext cx="61" cy="23"/>
              </a:xfrm>
              <a:custGeom>
                <a:avLst/>
                <a:gdLst>
                  <a:gd name="T0" fmla="*/ 1 w 83"/>
                  <a:gd name="T1" fmla="*/ 9 h 30"/>
                  <a:gd name="T2" fmla="*/ 7 w 83"/>
                  <a:gd name="T3" fmla="*/ 14 h 30"/>
                  <a:gd name="T4" fmla="*/ 15 w 83"/>
                  <a:gd name="T5" fmla="*/ 16 h 30"/>
                  <a:gd name="T6" fmla="*/ 29 w 83"/>
                  <a:gd name="T7" fmla="*/ 16 h 30"/>
                  <a:gd name="T8" fmla="*/ 42 w 83"/>
                  <a:gd name="T9" fmla="*/ 7 h 30"/>
                  <a:gd name="T10" fmla="*/ 38 w 83"/>
                  <a:gd name="T11" fmla="*/ 2 h 30"/>
                  <a:gd name="T12" fmla="*/ 13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2" y="16"/>
                    </a:moveTo>
                    <a:cubicBezTo>
                      <a:pt x="6" y="17"/>
                      <a:pt x="9" y="21"/>
                      <a:pt x="12" y="23"/>
                    </a:cubicBezTo>
                    <a:cubicBezTo>
                      <a:pt x="17" y="26"/>
                      <a:pt x="21" y="27"/>
                      <a:pt x="27" y="27"/>
                    </a:cubicBezTo>
                    <a:cubicBezTo>
                      <a:pt x="36" y="29"/>
                      <a:pt x="45" y="30"/>
                      <a:pt x="55" y="28"/>
                    </a:cubicBezTo>
                    <a:cubicBezTo>
                      <a:pt x="64" y="26"/>
                      <a:pt x="73" y="20"/>
                      <a:pt x="78" y="12"/>
                    </a:cubicBezTo>
                    <a:cubicBezTo>
                      <a:pt x="83" y="4"/>
                      <a:pt x="79" y="0"/>
                      <a:pt x="71" y="3"/>
                    </a:cubicBezTo>
                    <a:cubicBezTo>
                      <a:pt x="55" y="9"/>
                      <a:pt x="42" y="12"/>
                      <a:pt x="25" y="8"/>
                    </a:cubicBezTo>
                    <a:cubicBezTo>
                      <a:pt x="20" y="7"/>
                      <a:pt x="1" y="0"/>
                      <a:pt x="0" y="10"/>
                    </a:cubicBezTo>
                    <a:cubicBezTo>
                      <a:pt x="0" y="11"/>
                      <a:pt x="1" y="13"/>
                      <a:pt x="2" y="14"/>
                    </a:cubicBezTo>
                  </a:path>
                </a:pathLst>
              </a:custGeom>
              <a:solidFill>
                <a:srgbClr val="9DCC9C"/>
              </a:solidFill>
              <a:ln w="9525">
                <a:noFill/>
                <a:round/>
                <a:headEnd/>
                <a:tailEnd/>
              </a:ln>
            </p:spPr>
            <p:txBody>
              <a:bodyPr>
                <a:prstTxWarp prst="textNoShape">
                  <a:avLst/>
                </a:prstTxWarp>
              </a:bodyPr>
              <a:lstStyle/>
              <a:p>
                <a:endParaRPr lang="en-US" sz="1786"/>
              </a:p>
            </p:txBody>
          </p:sp>
        </p:grpSp>
        <p:grpSp>
          <p:nvGrpSpPr>
            <p:cNvPr id="277" name="Group 1922"/>
            <p:cNvGrpSpPr>
              <a:grpSpLocks/>
            </p:cNvGrpSpPr>
            <p:nvPr/>
          </p:nvGrpSpPr>
          <p:grpSpPr bwMode="auto">
            <a:xfrm>
              <a:off x="4490522" y="2678548"/>
              <a:ext cx="186035" cy="92249"/>
              <a:chOff x="5204" y="2081"/>
              <a:chExt cx="202" cy="109"/>
            </a:xfrm>
          </p:grpSpPr>
          <p:sp>
            <p:nvSpPr>
              <p:cNvPr id="278" name="Oval 1898"/>
              <p:cNvSpPr>
                <a:spLocks noChangeArrowheads="1"/>
              </p:cNvSpPr>
              <p:nvPr/>
            </p:nvSpPr>
            <p:spPr bwMode="auto">
              <a:xfrm>
                <a:off x="5204" y="2083"/>
                <a:ext cx="101" cy="107"/>
              </a:xfrm>
              <a:prstGeom prst="ellipse">
                <a:avLst/>
              </a:prstGeom>
              <a:solidFill>
                <a:srgbClr val="B6D8AE"/>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79" name="Freeform 1899"/>
              <p:cNvSpPr>
                <a:spLocks/>
              </p:cNvSpPr>
              <p:nvPr/>
            </p:nvSpPr>
            <p:spPr bwMode="auto">
              <a:xfrm>
                <a:off x="5216" y="2091"/>
                <a:ext cx="61" cy="72"/>
              </a:xfrm>
              <a:custGeom>
                <a:avLst/>
                <a:gdLst>
                  <a:gd name="T0" fmla="*/ 30 w 83"/>
                  <a:gd name="T1" fmla="*/ 1 h 92"/>
                  <a:gd name="T2" fmla="*/ 3 w 83"/>
                  <a:gd name="T3" fmla="*/ 21 h 92"/>
                  <a:gd name="T4" fmla="*/ 7 w 83"/>
                  <a:gd name="T5" fmla="*/ 46 h 92"/>
                  <a:gd name="T6" fmla="*/ 21 w 83"/>
                  <a:gd name="T7" fmla="*/ 34 h 92"/>
                  <a:gd name="T8" fmla="*/ 42 w 83"/>
                  <a:gd name="T9" fmla="*/ 11 h 92"/>
                  <a:gd name="T10" fmla="*/ 30 w 83"/>
                  <a:gd name="T11" fmla="*/ 2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2">
                    <a:moveTo>
                      <a:pt x="56" y="1"/>
                    </a:moveTo>
                    <a:cubicBezTo>
                      <a:pt x="35" y="0"/>
                      <a:pt x="13" y="14"/>
                      <a:pt x="6" y="34"/>
                    </a:cubicBezTo>
                    <a:cubicBezTo>
                      <a:pt x="1" y="48"/>
                      <a:pt x="0" y="65"/>
                      <a:pt x="12" y="76"/>
                    </a:cubicBezTo>
                    <a:cubicBezTo>
                      <a:pt x="30" y="92"/>
                      <a:pt x="31" y="64"/>
                      <a:pt x="38" y="55"/>
                    </a:cubicBezTo>
                    <a:cubicBezTo>
                      <a:pt x="49" y="40"/>
                      <a:pt x="83" y="42"/>
                      <a:pt x="77" y="18"/>
                    </a:cubicBezTo>
                    <a:cubicBezTo>
                      <a:pt x="75" y="9"/>
                      <a:pt x="64" y="2"/>
                      <a:pt x="56" y="2"/>
                    </a:cubicBezTo>
                  </a:path>
                </a:pathLst>
              </a:custGeom>
              <a:solidFill>
                <a:srgbClr val="D6E8D2"/>
              </a:solidFill>
              <a:ln w="9525">
                <a:noFill/>
                <a:round/>
                <a:headEnd/>
                <a:tailEnd/>
              </a:ln>
            </p:spPr>
            <p:txBody>
              <a:bodyPr>
                <a:prstTxWarp prst="textNoShape">
                  <a:avLst/>
                </a:prstTxWarp>
              </a:bodyPr>
              <a:lstStyle/>
              <a:p>
                <a:endParaRPr lang="en-US" sz="1786"/>
              </a:p>
            </p:txBody>
          </p:sp>
          <p:sp>
            <p:nvSpPr>
              <p:cNvPr id="280" name="Freeform 1900"/>
              <p:cNvSpPr>
                <a:spLocks/>
              </p:cNvSpPr>
              <p:nvPr/>
            </p:nvSpPr>
            <p:spPr bwMode="auto">
              <a:xfrm>
                <a:off x="5211" y="2093"/>
                <a:ext cx="50" cy="65"/>
              </a:xfrm>
              <a:custGeom>
                <a:avLst/>
                <a:gdLst>
                  <a:gd name="T0" fmla="*/ 37 w 67"/>
                  <a:gd name="T1" fmla="*/ 2 h 83"/>
                  <a:gd name="T2" fmla="*/ 10 w 67"/>
                  <a:gd name="T3" fmla="*/ 13 h 83"/>
                  <a:gd name="T4" fmla="*/ 4 w 67"/>
                  <a:gd name="T5" fmla="*/ 51 h 83"/>
                  <a:gd name="T6" fmla="*/ 37 w 67"/>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83">
                    <a:moveTo>
                      <a:pt x="67" y="3"/>
                    </a:moveTo>
                    <a:cubicBezTo>
                      <a:pt x="67" y="3"/>
                      <a:pt x="32" y="0"/>
                      <a:pt x="17" y="22"/>
                    </a:cubicBezTo>
                    <a:cubicBezTo>
                      <a:pt x="1" y="44"/>
                      <a:pt x="1" y="64"/>
                      <a:pt x="8" y="83"/>
                    </a:cubicBezTo>
                    <a:cubicBezTo>
                      <a:pt x="8" y="83"/>
                      <a:pt x="0" y="11"/>
                      <a:pt x="67"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81" name="Oval 1901"/>
              <p:cNvSpPr>
                <a:spLocks noChangeArrowheads="1"/>
              </p:cNvSpPr>
              <p:nvPr/>
            </p:nvSpPr>
            <p:spPr bwMode="auto">
              <a:xfrm>
                <a:off x="5245" y="2094"/>
                <a:ext cx="9"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82" name="Oval 1902"/>
              <p:cNvSpPr>
                <a:spLocks noChangeArrowheads="1"/>
              </p:cNvSpPr>
              <p:nvPr/>
            </p:nvSpPr>
            <p:spPr bwMode="auto">
              <a:xfrm>
                <a:off x="5257" y="2092"/>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83" name="Freeform 1903"/>
              <p:cNvSpPr>
                <a:spLocks/>
              </p:cNvSpPr>
              <p:nvPr/>
            </p:nvSpPr>
            <p:spPr bwMode="auto">
              <a:xfrm>
                <a:off x="5225" y="2160"/>
                <a:ext cx="61" cy="23"/>
              </a:xfrm>
              <a:custGeom>
                <a:avLst/>
                <a:gdLst>
                  <a:gd name="T0" fmla="*/ 1 w 84"/>
                  <a:gd name="T1" fmla="*/ 9 h 30"/>
                  <a:gd name="T2" fmla="*/ 7 w 84"/>
                  <a:gd name="T3" fmla="*/ 14 h 30"/>
                  <a:gd name="T4" fmla="*/ 15 w 84"/>
                  <a:gd name="T5" fmla="*/ 16 h 30"/>
                  <a:gd name="T6" fmla="*/ 29 w 84"/>
                  <a:gd name="T7" fmla="*/ 16 h 30"/>
                  <a:gd name="T8" fmla="*/ 41 w 84"/>
                  <a:gd name="T9" fmla="*/ 7 h 30"/>
                  <a:gd name="T10" fmla="*/ 38 w 84"/>
                  <a:gd name="T11" fmla="*/ 2 h 30"/>
                  <a:gd name="T12" fmla="*/ 13 w 84"/>
                  <a:gd name="T13" fmla="*/ 5 h 30"/>
                  <a:gd name="T14" fmla="*/ 0 w 84"/>
                  <a:gd name="T15" fmla="*/ 6 h 30"/>
                  <a:gd name="T16" fmla="*/ 1 w 84"/>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 h="30">
                    <a:moveTo>
                      <a:pt x="2" y="16"/>
                    </a:moveTo>
                    <a:cubicBezTo>
                      <a:pt x="6" y="17"/>
                      <a:pt x="9" y="21"/>
                      <a:pt x="12" y="23"/>
                    </a:cubicBezTo>
                    <a:cubicBezTo>
                      <a:pt x="17" y="26"/>
                      <a:pt x="21" y="27"/>
                      <a:pt x="27" y="27"/>
                    </a:cubicBezTo>
                    <a:cubicBezTo>
                      <a:pt x="36" y="29"/>
                      <a:pt x="45" y="30"/>
                      <a:pt x="55" y="28"/>
                    </a:cubicBezTo>
                    <a:cubicBezTo>
                      <a:pt x="64" y="26"/>
                      <a:pt x="73" y="20"/>
                      <a:pt x="79" y="12"/>
                    </a:cubicBezTo>
                    <a:cubicBezTo>
                      <a:pt x="84" y="4"/>
                      <a:pt x="79" y="0"/>
                      <a:pt x="71" y="3"/>
                    </a:cubicBezTo>
                    <a:cubicBezTo>
                      <a:pt x="55" y="9"/>
                      <a:pt x="42" y="12"/>
                      <a:pt x="25" y="8"/>
                    </a:cubicBezTo>
                    <a:cubicBezTo>
                      <a:pt x="20" y="7"/>
                      <a:pt x="1" y="0"/>
                      <a:pt x="0" y="10"/>
                    </a:cubicBezTo>
                    <a:cubicBezTo>
                      <a:pt x="0" y="11"/>
                      <a:pt x="1" y="13"/>
                      <a:pt x="2" y="14"/>
                    </a:cubicBezTo>
                  </a:path>
                </a:pathLst>
              </a:custGeom>
              <a:solidFill>
                <a:srgbClr val="9DCC9C"/>
              </a:solidFill>
              <a:ln w="9525">
                <a:noFill/>
                <a:round/>
                <a:headEnd/>
                <a:tailEnd/>
              </a:ln>
            </p:spPr>
            <p:txBody>
              <a:bodyPr>
                <a:prstTxWarp prst="textNoShape">
                  <a:avLst/>
                </a:prstTxWarp>
              </a:bodyPr>
              <a:lstStyle/>
              <a:p>
                <a:endParaRPr lang="en-US" sz="1786"/>
              </a:p>
            </p:txBody>
          </p:sp>
          <p:sp>
            <p:nvSpPr>
              <p:cNvPr id="284" name="Oval 1910"/>
              <p:cNvSpPr>
                <a:spLocks noChangeArrowheads="1"/>
              </p:cNvSpPr>
              <p:nvPr/>
            </p:nvSpPr>
            <p:spPr bwMode="auto">
              <a:xfrm>
                <a:off x="5305" y="2081"/>
                <a:ext cx="101" cy="107"/>
              </a:xfrm>
              <a:prstGeom prst="ellipse">
                <a:avLst/>
              </a:prstGeom>
              <a:solidFill>
                <a:srgbClr val="B6D8AE"/>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85" name="Freeform 1911"/>
              <p:cNvSpPr>
                <a:spLocks/>
              </p:cNvSpPr>
              <p:nvPr/>
            </p:nvSpPr>
            <p:spPr bwMode="auto">
              <a:xfrm>
                <a:off x="5317" y="2089"/>
                <a:ext cx="61" cy="72"/>
              </a:xfrm>
              <a:custGeom>
                <a:avLst/>
                <a:gdLst>
                  <a:gd name="T0" fmla="*/ 30 w 83"/>
                  <a:gd name="T1" fmla="*/ 1 h 92"/>
                  <a:gd name="T2" fmla="*/ 3 w 83"/>
                  <a:gd name="T3" fmla="*/ 21 h 92"/>
                  <a:gd name="T4" fmla="*/ 7 w 83"/>
                  <a:gd name="T5" fmla="*/ 46 h 92"/>
                  <a:gd name="T6" fmla="*/ 21 w 83"/>
                  <a:gd name="T7" fmla="*/ 34 h 92"/>
                  <a:gd name="T8" fmla="*/ 42 w 83"/>
                  <a:gd name="T9" fmla="*/ 11 h 92"/>
                  <a:gd name="T10" fmla="*/ 30 w 83"/>
                  <a:gd name="T11" fmla="*/ 2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2">
                    <a:moveTo>
                      <a:pt x="56" y="1"/>
                    </a:moveTo>
                    <a:cubicBezTo>
                      <a:pt x="34" y="0"/>
                      <a:pt x="13" y="14"/>
                      <a:pt x="6" y="35"/>
                    </a:cubicBezTo>
                    <a:cubicBezTo>
                      <a:pt x="1" y="48"/>
                      <a:pt x="0" y="65"/>
                      <a:pt x="12" y="76"/>
                    </a:cubicBezTo>
                    <a:cubicBezTo>
                      <a:pt x="29" y="92"/>
                      <a:pt x="31" y="64"/>
                      <a:pt x="38" y="55"/>
                    </a:cubicBezTo>
                    <a:cubicBezTo>
                      <a:pt x="49" y="40"/>
                      <a:pt x="83" y="42"/>
                      <a:pt x="77" y="18"/>
                    </a:cubicBezTo>
                    <a:cubicBezTo>
                      <a:pt x="75" y="9"/>
                      <a:pt x="64" y="2"/>
                      <a:pt x="56" y="2"/>
                    </a:cubicBezTo>
                  </a:path>
                </a:pathLst>
              </a:custGeom>
              <a:solidFill>
                <a:srgbClr val="D6E8D2"/>
              </a:solidFill>
              <a:ln w="9525">
                <a:noFill/>
                <a:round/>
                <a:headEnd/>
                <a:tailEnd/>
              </a:ln>
            </p:spPr>
            <p:txBody>
              <a:bodyPr>
                <a:prstTxWarp prst="textNoShape">
                  <a:avLst/>
                </a:prstTxWarp>
              </a:bodyPr>
              <a:lstStyle/>
              <a:p>
                <a:endParaRPr lang="en-US" sz="1786"/>
              </a:p>
            </p:txBody>
          </p:sp>
          <p:sp>
            <p:nvSpPr>
              <p:cNvPr id="286" name="Freeform 1912"/>
              <p:cNvSpPr>
                <a:spLocks/>
              </p:cNvSpPr>
              <p:nvPr/>
            </p:nvSpPr>
            <p:spPr bwMode="auto">
              <a:xfrm>
                <a:off x="5313" y="2092"/>
                <a:ext cx="49" cy="64"/>
              </a:xfrm>
              <a:custGeom>
                <a:avLst/>
                <a:gdLst>
                  <a:gd name="T0" fmla="*/ 36 w 67"/>
                  <a:gd name="T1" fmla="*/ 2 h 83"/>
                  <a:gd name="T2" fmla="*/ 9 w 67"/>
                  <a:gd name="T3" fmla="*/ 13 h 83"/>
                  <a:gd name="T4" fmla="*/ 4 w 67"/>
                  <a:gd name="T5" fmla="*/ 49 h 83"/>
                  <a:gd name="T6" fmla="*/ 36 w 67"/>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83">
                    <a:moveTo>
                      <a:pt x="67" y="3"/>
                    </a:moveTo>
                    <a:cubicBezTo>
                      <a:pt x="67" y="3"/>
                      <a:pt x="32" y="0"/>
                      <a:pt x="16" y="22"/>
                    </a:cubicBezTo>
                    <a:cubicBezTo>
                      <a:pt x="1" y="44"/>
                      <a:pt x="1" y="64"/>
                      <a:pt x="8" y="83"/>
                    </a:cubicBezTo>
                    <a:cubicBezTo>
                      <a:pt x="8" y="83"/>
                      <a:pt x="0" y="11"/>
                      <a:pt x="67"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87" name="Oval 1913"/>
              <p:cNvSpPr>
                <a:spLocks noChangeArrowheads="1"/>
              </p:cNvSpPr>
              <p:nvPr/>
            </p:nvSpPr>
            <p:spPr bwMode="auto">
              <a:xfrm>
                <a:off x="5346" y="2092"/>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88" name="Oval 1914"/>
              <p:cNvSpPr>
                <a:spLocks noChangeArrowheads="1"/>
              </p:cNvSpPr>
              <p:nvPr/>
            </p:nvSpPr>
            <p:spPr bwMode="auto">
              <a:xfrm>
                <a:off x="5358" y="2090"/>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89" name="Freeform 1915"/>
              <p:cNvSpPr>
                <a:spLocks/>
              </p:cNvSpPr>
              <p:nvPr/>
            </p:nvSpPr>
            <p:spPr bwMode="auto">
              <a:xfrm>
                <a:off x="5326" y="2158"/>
                <a:ext cx="61" cy="23"/>
              </a:xfrm>
              <a:custGeom>
                <a:avLst/>
                <a:gdLst>
                  <a:gd name="T0" fmla="*/ 1 w 83"/>
                  <a:gd name="T1" fmla="*/ 9 h 30"/>
                  <a:gd name="T2" fmla="*/ 7 w 83"/>
                  <a:gd name="T3" fmla="*/ 14 h 30"/>
                  <a:gd name="T4" fmla="*/ 15 w 83"/>
                  <a:gd name="T5" fmla="*/ 16 h 30"/>
                  <a:gd name="T6" fmla="*/ 29 w 83"/>
                  <a:gd name="T7" fmla="*/ 16 h 30"/>
                  <a:gd name="T8" fmla="*/ 42 w 83"/>
                  <a:gd name="T9" fmla="*/ 7 h 30"/>
                  <a:gd name="T10" fmla="*/ 38 w 83"/>
                  <a:gd name="T11" fmla="*/ 2 h 30"/>
                  <a:gd name="T12" fmla="*/ 13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2" y="16"/>
                    </a:moveTo>
                    <a:cubicBezTo>
                      <a:pt x="6" y="17"/>
                      <a:pt x="9" y="21"/>
                      <a:pt x="12" y="23"/>
                    </a:cubicBezTo>
                    <a:cubicBezTo>
                      <a:pt x="17" y="26"/>
                      <a:pt x="21" y="27"/>
                      <a:pt x="27" y="27"/>
                    </a:cubicBezTo>
                    <a:cubicBezTo>
                      <a:pt x="36" y="29"/>
                      <a:pt x="45" y="30"/>
                      <a:pt x="55" y="28"/>
                    </a:cubicBezTo>
                    <a:cubicBezTo>
                      <a:pt x="64" y="26"/>
                      <a:pt x="73" y="20"/>
                      <a:pt x="78" y="12"/>
                    </a:cubicBezTo>
                    <a:cubicBezTo>
                      <a:pt x="83" y="4"/>
                      <a:pt x="79" y="0"/>
                      <a:pt x="71" y="3"/>
                    </a:cubicBezTo>
                    <a:cubicBezTo>
                      <a:pt x="55" y="9"/>
                      <a:pt x="42" y="12"/>
                      <a:pt x="25" y="8"/>
                    </a:cubicBezTo>
                    <a:cubicBezTo>
                      <a:pt x="20" y="7"/>
                      <a:pt x="1" y="0"/>
                      <a:pt x="0" y="10"/>
                    </a:cubicBezTo>
                    <a:cubicBezTo>
                      <a:pt x="0" y="11"/>
                      <a:pt x="1" y="13"/>
                      <a:pt x="2" y="14"/>
                    </a:cubicBezTo>
                  </a:path>
                </a:pathLst>
              </a:custGeom>
              <a:solidFill>
                <a:srgbClr val="9DCC9C"/>
              </a:solidFill>
              <a:ln w="9525">
                <a:noFill/>
                <a:round/>
                <a:headEnd/>
                <a:tailEnd/>
              </a:ln>
            </p:spPr>
            <p:txBody>
              <a:bodyPr>
                <a:prstTxWarp prst="textNoShape">
                  <a:avLst/>
                </a:prstTxWarp>
              </a:bodyPr>
              <a:lstStyle/>
              <a:p>
                <a:endParaRPr lang="en-US" sz="1786"/>
              </a:p>
            </p:txBody>
          </p:sp>
        </p:grpSp>
        <p:grpSp>
          <p:nvGrpSpPr>
            <p:cNvPr id="290" name="Group 1922"/>
            <p:cNvGrpSpPr>
              <a:grpSpLocks/>
            </p:cNvGrpSpPr>
            <p:nvPr/>
          </p:nvGrpSpPr>
          <p:grpSpPr bwMode="auto">
            <a:xfrm>
              <a:off x="4498853" y="2862379"/>
              <a:ext cx="186035" cy="92249"/>
              <a:chOff x="5204" y="2081"/>
              <a:chExt cx="202" cy="109"/>
            </a:xfrm>
          </p:grpSpPr>
          <p:sp>
            <p:nvSpPr>
              <p:cNvPr id="291" name="Oval 1898"/>
              <p:cNvSpPr>
                <a:spLocks noChangeArrowheads="1"/>
              </p:cNvSpPr>
              <p:nvPr/>
            </p:nvSpPr>
            <p:spPr bwMode="auto">
              <a:xfrm>
                <a:off x="5204" y="2083"/>
                <a:ext cx="101" cy="107"/>
              </a:xfrm>
              <a:prstGeom prst="ellipse">
                <a:avLst/>
              </a:prstGeom>
              <a:solidFill>
                <a:srgbClr val="B6D8AE"/>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92" name="Freeform 1899"/>
              <p:cNvSpPr>
                <a:spLocks/>
              </p:cNvSpPr>
              <p:nvPr/>
            </p:nvSpPr>
            <p:spPr bwMode="auto">
              <a:xfrm>
                <a:off x="5216" y="2091"/>
                <a:ext cx="61" cy="72"/>
              </a:xfrm>
              <a:custGeom>
                <a:avLst/>
                <a:gdLst>
                  <a:gd name="T0" fmla="*/ 30 w 83"/>
                  <a:gd name="T1" fmla="*/ 1 h 92"/>
                  <a:gd name="T2" fmla="*/ 3 w 83"/>
                  <a:gd name="T3" fmla="*/ 21 h 92"/>
                  <a:gd name="T4" fmla="*/ 7 w 83"/>
                  <a:gd name="T5" fmla="*/ 46 h 92"/>
                  <a:gd name="T6" fmla="*/ 21 w 83"/>
                  <a:gd name="T7" fmla="*/ 34 h 92"/>
                  <a:gd name="T8" fmla="*/ 42 w 83"/>
                  <a:gd name="T9" fmla="*/ 11 h 92"/>
                  <a:gd name="T10" fmla="*/ 30 w 83"/>
                  <a:gd name="T11" fmla="*/ 2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2">
                    <a:moveTo>
                      <a:pt x="56" y="1"/>
                    </a:moveTo>
                    <a:cubicBezTo>
                      <a:pt x="35" y="0"/>
                      <a:pt x="13" y="14"/>
                      <a:pt x="6" y="34"/>
                    </a:cubicBezTo>
                    <a:cubicBezTo>
                      <a:pt x="1" y="48"/>
                      <a:pt x="0" y="65"/>
                      <a:pt x="12" y="76"/>
                    </a:cubicBezTo>
                    <a:cubicBezTo>
                      <a:pt x="30" y="92"/>
                      <a:pt x="31" y="64"/>
                      <a:pt x="38" y="55"/>
                    </a:cubicBezTo>
                    <a:cubicBezTo>
                      <a:pt x="49" y="40"/>
                      <a:pt x="83" y="42"/>
                      <a:pt x="77" y="18"/>
                    </a:cubicBezTo>
                    <a:cubicBezTo>
                      <a:pt x="75" y="9"/>
                      <a:pt x="64" y="2"/>
                      <a:pt x="56" y="2"/>
                    </a:cubicBezTo>
                  </a:path>
                </a:pathLst>
              </a:custGeom>
              <a:solidFill>
                <a:srgbClr val="D6E8D2"/>
              </a:solidFill>
              <a:ln w="9525">
                <a:noFill/>
                <a:round/>
                <a:headEnd/>
                <a:tailEnd/>
              </a:ln>
            </p:spPr>
            <p:txBody>
              <a:bodyPr>
                <a:prstTxWarp prst="textNoShape">
                  <a:avLst/>
                </a:prstTxWarp>
              </a:bodyPr>
              <a:lstStyle/>
              <a:p>
                <a:endParaRPr lang="en-US" sz="1786"/>
              </a:p>
            </p:txBody>
          </p:sp>
          <p:sp>
            <p:nvSpPr>
              <p:cNvPr id="293" name="Freeform 1900"/>
              <p:cNvSpPr>
                <a:spLocks/>
              </p:cNvSpPr>
              <p:nvPr/>
            </p:nvSpPr>
            <p:spPr bwMode="auto">
              <a:xfrm>
                <a:off x="5211" y="2093"/>
                <a:ext cx="50" cy="65"/>
              </a:xfrm>
              <a:custGeom>
                <a:avLst/>
                <a:gdLst>
                  <a:gd name="T0" fmla="*/ 37 w 67"/>
                  <a:gd name="T1" fmla="*/ 2 h 83"/>
                  <a:gd name="T2" fmla="*/ 10 w 67"/>
                  <a:gd name="T3" fmla="*/ 13 h 83"/>
                  <a:gd name="T4" fmla="*/ 4 w 67"/>
                  <a:gd name="T5" fmla="*/ 51 h 83"/>
                  <a:gd name="T6" fmla="*/ 37 w 67"/>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83">
                    <a:moveTo>
                      <a:pt x="67" y="3"/>
                    </a:moveTo>
                    <a:cubicBezTo>
                      <a:pt x="67" y="3"/>
                      <a:pt x="32" y="0"/>
                      <a:pt x="17" y="22"/>
                    </a:cubicBezTo>
                    <a:cubicBezTo>
                      <a:pt x="1" y="44"/>
                      <a:pt x="1" y="64"/>
                      <a:pt x="8" y="83"/>
                    </a:cubicBezTo>
                    <a:cubicBezTo>
                      <a:pt x="8" y="83"/>
                      <a:pt x="0" y="11"/>
                      <a:pt x="67"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94" name="Oval 1901"/>
              <p:cNvSpPr>
                <a:spLocks noChangeArrowheads="1"/>
              </p:cNvSpPr>
              <p:nvPr/>
            </p:nvSpPr>
            <p:spPr bwMode="auto">
              <a:xfrm>
                <a:off x="5245" y="2094"/>
                <a:ext cx="9"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95" name="Oval 1902"/>
              <p:cNvSpPr>
                <a:spLocks noChangeArrowheads="1"/>
              </p:cNvSpPr>
              <p:nvPr/>
            </p:nvSpPr>
            <p:spPr bwMode="auto">
              <a:xfrm>
                <a:off x="5257" y="2092"/>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96" name="Freeform 1903"/>
              <p:cNvSpPr>
                <a:spLocks/>
              </p:cNvSpPr>
              <p:nvPr/>
            </p:nvSpPr>
            <p:spPr bwMode="auto">
              <a:xfrm>
                <a:off x="5225" y="2160"/>
                <a:ext cx="61" cy="23"/>
              </a:xfrm>
              <a:custGeom>
                <a:avLst/>
                <a:gdLst>
                  <a:gd name="T0" fmla="*/ 1 w 84"/>
                  <a:gd name="T1" fmla="*/ 9 h 30"/>
                  <a:gd name="T2" fmla="*/ 7 w 84"/>
                  <a:gd name="T3" fmla="*/ 14 h 30"/>
                  <a:gd name="T4" fmla="*/ 15 w 84"/>
                  <a:gd name="T5" fmla="*/ 16 h 30"/>
                  <a:gd name="T6" fmla="*/ 29 w 84"/>
                  <a:gd name="T7" fmla="*/ 16 h 30"/>
                  <a:gd name="T8" fmla="*/ 41 w 84"/>
                  <a:gd name="T9" fmla="*/ 7 h 30"/>
                  <a:gd name="T10" fmla="*/ 38 w 84"/>
                  <a:gd name="T11" fmla="*/ 2 h 30"/>
                  <a:gd name="T12" fmla="*/ 13 w 84"/>
                  <a:gd name="T13" fmla="*/ 5 h 30"/>
                  <a:gd name="T14" fmla="*/ 0 w 84"/>
                  <a:gd name="T15" fmla="*/ 6 h 30"/>
                  <a:gd name="T16" fmla="*/ 1 w 84"/>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 h="30">
                    <a:moveTo>
                      <a:pt x="2" y="16"/>
                    </a:moveTo>
                    <a:cubicBezTo>
                      <a:pt x="6" y="17"/>
                      <a:pt x="9" y="21"/>
                      <a:pt x="12" y="23"/>
                    </a:cubicBezTo>
                    <a:cubicBezTo>
                      <a:pt x="17" y="26"/>
                      <a:pt x="21" y="27"/>
                      <a:pt x="27" y="27"/>
                    </a:cubicBezTo>
                    <a:cubicBezTo>
                      <a:pt x="36" y="29"/>
                      <a:pt x="45" y="30"/>
                      <a:pt x="55" y="28"/>
                    </a:cubicBezTo>
                    <a:cubicBezTo>
                      <a:pt x="64" y="26"/>
                      <a:pt x="73" y="20"/>
                      <a:pt x="79" y="12"/>
                    </a:cubicBezTo>
                    <a:cubicBezTo>
                      <a:pt x="84" y="4"/>
                      <a:pt x="79" y="0"/>
                      <a:pt x="71" y="3"/>
                    </a:cubicBezTo>
                    <a:cubicBezTo>
                      <a:pt x="55" y="9"/>
                      <a:pt x="42" y="12"/>
                      <a:pt x="25" y="8"/>
                    </a:cubicBezTo>
                    <a:cubicBezTo>
                      <a:pt x="20" y="7"/>
                      <a:pt x="1" y="0"/>
                      <a:pt x="0" y="10"/>
                    </a:cubicBezTo>
                    <a:cubicBezTo>
                      <a:pt x="0" y="11"/>
                      <a:pt x="1" y="13"/>
                      <a:pt x="2" y="14"/>
                    </a:cubicBezTo>
                  </a:path>
                </a:pathLst>
              </a:custGeom>
              <a:solidFill>
                <a:srgbClr val="9DCC9C"/>
              </a:solidFill>
              <a:ln w="9525">
                <a:noFill/>
                <a:round/>
                <a:headEnd/>
                <a:tailEnd/>
              </a:ln>
            </p:spPr>
            <p:txBody>
              <a:bodyPr>
                <a:prstTxWarp prst="textNoShape">
                  <a:avLst/>
                </a:prstTxWarp>
              </a:bodyPr>
              <a:lstStyle/>
              <a:p>
                <a:endParaRPr lang="en-US" sz="1786"/>
              </a:p>
            </p:txBody>
          </p:sp>
          <p:sp>
            <p:nvSpPr>
              <p:cNvPr id="297" name="Oval 1910"/>
              <p:cNvSpPr>
                <a:spLocks noChangeArrowheads="1"/>
              </p:cNvSpPr>
              <p:nvPr/>
            </p:nvSpPr>
            <p:spPr bwMode="auto">
              <a:xfrm>
                <a:off x="5305" y="2081"/>
                <a:ext cx="101" cy="107"/>
              </a:xfrm>
              <a:prstGeom prst="ellipse">
                <a:avLst/>
              </a:prstGeom>
              <a:solidFill>
                <a:srgbClr val="B6D8AE"/>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98" name="Freeform 1911"/>
              <p:cNvSpPr>
                <a:spLocks/>
              </p:cNvSpPr>
              <p:nvPr/>
            </p:nvSpPr>
            <p:spPr bwMode="auto">
              <a:xfrm>
                <a:off x="5317" y="2089"/>
                <a:ext cx="61" cy="72"/>
              </a:xfrm>
              <a:custGeom>
                <a:avLst/>
                <a:gdLst>
                  <a:gd name="T0" fmla="*/ 30 w 83"/>
                  <a:gd name="T1" fmla="*/ 1 h 92"/>
                  <a:gd name="T2" fmla="*/ 3 w 83"/>
                  <a:gd name="T3" fmla="*/ 21 h 92"/>
                  <a:gd name="T4" fmla="*/ 7 w 83"/>
                  <a:gd name="T5" fmla="*/ 46 h 92"/>
                  <a:gd name="T6" fmla="*/ 21 w 83"/>
                  <a:gd name="T7" fmla="*/ 34 h 92"/>
                  <a:gd name="T8" fmla="*/ 42 w 83"/>
                  <a:gd name="T9" fmla="*/ 11 h 92"/>
                  <a:gd name="T10" fmla="*/ 30 w 83"/>
                  <a:gd name="T11" fmla="*/ 2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2">
                    <a:moveTo>
                      <a:pt x="56" y="1"/>
                    </a:moveTo>
                    <a:cubicBezTo>
                      <a:pt x="34" y="0"/>
                      <a:pt x="13" y="14"/>
                      <a:pt x="6" y="35"/>
                    </a:cubicBezTo>
                    <a:cubicBezTo>
                      <a:pt x="1" y="48"/>
                      <a:pt x="0" y="65"/>
                      <a:pt x="12" y="76"/>
                    </a:cubicBezTo>
                    <a:cubicBezTo>
                      <a:pt x="29" y="92"/>
                      <a:pt x="31" y="64"/>
                      <a:pt x="38" y="55"/>
                    </a:cubicBezTo>
                    <a:cubicBezTo>
                      <a:pt x="49" y="40"/>
                      <a:pt x="83" y="42"/>
                      <a:pt x="77" y="18"/>
                    </a:cubicBezTo>
                    <a:cubicBezTo>
                      <a:pt x="75" y="9"/>
                      <a:pt x="64" y="2"/>
                      <a:pt x="56" y="2"/>
                    </a:cubicBezTo>
                  </a:path>
                </a:pathLst>
              </a:custGeom>
              <a:solidFill>
                <a:srgbClr val="D6E8D2"/>
              </a:solidFill>
              <a:ln w="9525">
                <a:noFill/>
                <a:round/>
                <a:headEnd/>
                <a:tailEnd/>
              </a:ln>
            </p:spPr>
            <p:txBody>
              <a:bodyPr>
                <a:prstTxWarp prst="textNoShape">
                  <a:avLst/>
                </a:prstTxWarp>
              </a:bodyPr>
              <a:lstStyle/>
              <a:p>
                <a:endParaRPr lang="en-US" sz="1786"/>
              </a:p>
            </p:txBody>
          </p:sp>
          <p:sp>
            <p:nvSpPr>
              <p:cNvPr id="299" name="Freeform 1912"/>
              <p:cNvSpPr>
                <a:spLocks/>
              </p:cNvSpPr>
              <p:nvPr/>
            </p:nvSpPr>
            <p:spPr bwMode="auto">
              <a:xfrm>
                <a:off x="5313" y="2092"/>
                <a:ext cx="49" cy="64"/>
              </a:xfrm>
              <a:custGeom>
                <a:avLst/>
                <a:gdLst>
                  <a:gd name="T0" fmla="*/ 36 w 67"/>
                  <a:gd name="T1" fmla="*/ 2 h 83"/>
                  <a:gd name="T2" fmla="*/ 9 w 67"/>
                  <a:gd name="T3" fmla="*/ 13 h 83"/>
                  <a:gd name="T4" fmla="*/ 4 w 67"/>
                  <a:gd name="T5" fmla="*/ 49 h 83"/>
                  <a:gd name="T6" fmla="*/ 36 w 67"/>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83">
                    <a:moveTo>
                      <a:pt x="67" y="3"/>
                    </a:moveTo>
                    <a:cubicBezTo>
                      <a:pt x="67" y="3"/>
                      <a:pt x="32" y="0"/>
                      <a:pt x="16" y="22"/>
                    </a:cubicBezTo>
                    <a:cubicBezTo>
                      <a:pt x="1" y="44"/>
                      <a:pt x="1" y="64"/>
                      <a:pt x="8" y="83"/>
                    </a:cubicBezTo>
                    <a:cubicBezTo>
                      <a:pt x="8" y="83"/>
                      <a:pt x="0" y="11"/>
                      <a:pt x="67"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300" name="Oval 1913"/>
              <p:cNvSpPr>
                <a:spLocks noChangeArrowheads="1"/>
              </p:cNvSpPr>
              <p:nvPr/>
            </p:nvSpPr>
            <p:spPr bwMode="auto">
              <a:xfrm>
                <a:off x="5346" y="2092"/>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301" name="Oval 1914"/>
              <p:cNvSpPr>
                <a:spLocks noChangeArrowheads="1"/>
              </p:cNvSpPr>
              <p:nvPr/>
            </p:nvSpPr>
            <p:spPr bwMode="auto">
              <a:xfrm>
                <a:off x="5358" y="2090"/>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302" name="Freeform 1915"/>
              <p:cNvSpPr>
                <a:spLocks/>
              </p:cNvSpPr>
              <p:nvPr/>
            </p:nvSpPr>
            <p:spPr bwMode="auto">
              <a:xfrm>
                <a:off x="5326" y="2158"/>
                <a:ext cx="61" cy="23"/>
              </a:xfrm>
              <a:custGeom>
                <a:avLst/>
                <a:gdLst>
                  <a:gd name="T0" fmla="*/ 1 w 83"/>
                  <a:gd name="T1" fmla="*/ 9 h 30"/>
                  <a:gd name="T2" fmla="*/ 7 w 83"/>
                  <a:gd name="T3" fmla="*/ 14 h 30"/>
                  <a:gd name="T4" fmla="*/ 15 w 83"/>
                  <a:gd name="T5" fmla="*/ 16 h 30"/>
                  <a:gd name="T6" fmla="*/ 29 w 83"/>
                  <a:gd name="T7" fmla="*/ 16 h 30"/>
                  <a:gd name="T8" fmla="*/ 42 w 83"/>
                  <a:gd name="T9" fmla="*/ 7 h 30"/>
                  <a:gd name="T10" fmla="*/ 38 w 83"/>
                  <a:gd name="T11" fmla="*/ 2 h 30"/>
                  <a:gd name="T12" fmla="*/ 13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2" y="16"/>
                    </a:moveTo>
                    <a:cubicBezTo>
                      <a:pt x="6" y="17"/>
                      <a:pt x="9" y="21"/>
                      <a:pt x="12" y="23"/>
                    </a:cubicBezTo>
                    <a:cubicBezTo>
                      <a:pt x="17" y="26"/>
                      <a:pt x="21" y="27"/>
                      <a:pt x="27" y="27"/>
                    </a:cubicBezTo>
                    <a:cubicBezTo>
                      <a:pt x="36" y="29"/>
                      <a:pt x="45" y="30"/>
                      <a:pt x="55" y="28"/>
                    </a:cubicBezTo>
                    <a:cubicBezTo>
                      <a:pt x="64" y="26"/>
                      <a:pt x="73" y="20"/>
                      <a:pt x="78" y="12"/>
                    </a:cubicBezTo>
                    <a:cubicBezTo>
                      <a:pt x="83" y="4"/>
                      <a:pt x="79" y="0"/>
                      <a:pt x="71" y="3"/>
                    </a:cubicBezTo>
                    <a:cubicBezTo>
                      <a:pt x="55" y="9"/>
                      <a:pt x="42" y="12"/>
                      <a:pt x="25" y="8"/>
                    </a:cubicBezTo>
                    <a:cubicBezTo>
                      <a:pt x="20" y="7"/>
                      <a:pt x="1" y="0"/>
                      <a:pt x="0" y="10"/>
                    </a:cubicBezTo>
                    <a:cubicBezTo>
                      <a:pt x="0" y="11"/>
                      <a:pt x="1" y="13"/>
                      <a:pt x="2" y="14"/>
                    </a:cubicBezTo>
                  </a:path>
                </a:pathLst>
              </a:custGeom>
              <a:solidFill>
                <a:srgbClr val="9DCC9C"/>
              </a:solidFill>
              <a:ln w="9525">
                <a:noFill/>
                <a:round/>
                <a:headEnd/>
                <a:tailEnd/>
              </a:ln>
            </p:spPr>
            <p:txBody>
              <a:bodyPr>
                <a:prstTxWarp prst="textNoShape">
                  <a:avLst/>
                </a:prstTxWarp>
              </a:bodyPr>
              <a:lstStyle/>
              <a:p>
                <a:endParaRPr lang="en-US" sz="1786"/>
              </a:p>
            </p:txBody>
          </p:sp>
        </p:grpSp>
        <p:grpSp>
          <p:nvGrpSpPr>
            <p:cNvPr id="1502" name="Grouper 1501"/>
            <p:cNvGrpSpPr/>
            <p:nvPr/>
          </p:nvGrpSpPr>
          <p:grpSpPr>
            <a:xfrm>
              <a:off x="4048913" y="1800934"/>
              <a:ext cx="272287" cy="323093"/>
              <a:chOff x="1915056" y="2144714"/>
              <a:chExt cx="363008" cy="430742"/>
            </a:xfrm>
          </p:grpSpPr>
          <p:grpSp>
            <p:nvGrpSpPr>
              <p:cNvPr id="1482" name="Group 290"/>
              <p:cNvGrpSpPr>
                <a:grpSpLocks/>
              </p:cNvGrpSpPr>
              <p:nvPr/>
            </p:nvGrpSpPr>
            <p:grpSpPr bwMode="auto">
              <a:xfrm>
                <a:off x="1915056" y="2449513"/>
                <a:ext cx="92075" cy="92075"/>
                <a:chOff x="3376" y="2990"/>
                <a:chExt cx="58" cy="58"/>
              </a:xfrm>
            </p:grpSpPr>
            <p:sp>
              <p:nvSpPr>
                <p:cNvPr id="1483" name="Oval 291"/>
                <p:cNvSpPr>
                  <a:spLocks noChangeArrowheads="1"/>
                </p:cNvSpPr>
                <p:nvPr/>
              </p:nvSpPr>
              <p:spPr bwMode="auto">
                <a:xfrm>
                  <a:off x="3376" y="2990"/>
                  <a:ext cx="58" cy="58"/>
                </a:xfrm>
                <a:prstGeom prst="ellipse">
                  <a:avLst/>
                </a:prstGeom>
                <a:solidFill>
                  <a:srgbClr val="EE7F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484" name="Oval 292"/>
                <p:cNvSpPr>
                  <a:spLocks noChangeArrowheads="1"/>
                </p:cNvSpPr>
                <p:nvPr/>
              </p:nvSpPr>
              <p:spPr bwMode="auto">
                <a:xfrm>
                  <a:off x="3376" y="2990"/>
                  <a:ext cx="58" cy="58"/>
                </a:xfrm>
                <a:prstGeom prst="ellipse">
                  <a:avLst/>
                </a:prstGeom>
                <a:noFill/>
                <a:ln w="1588" cap="rnd">
                  <a:solidFill>
                    <a:srgbClr val="433B4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nvGrpSpPr>
              <p:cNvPr id="1488" name="Group 290"/>
              <p:cNvGrpSpPr>
                <a:grpSpLocks/>
              </p:cNvGrpSpPr>
              <p:nvPr/>
            </p:nvGrpSpPr>
            <p:grpSpPr bwMode="auto">
              <a:xfrm>
                <a:off x="1999721" y="2144714"/>
                <a:ext cx="92075" cy="92075"/>
                <a:chOff x="3376" y="2990"/>
                <a:chExt cx="58" cy="58"/>
              </a:xfrm>
            </p:grpSpPr>
            <p:sp>
              <p:nvSpPr>
                <p:cNvPr id="1489" name="Oval 291"/>
                <p:cNvSpPr>
                  <a:spLocks noChangeArrowheads="1"/>
                </p:cNvSpPr>
                <p:nvPr/>
              </p:nvSpPr>
              <p:spPr bwMode="auto">
                <a:xfrm>
                  <a:off x="3376" y="2990"/>
                  <a:ext cx="58" cy="58"/>
                </a:xfrm>
                <a:prstGeom prst="ellipse">
                  <a:avLst/>
                </a:prstGeom>
                <a:solidFill>
                  <a:srgbClr val="EE7F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490" name="Oval 292"/>
                <p:cNvSpPr>
                  <a:spLocks noChangeArrowheads="1"/>
                </p:cNvSpPr>
                <p:nvPr/>
              </p:nvSpPr>
              <p:spPr bwMode="auto">
                <a:xfrm>
                  <a:off x="3376" y="2990"/>
                  <a:ext cx="58" cy="58"/>
                </a:xfrm>
                <a:prstGeom prst="ellipse">
                  <a:avLst/>
                </a:prstGeom>
                <a:noFill/>
                <a:ln w="1588" cap="rnd">
                  <a:solidFill>
                    <a:srgbClr val="433B4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nvGrpSpPr>
              <p:cNvPr id="1491" name="Group 290"/>
              <p:cNvGrpSpPr>
                <a:grpSpLocks/>
              </p:cNvGrpSpPr>
              <p:nvPr/>
            </p:nvGrpSpPr>
            <p:grpSpPr bwMode="auto">
              <a:xfrm>
                <a:off x="2185989" y="2483381"/>
                <a:ext cx="92075" cy="92075"/>
                <a:chOff x="3376" y="2990"/>
                <a:chExt cx="58" cy="58"/>
              </a:xfrm>
            </p:grpSpPr>
            <p:sp>
              <p:nvSpPr>
                <p:cNvPr id="1492" name="Oval 291"/>
                <p:cNvSpPr>
                  <a:spLocks noChangeArrowheads="1"/>
                </p:cNvSpPr>
                <p:nvPr/>
              </p:nvSpPr>
              <p:spPr bwMode="auto">
                <a:xfrm>
                  <a:off x="3376" y="2990"/>
                  <a:ext cx="58" cy="58"/>
                </a:xfrm>
                <a:prstGeom prst="ellipse">
                  <a:avLst/>
                </a:prstGeom>
                <a:solidFill>
                  <a:srgbClr val="EE7F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493" name="Oval 292"/>
                <p:cNvSpPr>
                  <a:spLocks noChangeArrowheads="1"/>
                </p:cNvSpPr>
                <p:nvPr/>
              </p:nvSpPr>
              <p:spPr bwMode="auto">
                <a:xfrm>
                  <a:off x="3376" y="2990"/>
                  <a:ext cx="58" cy="58"/>
                </a:xfrm>
                <a:prstGeom prst="ellipse">
                  <a:avLst/>
                </a:prstGeom>
                <a:noFill/>
                <a:ln w="1588" cap="rnd">
                  <a:solidFill>
                    <a:srgbClr val="433B4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sp>
          <p:nvSpPr>
            <p:cNvPr id="1683" name="CasellaDiTesto 12"/>
            <p:cNvSpPr txBox="1"/>
            <p:nvPr/>
          </p:nvSpPr>
          <p:spPr>
            <a:xfrm>
              <a:off x="3284940" y="3255187"/>
              <a:ext cx="2048864" cy="305374"/>
            </a:xfrm>
            <a:prstGeom prst="rect">
              <a:avLst/>
            </a:prstGeom>
            <a:noFill/>
          </p:spPr>
          <p:txBody>
            <a:bodyPr wrap="none" rtlCol="0">
              <a:spAutoFit/>
            </a:bodyPr>
            <a:lstStyle/>
            <a:p>
              <a:r>
                <a:rPr lang="it-IT" sz="1389" b="1" dirty="0" err="1">
                  <a:latin typeface="Arial" pitchFamily="34" charset="0"/>
                  <a:cs typeface="Arial" pitchFamily="34" charset="0"/>
                </a:rPr>
                <a:t>Intégrité</a:t>
              </a:r>
              <a:r>
                <a:rPr lang="it-IT" sz="1389" b="1" dirty="0">
                  <a:latin typeface="Arial" pitchFamily="34" charset="0"/>
                  <a:cs typeface="Arial" pitchFamily="34" charset="0"/>
                </a:rPr>
                <a:t> de la </a:t>
              </a:r>
              <a:r>
                <a:rPr lang="it-IT" sz="1389" b="1" dirty="0" err="1">
                  <a:latin typeface="Arial" pitchFamily="34" charset="0"/>
                  <a:cs typeface="Arial" pitchFamily="34" charset="0"/>
                </a:rPr>
                <a:t>barrière</a:t>
              </a:r>
              <a:endParaRPr lang="it-IT" sz="1389" b="1" dirty="0">
                <a:latin typeface="Arial" pitchFamily="34" charset="0"/>
                <a:cs typeface="Arial" pitchFamily="34" charset="0"/>
              </a:endParaRPr>
            </a:p>
          </p:txBody>
        </p:sp>
        <p:sp>
          <p:nvSpPr>
            <p:cNvPr id="1684" name="CasellaDiTesto 12"/>
            <p:cNvSpPr txBox="1"/>
            <p:nvPr/>
          </p:nvSpPr>
          <p:spPr>
            <a:xfrm>
              <a:off x="4176925" y="1777642"/>
              <a:ext cx="2451256" cy="305374"/>
            </a:xfrm>
            <a:prstGeom prst="rect">
              <a:avLst/>
            </a:prstGeom>
            <a:noFill/>
          </p:spPr>
          <p:txBody>
            <a:bodyPr wrap="none" rtlCol="0">
              <a:spAutoFit/>
            </a:bodyPr>
            <a:lstStyle/>
            <a:p>
              <a:r>
                <a:rPr lang="it-IT" sz="1389" b="1" dirty="0" err="1">
                  <a:latin typeface="Arial" pitchFamily="34" charset="0"/>
                  <a:cs typeface="Arial" pitchFamily="34" charset="0"/>
                </a:rPr>
                <a:t>Absorption</a:t>
              </a:r>
              <a:r>
                <a:rPr lang="it-IT" sz="1389" b="1" dirty="0">
                  <a:latin typeface="Arial" pitchFamily="34" charset="0"/>
                  <a:cs typeface="Arial" pitchFamily="34" charset="0"/>
                </a:rPr>
                <a:t> </a:t>
              </a:r>
              <a:r>
                <a:rPr lang="it-IT" sz="1389" b="1" dirty="0" err="1">
                  <a:latin typeface="Arial" pitchFamily="34" charset="0"/>
                  <a:cs typeface="Arial" pitchFamily="34" charset="0"/>
                </a:rPr>
                <a:t>des</a:t>
              </a:r>
              <a:r>
                <a:rPr lang="it-IT" sz="1389" b="1" dirty="0">
                  <a:latin typeface="Arial" pitchFamily="34" charset="0"/>
                  <a:cs typeface="Arial" pitchFamily="34" charset="0"/>
                </a:rPr>
                <a:t> </a:t>
              </a:r>
              <a:r>
                <a:rPr lang="it-IT" sz="1389" b="1" dirty="0" err="1">
                  <a:latin typeface="Arial" pitchFamily="34" charset="0"/>
                  <a:cs typeface="Arial" pitchFamily="34" charset="0"/>
                </a:rPr>
                <a:t>nutriments</a:t>
              </a:r>
              <a:endParaRPr lang="it-IT" sz="1389" b="1" dirty="0">
                <a:latin typeface="Arial" pitchFamily="34" charset="0"/>
                <a:cs typeface="Arial" pitchFamily="34" charset="0"/>
              </a:endParaRPr>
            </a:p>
          </p:txBody>
        </p:sp>
        <p:sp>
          <p:nvSpPr>
            <p:cNvPr id="1924" name="ZoneTexte 1923"/>
            <p:cNvSpPr txBox="1"/>
            <p:nvPr/>
          </p:nvSpPr>
          <p:spPr>
            <a:xfrm>
              <a:off x="2766958" y="1357075"/>
              <a:ext cx="2790029" cy="338554"/>
            </a:xfrm>
            <a:prstGeom prst="rect">
              <a:avLst/>
            </a:prstGeom>
            <a:noFill/>
          </p:spPr>
          <p:txBody>
            <a:bodyPr wrap="square" rtlCol="0">
              <a:spAutoFit/>
            </a:bodyPr>
            <a:lstStyle/>
            <a:p>
              <a:pPr algn="ctr"/>
              <a:r>
                <a:rPr lang="fr-FR" sz="1600" b="1" dirty="0">
                  <a:solidFill>
                    <a:schemeClr val="accent5">
                      <a:lumMod val="50000"/>
                    </a:schemeClr>
                  </a:solidFill>
                </a:rPr>
                <a:t>Épithélium intestinal normal</a:t>
              </a:r>
            </a:p>
          </p:txBody>
        </p:sp>
        <p:sp>
          <p:nvSpPr>
            <p:cNvPr id="1925" name="CasellaDiTesto 12"/>
            <p:cNvSpPr txBox="1"/>
            <p:nvPr/>
          </p:nvSpPr>
          <p:spPr>
            <a:xfrm>
              <a:off x="2834723" y="3626866"/>
              <a:ext cx="2790029" cy="305374"/>
            </a:xfrm>
            <a:prstGeom prst="rect">
              <a:avLst/>
            </a:prstGeom>
            <a:noFill/>
          </p:spPr>
          <p:txBody>
            <a:bodyPr wrap="none" rtlCol="0">
              <a:spAutoFit/>
            </a:bodyPr>
            <a:lstStyle/>
            <a:p>
              <a:r>
                <a:rPr lang="it-IT" sz="1389" b="1" dirty="0" err="1">
                  <a:latin typeface="Arial" pitchFamily="34" charset="0"/>
                  <a:cs typeface="Arial" pitchFamily="34" charset="0"/>
                </a:rPr>
                <a:t>Prolifération</a:t>
              </a:r>
              <a:r>
                <a:rPr lang="it-IT" sz="1389" b="1" dirty="0">
                  <a:latin typeface="Arial" pitchFamily="34" charset="0"/>
                  <a:cs typeface="Arial" pitchFamily="34" charset="0"/>
                </a:rPr>
                <a:t> </a:t>
              </a:r>
              <a:r>
                <a:rPr lang="it-IT" sz="1389" b="1" dirty="0" err="1">
                  <a:latin typeface="Arial" pitchFamily="34" charset="0"/>
                  <a:cs typeface="Arial" pitchFamily="34" charset="0"/>
                </a:rPr>
                <a:t>cellulaire</a:t>
              </a:r>
              <a:r>
                <a:rPr lang="it-IT" sz="1389" b="1" dirty="0">
                  <a:latin typeface="Arial" pitchFamily="34" charset="0"/>
                  <a:cs typeface="Arial" pitchFamily="34" charset="0"/>
                </a:rPr>
                <a:t> normale</a:t>
              </a:r>
            </a:p>
          </p:txBody>
        </p:sp>
        <p:grpSp>
          <p:nvGrpSpPr>
            <p:cNvPr id="4" name="Grouper 3"/>
            <p:cNvGrpSpPr/>
            <p:nvPr/>
          </p:nvGrpSpPr>
          <p:grpSpPr>
            <a:xfrm>
              <a:off x="5393826" y="3995108"/>
              <a:ext cx="3387169" cy="2680928"/>
              <a:chOff x="9001000" y="2674118"/>
              <a:chExt cx="1902062" cy="2702028"/>
            </a:xfrm>
          </p:grpSpPr>
          <p:sp>
            <p:nvSpPr>
              <p:cNvPr id="12" name="Rectangle 11"/>
              <p:cNvSpPr/>
              <p:nvPr/>
            </p:nvSpPr>
            <p:spPr>
              <a:xfrm>
                <a:off x="9001000" y="2674118"/>
                <a:ext cx="1824785" cy="191635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86"/>
              </a:p>
            </p:txBody>
          </p:sp>
          <p:grpSp>
            <p:nvGrpSpPr>
              <p:cNvPr id="3" name="Grouper 2"/>
              <p:cNvGrpSpPr/>
              <p:nvPr/>
            </p:nvGrpSpPr>
            <p:grpSpPr>
              <a:xfrm>
                <a:off x="9001000" y="2772968"/>
                <a:ext cx="1902062" cy="2603178"/>
                <a:chOff x="4866690" y="3276225"/>
                <a:chExt cx="1902062" cy="2603178"/>
              </a:xfrm>
            </p:grpSpPr>
            <p:sp>
              <p:nvSpPr>
                <p:cNvPr id="1901" name="CasellaDiTesto 12"/>
                <p:cNvSpPr txBox="1"/>
                <p:nvPr/>
              </p:nvSpPr>
              <p:spPr>
                <a:xfrm>
                  <a:off x="4866690" y="3485633"/>
                  <a:ext cx="912964" cy="275588"/>
                </a:xfrm>
                <a:prstGeom prst="rect">
                  <a:avLst/>
                </a:prstGeom>
                <a:noFill/>
              </p:spPr>
              <p:txBody>
                <a:bodyPr wrap="none" rtlCol="0">
                  <a:spAutoFit/>
                </a:bodyPr>
                <a:lstStyle/>
                <a:p>
                  <a:r>
                    <a:rPr lang="it-IT" sz="1191" b="1" dirty="0">
                      <a:latin typeface="Arial" panose="020B0604020202020204" pitchFamily="34" charset="0"/>
                      <a:cs typeface="Arial" panose="020B0604020202020204" pitchFamily="34" charset="0"/>
                    </a:rPr>
                    <a:t>2. Barrier disruption</a:t>
                  </a:r>
                </a:p>
              </p:txBody>
            </p:sp>
            <p:sp>
              <p:nvSpPr>
                <p:cNvPr id="1902" name="CasellaDiTesto 11"/>
                <p:cNvSpPr txBox="1"/>
                <p:nvPr/>
              </p:nvSpPr>
              <p:spPr>
                <a:xfrm>
                  <a:off x="4866690" y="4127082"/>
                  <a:ext cx="1125530" cy="275588"/>
                </a:xfrm>
                <a:prstGeom prst="rect">
                  <a:avLst/>
                </a:prstGeom>
                <a:noFill/>
              </p:spPr>
              <p:txBody>
                <a:bodyPr wrap="none" rtlCol="0">
                  <a:spAutoFit/>
                </a:bodyPr>
                <a:lstStyle/>
                <a:p>
                  <a:r>
                    <a:rPr lang="it-IT" sz="1191" b="1" dirty="0">
                      <a:latin typeface="Arial" panose="020B0604020202020204" pitchFamily="34" charset="0"/>
                      <a:cs typeface="Arial" panose="020B0604020202020204" pitchFamily="34" charset="0"/>
                    </a:rPr>
                    <a:t>4*. Apoptosis modulation</a:t>
                  </a:r>
                </a:p>
              </p:txBody>
            </p:sp>
            <p:sp>
              <p:nvSpPr>
                <p:cNvPr id="1903" name="CasellaDiTesto 13"/>
                <p:cNvSpPr txBox="1"/>
                <p:nvPr/>
              </p:nvSpPr>
              <p:spPr>
                <a:xfrm>
                  <a:off x="4866690" y="4322638"/>
                  <a:ext cx="776314" cy="275588"/>
                </a:xfrm>
                <a:prstGeom prst="rect">
                  <a:avLst/>
                </a:prstGeom>
                <a:noFill/>
              </p:spPr>
              <p:txBody>
                <a:bodyPr wrap="none" rtlCol="0">
                  <a:spAutoFit/>
                </a:bodyPr>
                <a:lstStyle/>
                <a:p>
                  <a:r>
                    <a:rPr lang="it-IT" sz="1191" b="1" dirty="0">
                      <a:latin typeface="Arial" panose="020B0604020202020204" pitchFamily="34" charset="0"/>
                      <a:cs typeface="Arial" panose="020B0604020202020204" pitchFamily="34" charset="0"/>
                    </a:rPr>
                    <a:t>5. Malabsorption</a:t>
                  </a:r>
                </a:p>
              </p:txBody>
            </p:sp>
            <p:sp>
              <p:nvSpPr>
                <p:cNvPr id="1904" name="CasellaDiTesto 13"/>
                <p:cNvSpPr txBox="1"/>
                <p:nvPr/>
              </p:nvSpPr>
              <p:spPr>
                <a:xfrm>
                  <a:off x="4866691" y="3678634"/>
                  <a:ext cx="1013888" cy="275588"/>
                </a:xfrm>
                <a:prstGeom prst="rect">
                  <a:avLst/>
                </a:prstGeom>
                <a:noFill/>
              </p:spPr>
              <p:txBody>
                <a:bodyPr wrap="none" rtlCol="0">
                  <a:spAutoFit/>
                </a:bodyPr>
                <a:lstStyle/>
                <a:p>
                  <a:r>
                    <a:rPr lang="it-IT" sz="1191" b="1" dirty="0">
                      <a:latin typeface="Arial" panose="020B0604020202020204" pitchFamily="34" charset="0"/>
                      <a:cs typeface="Arial" panose="020B0604020202020204" pitchFamily="34" charset="0"/>
                    </a:rPr>
                    <a:t>3. Caspases activation</a:t>
                  </a:r>
                </a:p>
              </p:txBody>
            </p:sp>
            <p:sp>
              <p:nvSpPr>
                <p:cNvPr id="1923" name="CasellaDiTesto 12"/>
                <p:cNvSpPr txBox="1"/>
                <p:nvPr/>
              </p:nvSpPr>
              <p:spPr>
                <a:xfrm>
                  <a:off x="4866691" y="3276225"/>
                  <a:ext cx="1234493" cy="275588"/>
                </a:xfrm>
                <a:prstGeom prst="rect">
                  <a:avLst/>
                </a:prstGeom>
                <a:noFill/>
              </p:spPr>
              <p:txBody>
                <a:bodyPr wrap="none" rtlCol="0">
                  <a:spAutoFit/>
                </a:bodyPr>
                <a:lstStyle/>
                <a:p>
                  <a:r>
                    <a:rPr lang="it-IT" sz="1191" b="1" dirty="0">
                      <a:latin typeface="Arial" panose="020B0604020202020204" pitchFamily="34" charset="0"/>
                      <a:cs typeface="Arial" panose="020B0604020202020204" pitchFamily="34" charset="0"/>
                    </a:rPr>
                    <a:t>1. </a:t>
                  </a:r>
                  <a:r>
                    <a:rPr lang="it-IT" sz="1191" b="1" dirty="0" err="1">
                      <a:latin typeface="Arial" panose="020B0604020202020204" pitchFamily="34" charset="0"/>
                      <a:cs typeface="Arial" panose="020B0604020202020204" pitchFamily="34" charset="0"/>
                    </a:rPr>
                    <a:t>Parasitophorous</a:t>
                  </a:r>
                  <a:r>
                    <a:rPr lang="it-IT" sz="1191" b="1" dirty="0">
                      <a:latin typeface="Arial" panose="020B0604020202020204" pitchFamily="34" charset="0"/>
                      <a:cs typeface="Arial" panose="020B0604020202020204" pitchFamily="34" charset="0"/>
                    </a:rPr>
                    <a:t> </a:t>
                  </a:r>
                  <a:r>
                    <a:rPr lang="it-IT" sz="1191" b="1" dirty="0" err="1">
                      <a:latin typeface="Arial" panose="020B0604020202020204" pitchFamily="34" charset="0"/>
                      <a:cs typeface="Arial" panose="020B0604020202020204" pitchFamily="34" charset="0"/>
                    </a:rPr>
                    <a:t>vacuole</a:t>
                  </a:r>
                  <a:r>
                    <a:rPr lang="it-IT" sz="1191" b="1" dirty="0">
                      <a:latin typeface="Arial" panose="020B0604020202020204" pitchFamily="34" charset="0"/>
                      <a:cs typeface="Arial" panose="020B0604020202020204" pitchFamily="34" charset="0"/>
                    </a:rPr>
                    <a:t> </a:t>
                  </a:r>
                </a:p>
              </p:txBody>
            </p:sp>
            <p:sp>
              <p:nvSpPr>
                <p:cNvPr id="2095" name="CasellaDiTesto 11"/>
                <p:cNvSpPr txBox="1"/>
                <p:nvPr/>
              </p:nvSpPr>
              <p:spPr>
                <a:xfrm>
                  <a:off x="4866691" y="4733935"/>
                  <a:ext cx="1902061" cy="275588"/>
                </a:xfrm>
                <a:prstGeom prst="rect">
                  <a:avLst/>
                </a:prstGeom>
                <a:noFill/>
              </p:spPr>
              <p:txBody>
                <a:bodyPr wrap="square" rtlCol="0">
                  <a:spAutoFit/>
                </a:bodyPr>
                <a:lstStyle/>
                <a:p>
                  <a:r>
                    <a:rPr lang="it-IT" sz="1191" b="1" dirty="0">
                      <a:latin typeface="Arial" panose="020B0604020202020204" pitchFamily="34" charset="0"/>
                      <a:cs typeface="Arial" panose="020B0604020202020204" pitchFamily="34" charset="0"/>
                    </a:rPr>
                    <a:t>8. Co-pathogens interactions</a:t>
                  </a:r>
                </a:p>
              </p:txBody>
            </p:sp>
            <p:sp>
              <p:nvSpPr>
                <p:cNvPr id="2099" name="CasellaDiTesto 11"/>
                <p:cNvSpPr txBox="1"/>
                <p:nvPr/>
              </p:nvSpPr>
              <p:spPr>
                <a:xfrm>
                  <a:off x="4866691" y="4520852"/>
                  <a:ext cx="1021926" cy="275588"/>
                </a:xfrm>
                <a:prstGeom prst="rect">
                  <a:avLst/>
                </a:prstGeom>
                <a:noFill/>
              </p:spPr>
              <p:txBody>
                <a:bodyPr wrap="none" rtlCol="0">
                  <a:spAutoFit/>
                </a:bodyPr>
                <a:lstStyle/>
                <a:p>
                  <a:r>
                    <a:rPr lang="it-IT" sz="1191" b="1" dirty="0">
                      <a:latin typeface="Arial" panose="020B0604020202020204" pitchFamily="34" charset="0"/>
                      <a:cs typeface="Arial" panose="020B0604020202020204" pitchFamily="34" charset="0"/>
                    </a:rPr>
                    <a:t>6. Actin reorganisation</a:t>
                  </a:r>
                </a:p>
              </p:txBody>
            </p:sp>
            <p:sp>
              <p:nvSpPr>
                <p:cNvPr id="2345" name="CasellaDiTesto 11"/>
                <p:cNvSpPr txBox="1"/>
                <p:nvPr/>
              </p:nvSpPr>
              <p:spPr>
                <a:xfrm>
                  <a:off x="4866691" y="3909333"/>
                  <a:ext cx="611977" cy="275588"/>
                </a:xfrm>
                <a:prstGeom prst="rect">
                  <a:avLst/>
                </a:prstGeom>
                <a:noFill/>
              </p:spPr>
              <p:txBody>
                <a:bodyPr wrap="none" rtlCol="0">
                  <a:spAutoFit/>
                </a:bodyPr>
                <a:lstStyle/>
                <a:p>
                  <a:r>
                    <a:rPr lang="it-IT" sz="1191" b="1" dirty="0">
                      <a:latin typeface="Arial" panose="020B0604020202020204" pitchFamily="34" charset="0"/>
                      <a:cs typeface="Arial" panose="020B0604020202020204" pitchFamily="34" charset="0"/>
                    </a:rPr>
                    <a:t>4. Apoptosis</a:t>
                  </a:r>
                </a:p>
              </p:txBody>
            </p:sp>
            <p:sp>
              <p:nvSpPr>
                <p:cNvPr id="1405" name="CasellaDiTesto 11"/>
                <p:cNvSpPr txBox="1"/>
                <p:nvPr/>
              </p:nvSpPr>
              <p:spPr>
                <a:xfrm>
                  <a:off x="4866690" y="5648571"/>
                  <a:ext cx="102925" cy="230832"/>
                </a:xfrm>
                <a:prstGeom prst="rect">
                  <a:avLst/>
                </a:prstGeom>
                <a:noFill/>
              </p:spPr>
              <p:txBody>
                <a:bodyPr wrap="none" rtlCol="0">
                  <a:spAutoFit/>
                </a:bodyPr>
                <a:lstStyle/>
                <a:p>
                  <a:endParaRPr lang="it-IT" sz="900" b="1" dirty="0">
                    <a:latin typeface="Arial" panose="020B0604020202020204" pitchFamily="34" charset="0"/>
                    <a:cs typeface="Arial" panose="020B0604020202020204" pitchFamily="34" charset="0"/>
                  </a:endParaRPr>
                </a:p>
              </p:txBody>
            </p:sp>
          </p:grpSp>
        </p:grpSp>
        <p:grpSp>
          <p:nvGrpSpPr>
            <p:cNvPr id="5" name="Grouper 4"/>
            <p:cNvGrpSpPr/>
            <p:nvPr/>
          </p:nvGrpSpPr>
          <p:grpSpPr>
            <a:xfrm>
              <a:off x="5900562" y="1547804"/>
              <a:ext cx="4381098" cy="2223557"/>
              <a:chOff x="3191357" y="326865"/>
              <a:chExt cx="4415579" cy="2241057"/>
            </a:xfrm>
          </p:grpSpPr>
          <p:grpSp>
            <p:nvGrpSpPr>
              <p:cNvPr id="1303" name="Group 646"/>
              <p:cNvGrpSpPr>
                <a:grpSpLocks/>
              </p:cNvGrpSpPr>
              <p:nvPr/>
            </p:nvGrpSpPr>
            <p:grpSpPr bwMode="auto">
              <a:xfrm>
                <a:off x="3692876" y="2141974"/>
                <a:ext cx="260770" cy="237387"/>
                <a:chOff x="4032" y="2351"/>
                <a:chExt cx="919" cy="895"/>
              </a:xfrm>
            </p:grpSpPr>
            <p:sp>
              <p:nvSpPr>
                <p:cNvPr id="1316" name="Freeform 604"/>
                <p:cNvSpPr>
                  <a:spLocks/>
                </p:cNvSpPr>
                <p:nvPr/>
              </p:nvSpPr>
              <p:spPr bwMode="auto">
                <a:xfrm>
                  <a:off x="4188" y="2566"/>
                  <a:ext cx="142" cy="594"/>
                </a:xfrm>
                <a:custGeom>
                  <a:avLst/>
                  <a:gdLst>
                    <a:gd name="T0" fmla="*/ 19 w 115"/>
                    <a:gd name="T1" fmla="*/ 507 h 451"/>
                    <a:gd name="T2" fmla="*/ 167 w 115"/>
                    <a:gd name="T3" fmla="*/ 9 h 451"/>
                    <a:gd name="T4" fmla="*/ 158 w 115"/>
                    <a:gd name="T5" fmla="*/ 0 h 451"/>
                    <a:gd name="T6" fmla="*/ 0 w 115"/>
                    <a:gd name="T7" fmla="*/ 503 h 451"/>
                    <a:gd name="T8" fmla="*/ 215 w 115"/>
                    <a:gd name="T9" fmla="*/ 1023 h 451"/>
                    <a:gd name="T10" fmla="*/ 216 w 115"/>
                    <a:gd name="T11" fmla="*/ 1023 h 451"/>
                    <a:gd name="T12" fmla="*/ 19 w 115"/>
                    <a:gd name="T13" fmla="*/ 507 h 4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451">
                      <a:moveTo>
                        <a:pt x="10" y="222"/>
                      </a:moveTo>
                      <a:cubicBezTo>
                        <a:pt x="10" y="107"/>
                        <a:pt x="65" y="19"/>
                        <a:pt x="88" y="4"/>
                      </a:cubicBezTo>
                      <a:cubicBezTo>
                        <a:pt x="87" y="1"/>
                        <a:pt x="86" y="0"/>
                        <a:pt x="84" y="0"/>
                      </a:cubicBezTo>
                      <a:cubicBezTo>
                        <a:pt x="65" y="0"/>
                        <a:pt x="0" y="94"/>
                        <a:pt x="0" y="220"/>
                      </a:cubicBezTo>
                      <a:cubicBezTo>
                        <a:pt x="0" y="346"/>
                        <a:pt x="90" y="451"/>
                        <a:pt x="114" y="448"/>
                      </a:cubicBezTo>
                      <a:cubicBezTo>
                        <a:pt x="114" y="448"/>
                        <a:pt x="115" y="448"/>
                        <a:pt x="115" y="448"/>
                      </a:cubicBezTo>
                      <a:cubicBezTo>
                        <a:pt x="83" y="431"/>
                        <a:pt x="10" y="336"/>
                        <a:pt x="10" y="222"/>
                      </a:cubicBezTo>
                      <a:close/>
                    </a:path>
                  </a:pathLst>
                </a:custGeom>
                <a:solidFill>
                  <a:srgbClr val="F9EFD4"/>
                </a:solidFill>
                <a:ln w="9525">
                  <a:noFill/>
                  <a:round/>
                  <a:headEnd/>
                  <a:tailEnd/>
                </a:ln>
              </p:spPr>
              <p:txBody>
                <a:bodyPr>
                  <a:prstTxWarp prst="textNoShape">
                    <a:avLst/>
                  </a:prstTxWarp>
                </a:bodyPr>
                <a:lstStyle/>
                <a:p>
                  <a:endParaRPr lang="en-US" sz="1786"/>
                </a:p>
              </p:txBody>
            </p:sp>
            <p:sp>
              <p:nvSpPr>
                <p:cNvPr id="1325" name="Freeform 616"/>
                <p:cNvSpPr>
                  <a:spLocks/>
                </p:cNvSpPr>
                <p:nvPr/>
              </p:nvSpPr>
              <p:spPr bwMode="auto">
                <a:xfrm>
                  <a:off x="4822" y="2566"/>
                  <a:ext cx="97" cy="590"/>
                </a:xfrm>
                <a:custGeom>
                  <a:avLst/>
                  <a:gdLst>
                    <a:gd name="T0" fmla="*/ 150 w 78"/>
                    <a:gd name="T1" fmla="*/ 510 h 448"/>
                    <a:gd name="T2" fmla="*/ 109 w 78"/>
                    <a:gd name="T3" fmla="*/ 9 h 448"/>
                    <a:gd name="T4" fmla="*/ 93 w 78"/>
                    <a:gd name="T5" fmla="*/ 0 h 448"/>
                    <a:gd name="T6" fmla="*/ 127 w 78"/>
                    <a:gd name="T7" fmla="*/ 503 h 448"/>
                    <a:gd name="T8" fmla="*/ 34 w 78"/>
                    <a:gd name="T9" fmla="*/ 1023 h 448"/>
                    <a:gd name="T10" fmla="*/ 52 w 78"/>
                    <a:gd name="T11" fmla="*/ 1017 h 448"/>
                    <a:gd name="T12" fmla="*/ 150 w 78"/>
                    <a:gd name="T13" fmla="*/ 510 h 4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448">
                      <a:moveTo>
                        <a:pt x="78" y="223"/>
                      </a:moveTo>
                      <a:cubicBezTo>
                        <a:pt x="78" y="106"/>
                        <a:pt x="47" y="17"/>
                        <a:pt x="57" y="4"/>
                      </a:cubicBezTo>
                      <a:cubicBezTo>
                        <a:pt x="53" y="1"/>
                        <a:pt x="50" y="0"/>
                        <a:pt x="48" y="0"/>
                      </a:cubicBezTo>
                      <a:cubicBezTo>
                        <a:pt x="30" y="0"/>
                        <a:pt x="66" y="94"/>
                        <a:pt x="66" y="220"/>
                      </a:cubicBezTo>
                      <a:cubicBezTo>
                        <a:pt x="66" y="346"/>
                        <a:pt x="0" y="446"/>
                        <a:pt x="18" y="448"/>
                      </a:cubicBezTo>
                      <a:cubicBezTo>
                        <a:pt x="20" y="448"/>
                        <a:pt x="23" y="447"/>
                        <a:pt x="27" y="445"/>
                      </a:cubicBezTo>
                      <a:cubicBezTo>
                        <a:pt x="27" y="424"/>
                        <a:pt x="78" y="333"/>
                        <a:pt x="78" y="223"/>
                      </a:cubicBezTo>
                      <a:close/>
                    </a:path>
                  </a:pathLst>
                </a:custGeom>
                <a:solidFill>
                  <a:srgbClr val="F9EFD4"/>
                </a:solidFill>
                <a:ln w="9525">
                  <a:noFill/>
                  <a:round/>
                  <a:headEnd/>
                  <a:tailEnd/>
                </a:ln>
              </p:spPr>
              <p:txBody>
                <a:bodyPr>
                  <a:prstTxWarp prst="textNoShape">
                    <a:avLst/>
                  </a:prstTxWarp>
                </a:bodyPr>
                <a:lstStyle/>
                <a:p>
                  <a:endParaRPr lang="en-US" sz="1786"/>
                </a:p>
              </p:txBody>
            </p:sp>
            <p:sp>
              <p:nvSpPr>
                <p:cNvPr id="1331" name="Line 625"/>
                <p:cNvSpPr>
                  <a:spLocks noChangeShapeType="1"/>
                </p:cNvSpPr>
                <p:nvPr/>
              </p:nvSpPr>
              <p:spPr bwMode="auto">
                <a:xfrm>
                  <a:off x="4914" y="3019"/>
                  <a:ext cx="1" cy="1"/>
                </a:xfrm>
                <a:prstGeom prst="line">
                  <a:avLst/>
                </a:prstGeom>
                <a:noFill/>
                <a:ln w="9525">
                  <a:noFill/>
                  <a:round/>
                  <a:headEnd/>
                  <a:tailEnd/>
                </a:ln>
              </p:spPr>
              <p:txBody>
                <a:bodyPr>
                  <a:prstTxWarp prst="textNoShape">
                    <a:avLst/>
                  </a:prstTxWarp>
                </a:bodyPr>
                <a:lstStyle/>
                <a:p>
                  <a:endParaRPr lang="en-US" sz="1786"/>
                </a:p>
              </p:txBody>
            </p:sp>
            <p:sp>
              <p:nvSpPr>
                <p:cNvPr id="1332" name="Line 626"/>
                <p:cNvSpPr>
                  <a:spLocks noChangeShapeType="1"/>
                </p:cNvSpPr>
                <p:nvPr/>
              </p:nvSpPr>
              <p:spPr bwMode="auto">
                <a:xfrm>
                  <a:off x="4914" y="3019"/>
                  <a:ext cx="1" cy="1"/>
                </a:xfrm>
                <a:prstGeom prst="line">
                  <a:avLst/>
                </a:prstGeom>
                <a:noFill/>
                <a:ln w="9525">
                  <a:noFill/>
                  <a:round/>
                  <a:headEnd/>
                  <a:tailEnd/>
                </a:ln>
              </p:spPr>
              <p:txBody>
                <a:bodyPr>
                  <a:prstTxWarp prst="textNoShape">
                    <a:avLst/>
                  </a:prstTxWarp>
                </a:bodyPr>
                <a:lstStyle/>
                <a:p>
                  <a:endParaRPr lang="en-US" sz="1786"/>
                </a:p>
              </p:txBody>
            </p:sp>
            <p:sp>
              <p:nvSpPr>
                <p:cNvPr id="1333" name="Freeform 627"/>
                <p:cNvSpPr>
                  <a:spLocks/>
                </p:cNvSpPr>
                <p:nvPr/>
              </p:nvSpPr>
              <p:spPr bwMode="auto">
                <a:xfrm>
                  <a:off x="4218" y="2563"/>
                  <a:ext cx="84" cy="161"/>
                </a:xfrm>
                <a:custGeom>
                  <a:avLst/>
                  <a:gdLst>
                    <a:gd name="T0" fmla="*/ 105 w 68"/>
                    <a:gd name="T1" fmla="*/ 50 h 122"/>
                    <a:gd name="T2" fmla="*/ 0 w 68"/>
                    <a:gd name="T3" fmla="*/ 280 h 122"/>
                    <a:gd name="T4" fmla="*/ 86 w 68"/>
                    <a:gd name="T5" fmla="*/ 42 h 122"/>
                    <a:gd name="T6" fmla="*/ 105 w 68"/>
                    <a:gd name="T7" fmla="*/ 50 h 1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122">
                      <a:moveTo>
                        <a:pt x="56" y="22"/>
                      </a:moveTo>
                      <a:cubicBezTo>
                        <a:pt x="56" y="22"/>
                        <a:pt x="46" y="0"/>
                        <a:pt x="0" y="122"/>
                      </a:cubicBezTo>
                      <a:cubicBezTo>
                        <a:pt x="0" y="122"/>
                        <a:pt x="24" y="35"/>
                        <a:pt x="46" y="18"/>
                      </a:cubicBezTo>
                      <a:cubicBezTo>
                        <a:pt x="68" y="1"/>
                        <a:pt x="56" y="22"/>
                        <a:pt x="56" y="22"/>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34" name="Freeform 628"/>
                <p:cNvSpPr>
                  <a:spLocks/>
                </p:cNvSpPr>
                <p:nvPr/>
              </p:nvSpPr>
              <p:spPr bwMode="auto">
                <a:xfrm>
                  <a:off x="4327" y="2495"/>
                  <a:ext cx="87" cy="176"/>
                </a:xfrm>
                <a:custGeom>
                  <a:avLst/>
                  <a:gdLst>
                    <a:gd name="T0" fmla="*/ 127 w 71"/>
                    <a:gd name="T1" fmla="*/ 71 h 134"/>
                    <a:gd name="T2" fmla="*/ 100 w 71"/>
                    <a:gd name="T3" fmla="*/ 60 h 134"/>
                    <a:gd name="T4" fmla="*/ 0 w 71"/>
                    <a:gd name="T5" fmla="*/ 303 h 134"/>
                    <a:gd name="T6" fmla="*/ 127 w 71"/>
                    <a:gd name="T7" fmla="*/ 71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34">
                      <a:moveTo>
                        <a:pt x="69" y="31"/>
                      </a:moveTo>
                      <a:cubicBezTo>
                        <a:pt x="69" y="31"/>
                        <a:pt x="71" y="10"/>
                        <a:pt x="55" y="27"/>
                      </a:cubicBezTo>
                      <a:cubicBezTo>
                        <a:pt x="40" y="44"/>
                        <a:pt x="19" y="79"/>
                        <a:pt x="0" y="134"/>
                      </a:cubicBezTo>
                      <a:cubicBezTo>
                        <a:pt x="0" y="134"/>
                        <a:pt x="63" y="0"/>
                        <a:pt x="69" y="31"/>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35" name="Freeform 629"/>
                <p:cNvSpPr>
                  <a:spLocks/>
                </p:cNvSpPr>
                <p:nvPr/>
              </p:nvSpPr>
              <p:spPr bwMode="auto">
                <a:xfrm>
                  <a:off x="4444" y="2470"/>
                  <a:ext cx="80" cy="179"/>
                </a:xfrm>
                <a:custGeom>
                  <a:avLst/>
                  <a:gdLst>
                    <a:gd name="T0" fmla="*/ 121 w 65"/>
                    <a:gd name="T1" fmla="*/ 66 h 136"/>
                    <a:gd name="T2" fmla="*/ 86 w 65"/>
                    <a:gd name="T3" fmla="*/ 72 h 136"/>
                    <a:gd name="T4" fmla="*/ 0 w 65"/>
                    <a:gd name="T5" fmla="*/ 311 h 136"/>
                    <a:gd name="T6" fmla="*/ 121 w 65"/>
                    <a:gd name="T7" fmla="*/ 66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136">
                      <a:moveTo>
                        <a:pt x="65" y="29"/>
                      </a:moveTo>
                      <a:cubicBezTo>
                        <a:pt x="65" y="29"/>
                        <a:pt x="62" y="10"/>
                        <a:pt x="46" y="32"/>
                      </a:cubicBezTo>
                      <a:cubicBezTo>
                        <a:pt x="31" y="54"/>
                        <a:pt x="7" y="104"/>
                        <a:pt x="0" y="136"/>
                      </a:cubicBezTo>
                      <a:cubicBezTo>
                        <a:pt x="0" y="136"/>
                        <a:pt x="57" y="0"/>
                        <a:pt x="65" y="29"/>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36" name="Freeform 630"/>
                <p:cNvSpPr>
                  <a:spLocks/>
                </p:cNvSpPr>
                <p:nvPr/>
              </p:nvSpPr>
              <p:spPr bwMode="auto">
                <a:xfrm>
                  <a:off x="4646" y="2480"/>
                  <a:ext cx="25" cy="228"/>
                </a:xfrm>
                <a:custGeom>
                  <a:avLst/>
                  <a:gdLst>
                    <a:gd name="T0" fmla="*/ 39 w 20"/>
                    <a:gd name="T1" fmla="*/ 50 h 173"/>
                    <a:gd name="T2" fmla="*/ 6 w 20"/>
                    <a:gd name="T3" fmla="*/ 53 h 173"/>
                    <a:gd name="T4" fmla="*/ 23 w 20"/>
                    <a:gd name="T5" fmla="*/ 395 h 173"/>
                    <a:gd name="T6" fmla="*/ 16 w 20"/>
                    <a:gd name="T7" fmla="*/ 78 h 173"/>
                    <a:gd name="T8" fmla="*/ 39 w 20"/>
                    <a:gd name="T9" fmla="*/ 5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73">
                      <a:moveTo>
                        <a:pt x="20" y="22"/>
                      </a:moveTo>
                      <a:cubicBezTo>
                        <a:pt x="20" y="22"/>
                        <a:pt x="6" y="0"/>
                        <a:pt x="3" y="23"/>
                      </a:cubicBezTo>
                      <a:cubicBezTo>
                        <a:pt x="0" y="46"/>
                        <a:pt x="13" y="143"/>
                        <a:pt x="11" y="173"/>
                      </a:cubicBezTo>
                      <a:cubicBezTo>
                        <a:pt x="11" y="173"/>
                        <a:pt x="10" y="48"/>
                        <a:pt x="8" y="34"/>
                      </a:cubicBezTo>
                      <a:cubicBezTo>
                        <a:pt x="5" y="21"/>
                        <a:pt x="8" y="9"/>
                        <a:pt x="20" y="22"/>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37" name="Freeform 631"/>
                <p:cNvSpPr>
                  <a:spLocks/>
                </p:cNvSpPr>
                <p:nvPr/>
              </p:nvSpPr>
              <p:spPr bwMode="auto">
                <a:xfrm>
                  <a:off x="4756" y="2504"/>
                  <a:ext cx="32" cy="212"/>
                </a:xfrm>
                <a:custGeom>
                  <a:avLst/>
                  <a:gdLst>
                    <a:gd name="T0" fmla="*/ 47 w 26"/>
                    <a:gd name="T1" fmla="*/ 59 h 161"/>
                    <a:gd name="T2" fmla="*/ 11 w 26"/>
                    <a:gd name="T3" fmla="*/ 53 h 161"/>
                    <a:gd name="T4" fmla="*/ 48 w 26"/>
                    <a:gd name="T5" fmla="*/ 367 h 161"/>
                    <a:gd name="T6" fmla="*/ 22 w 26"/>
                    <a:gd name="T7" fmla="*/ 78 h 161"/>
                    <a:gd name="T8" fmla="*/ 47 w 26"/>
                    <a:gd name="T9" fmla="*/ 59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1">
                      <a:moveTo>
                        <a:pt x="25" y="26"/>
                      </a:moveTo>
                      <a:cubicBezTo>
                        <a:pt x="25" y="26"/>
                        <a:pt x="0" y="0"/>
                        <a:pt x="6" y="23"/>
                      </a:cubicBezTo>
                      <a:cubicBezTo>
                        <a:pt x="12" y="47"/>
                        <a:pt x="25" y="145"/>
                        <a:pt x="26" y="161"/>
                      </a:cubicBezTo>
                      <a:cubicBezTo>
                        <a:pt x="26" y="161"/>
                        <a:pt x="19" y="53"/>
                        <a:pt x="12" y="34"/>
                      </a:cubicBezTo>
                      <a:cubicBezTo>
                        <a:pt x="6" y="16"/>
                        <a:pt x="13" y="14"/>
                        <a:pt x="25" y="26"/>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38" name="Freeform 632"/>
                <p:cNvSpPr>
                  <a:spLocks/>
                </p:cNvSpPr>
                <p:nvPr/>
              </p:nvSpPr>
              <p:spPr bwMode="auto">
                <a:xfrm>
                  <a:off x="4874" y="2555"/>
                  <a:ext cx="29" cy="186"/>
                </a:xfrm>
                <a:custGeom>
                  <a:avLst/>
                  <a:gdLst>
                    <a:gd name="T0" fmla="*/ 40 w 23"/>
                    <a:gd name="T1" fmla="*/ 55 h 141"/>
                    <a:gd name="T2" fmla="*/ 8 w 23"/>
                    <a:gd name="T3" fmla="*/ 58 h 141"/>
                    <a:gd name="T4" fmla="*/ 47 w 23"/>
                    <a:gd name="T5" fmla="*/ 323 h 141"/>
                    <a:gd name="T6" fmla="*/ 23 w 23"/>
                    <a:gd name="T7" fmla="*/ 71 h 141"/>
                    <a:gd name="T8" fmla="*/ 40 w 23"/>
                    <a:gd name="T9" fmla="*/ 55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1">
                      <a:moveTo>
                        <a:pt x="20" y="24"/>
                      </a:moveTo>
                      <a:cubicBezTo>
                        <a:pt x="20" y="24"/>
                        <a:pt x="0" y="0"/>
                        <a:pt x="4" y="25"/>
                      </a:cubicBezTo>
                      <a:cubicBezTo>
                        <a:pt x="9" y="50"/>
                        <a:pt x="23" y="127"/>
                        <a:pt x="23" y="141"/>
                      </a:cubicBezTo>
                      <a:cubicBezTo>
                        <a:pt x="23" y="141"/>
                        <a:pt x="17" y="48"/>
                        <a:pt x="11" y="31"/>
                      </a:cubicBezTo>
                      <a:cubicBezTo>
                        <a:pt x="4" y="14"/>
                        <a:pt x="10" y="16"/>
                        <a:pt x="20" y="24"/>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39" name="Freeform 633"/>
                <p:cNvSpPr>
                  <a:spLocks/>
                </p:cNvSpPr>
                <p:nvPr/>
              </p:nvSpPr>
              <p:spPr bwMode="auto">
                <a:xfrm>
                  <a:off x="4287" y="3017"/>
                  <a:ext cx="51" cy="137"/>
                </a:xfrm>
                <a:custGeom>
                  <a:avLst/>
                  <a:gdLst>
                    <a:gd name="T0" fmla="*/ 0 w 41"/>
                    <a:gd name="T1" fmla="*/ 0 h 104"/>
                    <a:gd name="T2" fmla="*/ 56 w 41"/>
                    <a:gd name="T3" fmla="*/ 225 h 104"/>
                    <a:gd name="T4" fmla="*/ 0 w 41"/>
                    <a:gd name="T5" fmla="*/ 0 h 104"/>
                    <a:gd name="T6" fmla="*/ 0 60000 65536"/>
                    <a:gd name="T7" fmla="*/ 0 60000 65536"/>
                    <a:gd name="T8" fmla="*/ 0 60000 65536"/>
                  </a:gdLst>
                  <a:ahLst/>
                  <a:cxnLst>
                    <a:cxn ang="T6">
                      <a:pos x="T0" y="T1"/>
                    </a:cxn>
                    <a:cxn ang="T7">
                      <a:pos x="T2" y="T3"/>
                    </a:cxn>
                    <a:cxn ang="T8">
                      <a:pos x="T4" y="T5"/>
                    </a:cxn>
                  </a:cxnLst>
                  <a:rect l="0" t="0" r="r" b="b"/>
                  <a:pathLst>
                    <a:path w="41" h="104">
                      <a:moveTo>
                        <a:pt x="0" y="0"/>
                      </a:moveTo>
                      <a:cubicBezTo>
                        <a:pt x="0" y="0"/>
                        <a:pt x="41" y="104"/>
                        <a:pt x="29" y="99"/>
                      </a:cubicBezTo>
                      <a:cubicBezTo>
                        <a:pt x="29" y="99"/>
                        <a:pt x="31" y="87"/>
                        <a:pt x="0" y="0"/>
                      </a:cubicBezTo>
                      <a:close/>
                    </a:path>
                  </a:pathLst>
                </a:custGeom>
                <a:solidFill>
                  <a:srgbClr val="D2BC7D"/>
                </a:solidFill>
                <a:ln w="9525">
                  <a:noFill/>
                  <a:round/>
                  <a:headEnd/>
                  <a:tailEnd/>
                </a:ln>
              </p:spPr>
              <p:txBody>
                <a:bodyPr>
                  <a:prstTxWarp prst="textNoShape">
                    <a:avLst/>
                  </a:prstTxWarp>
                </a:bodyPr>
                <a:lstStyle/>
                <a:p>
                  <a:endParaRPr lang="en-US" sz="1786"/>
                </a:p>
              </p:txBody>
            </p:sp>
            <p:sp>
              <p:nvSpPr>
                <p:cNvPr id="1340" name="Freeform 634"/>
                <p:cNvSpPr>
                  <a:spLocks/>
                </p:cNvSpPr>
                <p:nvPr/>
              </p:nvSpPr>
              <p:spPr bwMode="auto">
                <a:xfrm>
                  <a:off x="4397" y="2987"/>
                  <a:ext cx="55" cy="187"/>
                </a:xfrm>
                <a:custGeom>
                  <a:avLst/>
                  <a:gdLst>
                    <a:gd name="T0" fmla="*/ 82 w 45"/>
                    <a:gd name="T1" fmla="*/ 324 h 142"/>
                    <a:gd name="T2" fmla="*/ 0 w 45"/>
                    <a:gd name="T3" fmla="*/ 0 h 142"/>
                    <a:gd name="T4" fmla="*/ 82 w 45"/>
                    <a:gd name="T5" fmla="*/ 324 h 142"/>
                    <a:gd name="T6" fmla="*/ 0 60000 65536"/>
                    <a:gd name="T7" fmla="*/ 0 60000 65536"/>
                    <a:gd name="T8" fmla="*/ 0 60000 65536"/>
                  </a:gdLst>
                  <a:ahLst/>
                  <a:cxnLst>
                    <a:cxn ang="T6">
                      <a:pos x="T0" y="T1"/>
                    </a:cxn>
                    <a:cxn ang="T7">
                      <a:pos x="T2" y="T3"/>
                    </a:cxn>
                    <a:cxn ang="T8">
                      <a:pos x="T4" y="T5"/>
                    </a:cxn>
                  </a:cxnLst>
                  <a:rect l="0" t="0" r="r" b="b"/>
                  <a:pathLst>
                    <a:path w="45" h="142">
                      <a:moveTo>
                        <a:pt x="45" y="142"/>
                      </a:moveTo>
                      <a:cubicBezTo>
                        <a:pt x="45" y="142"/>
                        <a:pt x="7" y="30"/>
                        <a:pt x="0" y="0"/>
                      </a:cubicBezTo>
                      <a:cubicBezTo>
                        <a:pt x="0" y="0"/>
                        <a:pt x="26" y="118"/>
                        <a:pt x="45" y="142"/>
                      </a:cubicBezTo>
                      <a:close/>
                    </a:path>
                  </a:pathLst>
                </a:custGeom>
                <a:solidFill>
                  <a:srgbClr val="D2BC7D"/>
                </a:solidFill>
                <a:ln w="9525">
                  <a:noFill/>
                  <a:round/>
                  <a:headEnd/>
                  <a:tailEnd/>
                </a:ln>
              </p:spPr>
              <p:txBody>
                <a:bodyPr>
                  <a:prstTxWarp prst="textNoShape">
                    <a:avLst/>
                  </a:prstTxWarp>
                </a:bodyPr>
                <a:lstStyle/>
                <a:p>
                  <a:endParaRPr lang="en-US" sz="1786"/>
                </a:p>
              </p:txBody>
            </p:sp>
            <p:sp>
              <p:nvSpPr>
                <p:cNvPr id="1341" name="Freeform 635"/>
                <p:cNvSpPr>
                  <a:spLocks/>
                </p:cNvSpPr>
                <p:nvPr/>
              </p:nvSpPr>
              <p:spPr bwMode="auto">
                <a:xfrm>
                  <a:off x="4526" y="2991"/>
                  <a:ext cx="50" cy="195"/>
                </a:xfrm>
                <a:custGeom>
                  <a:avLst/>
                  <a:gdLst>
                    <a:gd name="T0" fmla="*/ 51 w 40"/>
                    <a:gd name="T1" fmla="*/ 307 h 148"/>
                    <a:gd name="T2" fmla="*/ 70 w 40"/>
                    <a:gd name="T3" fmla="*/ 300 h 148"/>
                    <a:gd name="T4" fmla="*/ 0 w 40"/>
                    <a:gd name="T5" fmla="*/ 0 h 148"/>
                    <a:gd name="T6" fmla="*/ 49 w 40"/>
                    <a:gd name="T7" fmla="*/ 229 h 148"/>
                    <a:gd name="T8" fmla="*/ 51 w 40"/>
                    <a:gd name="T9" fmla="*/ 304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8">
                      <a:moveTo>
                        <a:pt x="26" y="134"/>
                      </a:moveTo>
                      <a:cubicBezTo>
                        <a:pt x="26" y="134"/>
                        <a:pt x="40" y="148"/>
                        <a:pt x="36" y="131"/>
                      </a:cubicBezTo>
                      <a:cubicBezTo>
                        <a:pt x="33" y="114"/>
                        <a:pt x="2" y="16"/>
                        <a:pt x="0" y="0"/>
                      </a:cubicBezTo>
                      <a:cubicBezTo>
                        <a:pt x="0" y="0"/>
                        <a:pt x="18" y="86"/>
                        <a:pt x="25" y="100"/>
                      </a:cubicBezTo>
                      <a:cubicBezTo>
                        <a:pt x="32" y="114"/>
                        <a:pt x="40" y="139"/>
                        <a:pt x="26" y="133"/>
                      </a:cubicBezTo>
                    </a:path>
                  </a:pathLst>
                </a:custGeom>
                <a:solidFill>
                  <a:srgbClr val="D2BC7D"/>
                </a:solidFill>
                <a:ln w="9525">
                  <a:noFill/>
                  <a:round/>
                  <a:headEnd/>
                  <a:tailEnd/>
                </a:ln>
              </p:spPr>
              <p:txBody>
                <a:bodyPr>
                  <a:prstTxWarp prst="textNoShape">
                    <a:avLst/>
                  </a:prstTxWarp>
                </a:bodyPr>
                <a:lstStyle/>
                <a:p>
                  <a:endParaRPr lang="en-US" sz="1786"/>
                </a:p>
              </p:txBody>
            </p:sp>
            <p:sp>
              <p:nvSpPr>
                <p:cNvPr id="1342" name="Freeform 636"/>
                <p:cNvSpPr>
                  <a:spLocks/>
                </p:cNvSpPr>
                <p:nvPr/>
              </p:nvSpPr>
              <p:spPr bwMode="auto">
                <a:xfrm>
                  <a:off x="4607" y="3010"/>
                  <a:ext cx="120" cy="175"/>
                </a:xfrm>
                <a:custGeom>
                  <a:avLst/>
                  <a:gdLst>
                    <a:gd name="T0" fmla="*/ 180 w 98"/>
                    <a:gd name="T1" fmla="*/ 0 h 133"/>
                    <a:gd name="T2" fmla="*/ 34 w 98"/>
                    <a:gd name="T3" fmla="*/ 275 h 133"/>
                    <a:gd name="T4" fmla="*/ 29 w 98"/>
                    <a:gd name="T5" fmla="*/ 245 h 133"/>
                    <a:gd name="T6" fmla="*/ 44 w 98"/>
                    <a:gd name="T7" fmla="*/ 254 h 133"/>
                    <a:gd name="T8" fmla="*/ 180 w 98"/>
                    <a:gd name="T9" fmla="*/ 0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33">
                      <a:moveTo>
                        <a:pt x="98" y="0"/>
                      </a:moveTo>
                      <a:cubicBezTo>
                        <a:pt x="98" y="0"/>
                        <a:pt x="53" y="100"/>
                        <a:pt x="19" y="121"/>
                      </a:cubicBezTo>
                      <a:cubicBezTo>
                        <a:pt x="0" y="133"/>
                        <a:pt x="16" y="107"/>
                        <a:pt x="16" y="107"/>
                      </a:cubicBezTo>
                      <a:cubicBezTo>
                        <a:pt x="16" y="107"/>
                        <a:pt x="10" y="126"/>
                        <a:pt x="24" y="112"/>
                      </a:cubicBezTo>
                      <a:cubicBezTo>
                        <a:pt x="38" y="98"/>
                        <a:pt x="88" y="33"/>
                        <a:pt x="98" y="0"/>
                      </a:cubicBezTo>
                      <a:close/>
                    </a:path>
                  </a:pathLst>
                </a:custGeom>
                <a:solidFill>
                  <a:srgbClr val="D2BC7D"/>
                </a:solidFill>
                <a:ln w="9525">
                  <a:noFill/>
                  <a:round/>
                  <a:headEnd/>
                  <a:tailEnd/>
                </a:ln>
              </p:spPr>
              <p:txBody>
                <a:bodyPr>
                  <a:prstTxWarp prst="textNoShape">
                    <a:avLst/>
                  </a:prstTxWarp>
                </a:bodyPr>
                <a:lstStyle/>
                <a:p>
                  <a:endParaRPr lang="en-US" sz="1786"/>
                </a:p>
              </p:txBody>
            </p:sp>
            <p:sp>
              <p:nvSpPr>
                <p:cNvPr id="1343" name="Freeform 637"/>
                <p:cNvSpPr>
                  <a:spLocks/>
                </p:cNvSpPr>
                <p:nvPr/>
              </p:nvSpPr>
              <p:spPr bwMode="auto">
                <a:xfrm>
                  <a:off x="4725" y="3028"/>
                  <a:ext cx="116" cy="165"/>
                </a:xfrm>
                <a:custGeom>
                  <a:avLst/>
                  <a:gdLst>
                    <a:gd name="T0" fmla="*/ 175 w 94"/>
                    <a:gd name="T1" fmla="*/ 0 h 125"/>
                    <a:gd name="T2" fmla="*/ 51 w 94"/>
                    <a:gd name="T3" fmla="*/ 224 h 125"/>
                    <a:gd name="T4" fmla="*/ 38 w 94"/>
                    <a:gd name="T5" fmla="*/ 201 h 125"/>
                    <a:gd name="T6" fmla="*/ 48 w 94"/>
                    <a:gd name="T7" fmla="*/ 214 h 125"/>
                    <a:gd name="T8" fmla="*/ 176 w 94"/>
                    <a:gd name="T9" fmla="*/ 0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125">
                      <a:moveTo>
                        <a:pt x="93" y="0"/>
                      </a:moveTo>
                      <a:cubicBezTo>
                        <a:pt x="93" y="0"/>
                        <a:pt x="41" y="84"/>
                        <a:pt x="27" y="98"/>
                      </a:cubicBezTo>
                      <a:cubicBezTo>
                        <a:pt x="0" y="125"/>
                        <a:pt x="10" y="105"/>
                        <a:pt x="20" y="87"/>
                      </a:cubicBezTo>
                      <a:cubicBezTo>
                        <a:pt x="20" y="87"/>
                        <a:pt x="12" y="107"/>
                        <a:pt x="26" y="93"/>
                      </a:cubicBezTo>
                      <a:cubicBezTo>
                        <a:pt x="41" y="80"/>
                        <a:pt x="91" y="14"/>
                        <a:pt x="94" y="0"/>
                      </a:cubicBezTo>
                    </a:path>
                  </a:pathLst>
                </a:custGeom>
                <a:solidFill>
                  <a:srgbClr val="D2BC7D"/>
                </a:solidFill>
                <a:ln w="9525">
                  <a:noFill/>
                  <a:round/>
                  <a:headEnd/>
                  <a:tailEnd/>
                </a:ln>
              </p:spPr>
              <p:txBody>
                <a:bodyPr>
                  <a:prstTxWarp prst="textNoShape">
                    <a:avLst/>
                  </a:prstTxWarp>
                </a:bodyPr>
                <a:lstStyle/>
                <a:p>
                  <a:endParaRPr lang="en-US" sz="1786"/>
                </a:p>
              </p:txBody>
            </p:sp>
            <p:sp>
              <p:nvSpPr>
                <p:cNvPr id="1344" name="Freeform 638"/>
                <p:cNvSpPr>
                  <a:spLocks/>
                </p:cNvSpPr>
                <p:nvPr/>
              </p:nvSpPr>
              <p:spPr bwMode="auto">
                <a:xfrm>
                  <a:off x="4855" y="3012"/>
                  <a:ext cx="96" cy="146"/>
                </a:xfrm>
                <a:custGeom>
                  <a:avLst/>
                  <a:gdLst>
                    <a:gd name="T0" fmla="*/ 9 w 78"/>
                    <a:gd name="T1" fmla="*/ 203 h 111"/>
                    <a:gd name="T2" fmla="*/ 25 w 78"/>
                    <a:gd name="T3" fmla="*/ 214 h 111"/>
                    <a:gd name="T4" fmla="*/ 145 w 78"/>
                    <a:gd name="T5" fmla="*/ 0 h 111"/>
                    <a:gd name="T6" fmla="*/ 9 w 78"/>
                    <a:gd name="T7" fmla="*/ 203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111">
                      <a:moveTo>
                        <a:pt x="5" y="89"/>
                      </a:moveTo>
                      <a:cubicBezTo>
                        <a:pt x="5" y="89"/>
                        <a:pt x="0" y="103"/>
                        <a:pt x="13" y="94"/>
                      </a:cubicBezTo>
                      <a:cubicBezTo>
                        <a:pt x="27" y="84"/>
                        <a:pt x="65" y="27"/>
                        <a:pt x="78" y="0"/>
                      </a:cubicBezTo>
                      <a:cubicBezTo>
                        <a:pt x="78" y="0"/>
                        <a:pt x="7" y="111"/>
                        <a:pt x="5" y="89"/>
                      </a:cubicBezTo>
                      <a:close/>
                    </a:path>
                  </a:pathLst>
                </a:custGeom>
                <a:solidFill>
                  <a:srgbClr val="D2BC7D"/>
                </a:solidFill>
                <a:ln w="9525">
                  <a:noFill/>
                  <a:round/>
                  <a:headEnd/>
                  <a:tailEnd/>
                </a:ln>
              </p:spPr>
              <p:txBody>
                <a:bodyPr>
                  <a:prstTxWarp prst="textNoShape">
                    <a:avLst/>
                  </a:prstTxWarp>
                </a:bodyPr>
                <a:lstStyle/>
                <a:p>
                  <a:endParaRPr lang="en-US" sz="1786"/>
                </a:p>
              </p:txBody>
            </p:sp>
            <p:sp>
              <p:nvSpPr>
                <p:cNvPr id="1345" name="Freeform 639"/>
                <p:cNvSpPr>
                  <a:spLocks/>
                </p:cNvSpPr>
                <p:nvPr/>
              </p:nvSpPr>
              <p:spPr bwMode="auto">
                <a:xfrm>
                  <a:off x="4032" y="2351"/>
                  <a:ext cx="469" cy="628"/>
                </a:xfrm>
                <a:custGeom>
                  <a:avLst/>
                  <a:gdLst>
                    <a:gd name="T0" fmla="*/ 715 w 380"/>
                    <a:gd name="T1" fmla="*/ 0 h 477"/>
                    <a:gd name="T2" fmla="*/ 295 w 380"/>
                    <a:gd name="T3" fmla="*/ 323 h 477"/>
                    <a:gd name="T4" fmla="*/ 186 w 380"/>
                    <a:gd name="T5" fmla="*/ 1089 h 477"/>
                    <a:gd name="T6" fmla="*/ 715 w 380"/>
                    <a:gd name="T7" fmla="*/ 0 h 4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0" h="477">
                      <a:moveTo>
                        <a:pt x="380" y="0"/>
                      </a:moveTo>
                      <a:cubicBezTo>
                        <a:pt x="380" y="0"/>
                        <a:pt x="262" y="10"/>
                        <a:pt x="157" y="141"/>
                      </a:cubicBezTo>
                      <a:cubicBezTo>
                        <a:pt x="52" y="272"/>
                        <a:pt x="84" y="443"/>
                        <a:pt x="99" y="477"/>
                      </a:cubicBezTo>
                      <a:cubicBezTo>
                        <a:pt x="99" y="477"/>
                        <a:pt x="0" y="122"/>
                        <a:pt x="380" y="0"/>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47" name="Oval 641"/>
                <p:cNvSpPr>
                  <a:spLocks noChangeArrowheads="1"/>
                </p:cNvSpPr>
                <p:nvPr/>
              </p:nvSpPr>
              <p:spPr bwMode="auto">
                <a:xfrm>
                  <a:off x="4777" y="2399"/>
                  <a:ext cx="29" cy="31"/>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348" name="Oval 642"/>
                <p:cNvSpPr>
                  <a:spLocks noChangeArrowheads="1"/>
                </p:cNvSpPr>
                <p:nvPr/>
              </p:nvSpPr>
              <p:spPr bwMode="auto">
                <a:xfrm>
                  <a:off x="4813" y="2429"/>
                  <a:ext cx="21" cy="22"/>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349" name="Oval 643"/>
                <p:cNvSpPr>
                  <a:spLocks noChangeArrowheads="1"/>
                </p:cNvSpPr>
                <p:nvPr/>
              </p:nvSpPr>
              <p:spPr bwMode="auto">
                <a:xfrm>
                  <a:off x="4332" y="3190"/>
                  <a:ext cx="29" cy="31"/>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350" name="Oval 644"/>
                <p:cNvSpPr>
                  <a:spLocks noChangeArrowheads="1"/>
                </p:cNvSpPr>
                <p:nvPr/>
              </p:nvSpPr>
              <p:spPr bwMode="auto">
                <a:xfrm>
                  <a:off x="4370" y="3224"/>
                  <a:ext cx="20" cy="22"/>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grpSp>
          <p:grpSp>
            <p:nvGrpSpPr>
              <p:cNvPr id="1352" name="Group 646"/>
              <p:cNvGrpSpPr>
                <a:grpSpLocks/>
              </p:cNvGrpSpPr>
              <p:nvPr/>
            </p:nvGrpSpPr>
            <p:grpSpPr bwMode="auto">
              <a:xfrm>
                <a:off x="3191357" y="1455447"/>
                <a:ext cx="563021" cy="490738"/>
                <a:chOff x="4032" y="2331"/>
                <a:chExt cx="1085" cy="1001"/>
              </a:xfrm>
            </p:grpSpPr>
            <p:sp>
              <p:nvSpPr>
                <p:cNvPr id="1353" name="Oval 590"/>
                <p:cNvSpPr>
                  <a:spLocks noChangeArrowheads="1"/>
                </p:cNvSpPr>
                <p:nvPr/>
              </p:nvSpPr>
              <p:spPr bwMode="auto">
                <a:xfrm>
                  <a:off x="4124" y="2332"/>
                  <a:ext cx="938" cy="1000"/>
                </a:xfrm>
                <a:prstGeom prst="ellipse">
                  <a:avLst/>
                </a:prstGeom>
                <a:solidFill>
                  <a:srgbClr val="DDB7D4"/>
                </a:solidFill>
                <a:ln w="9525">
                  <a:noFill/>
                  <a:round/>
                  <a:headEnd/>
                  <a:tailEnd/>
                </a:ln>
              </p:spPr>
              <p:txBody>
                <a:bodyPr>
                  <a:prstTxWarp prst="textNoShape">
                    <a:avLst/>
                  </a:prstTxWarp>
                </a:bodyPr>
                <a:lstStyle/>
                <a:p>
                  <a:endParaRPr lang="en-US" sz="1786">
                    <a:solidFill>
                      <a:srgbClr val="0070C0"/>
                    </a:solidFill>
                  </a:endParaRPr>
                </a:p>
              </p:txBody>
            </p:sp>
            <p:sp>
              <p:nvSpPr>
                <p:cNvPr id="1354" name="Oval 591"/>
                <p:cNvSpPr>
                  <a:spLocks noChangeArrowheads="1"/>
                </p:cNvSpPr>
                <p:nvPr/>
              </p:nvSpPr>
              <p:spPr bwMode="auto">
                <a:xfrm>
                  <a:off x="4159" y="2369"/>
                  <a:ext cx="868" cy="926"/>
                </a:xfrm>
                <a:prstGeom prst="ellipse">
                  <a:avLst/>
                </a:prstGeom>
                <a:solidFill>
                  <a:srgbClr val="CB9BC2"/>
                </a:solidFill>
                <a:ln w="9525">
                  <a:noFill/>
                  <a:round/>
                  <a:headEnd/>
                  <a:tailEnd/>
                </a:ln>
              </p:spPr>
              <p:txBody>
                <a:bodyPr>
                  <a:prstTxWarp prst="textNoShape">
                    <a:avLst/>
                  </a:prstTxWarp>
                </a:bodyPr>
                <a:lstStyle/>
                <a:p>
                  <a:endParaRPr lang="en-US" sz="1786">
                    <a:solidFill>
                      <a:srgbClr val="0070C0"/>
                    </a:solidFill>
                  </a:endParaRPr>
                </a:p>
              </p:txBody>
            </p:sp>
            <p:sp>
              <p:nvSpPr>
                <p:cNvPr id="1355" name="Freeform 592"/>
                <p:cNvSpPr>
                  <a:spLocks/>
                </p:cNvSpPr>
                <p:nvPr/>
              </p:nvSpPr>
              <p:spPr bwMode="auto">
                <a:xfrm>
                  <a:off x="4227" y="2331"/>
                  <a:ext cx="737" cy="941"/>
                </a:xfrm>
                <a:custGeom>
                  <a:avLst/>
                  <a:gdLst>
                    <a:gd name="T0" fmla="*/ 940 w 598"/>
                    <a:gd name="T1" fmla="*/ 538 h 715"/>
                    <a:gd name="T2" fmla="*/ 884 w 598"/>
                    <a:gd name="T3" fmla="*/ 1478 h 715"/>
                    <a:gd name="T4" fmla="*/ 177 w 598"/>
                    <a:gd name="T5" fmla="*/ 1091 h 715"/>
                    <a:gd name="T6" fmla="*/ 235 w 598"/>
                    <a:gd name="T7" fmla="*/ 153 h 715"/>
                    <a:gd name="T8" fmla="*/ 940 w 598"/>
                    <a:gd name="T9" fmla="*/ 538 h 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8" h="715">
                      <a:moveTo>
                        <a:pt x="502" y="236"/>
                      </a:moveTo>
                      <a:cubicBezTo>
                        <a:pt x="598" y="396"/>
                        <a:pt x="584" y="581"/>
                        <a:pt x="472" y="648"/>
                      </a:cubicBezTo>
                      <a:cubicBezTo>
                        <a:pt x="360" y="715"/>
                        <a:pt x="191" y="639"/>
                        <a:pt x="95" y="479"/>
                      </a:cubicBezTo>
                      <a:cubicBezTo>
                        <a:pt x="0" y="319"/>
                        <a:pt x="13" y="135"/>
                        <a:pt x="126" y="67"/>
                      </a:cubicBezTo>
                      <a:cubicBezTo>
                        <a:pt x="238" y="0"/>
                        <a:pt x="407" y="76"/>
                        <a:pt x="502" y="236"/>
                      </a:cubicBezTo>
                      <a:close/>
                    </a:path>
                  </a:pathLst>
                </a:custGeom>
                <a:solidFill>
                  <a:srgbClr val="BC86B6"/>
                </a:solidFill>
                <a:ln w="9525">
                  <a:noFill/>
                  <a:round/>
                  <a:headEnd/>
                  <a:tailEnd/>
                </a:ln>
              </p:spPr>
              <p:txBody>
                <a:bodyPr>
                  <a:prstTxWarp prst="textNoShape">
                    <a:avLst/>
                  </a:prstTxWarp>
                </a:bodyPr>
                <a:lstStyle/>
                <a:p>
                  <a:endParaRPr lang="en-US" sz="1786"/>
                </a:p>
              </p:txBody>
            </p:sp>
            <p:sp>
              <p:nvSpPr>
                <p:cNvPr id="1356" name="Oval 593"/>
                <p:cNvSpPr>
                  <a:spLocks noChangeArrowheads="1"/>
                </p:cNvSpPr>
                <p:nvPr/>
              </p:nvSpPr>
              <p:spPr bwMode="auto">
                <a:xfrm>
                  <a:off x="4124" y="2332"/>
                  <a:ext cx="938" cy="1000"/>
                </a:xfrm>
                <a:prstGeom prst="ellipse">
                  <a:avLst/>
                </a:prstGeom>
                <a:noFill/>
                <a:ln w="7938">
                  <a:solidFill>
                    <a:srgbClr val="343434"/>
                  </a:solidFill>
                  <a:miter lim="800000"/>
                  <a:headEnd/>
                  <a:tailEnd/>
                </a:ln>
              </p:spPr>
              <p:txBody>
                <a:bodyPr>
                  <a:prstTxWarp prst="textNoShape">
                    <a:avLst/>
                  </a:prstTxWarp>
                </a:bodyPr>
                <a:lstStyle/>
                <a:p>
                  <a:endParaRPr lang="en-US" sz="1786">
                    <a:solidFill>
                      <a:srgbClr val="0070C0"/>
                    </a:solidFill>
                  </a:endParaRPr>
                </a:p>
              </p:txBody>
            </p:sp>
            <p:sp>
              <p:nvSpPr>
                <p:cNvPr id="1357" name="Oval 594"/>
                <p:cNvSpPr>
                  <a:spLocks noChangeArrowheads="1"/>
                </p:cNvSpPr>
                <p:nvPr/>
              </p:nvSpPr>
              <p:spPr bwMode="auto">
                <a:xfrm>
                  <a:off x="4159" y="2369"/>
                  <a:ext cx="868" cy="926"/>
                </a:xfrm>
                <a:prstGeom prst="ellipse">
                  <a:avLst/>
                </a:prstGeom>
                <a:noFill/>
                <a:ln w="7938">
                  <a:solidFill>
                    <a:srgbClr val="FFFFFF"/>
                  </a:solidFill>
                  <a:miter lim="800000"/>
                  <a:headEnd/>
                  <a:tailEnd/>
                </a:ln>
              </p:spPr>
              <p:txBody>
                <a:bodyPr>
                  <a:prstTxWarp prst="textNoShape">
                    <a:avLst/>
                  </a:prstTxWarp>
                </a:bodyPr>
                <a:lstStyle/>
                <a:p>
                  <a:endParaRPr lang="en-US" sz="1786">
                    <a:solidFill>
                      <a:srgbClr val="0070C0"/>
                    </a:solidFill>
                  </a:endParaRPr>
                </a:p>
              </p:txBody>
            </p:sp>
            <p:sp>
              <p:nvSpPr>
                <p:cNvPr id="1358" name="Freeform 595"/>
                <p:cNvSpPr>
                  <a:spLocks/>
                </p:cNvSpPr>
                <p:nvPr/>
              </p:nvSpPr>
              <p:spPr bwMode="auto">
                <a:xfrm>
                  <a:off x="4423" y="2492"/>
                  <a:ext cx="192" cy="699"/>
                </a:xfrm>
                <a:custGeom>
                  <a:avLst/>
                  <a:gdLst>
                    <a:gd name="T0" fmla="*/ 162 w 156"/>
                    <a:gd name="T1" fmla="*/ 592 h 531"/>
                    <a:gd name="T2" fmla="*/ 245 w 156"/>
                    <a:gd name="T3" fmla="*/ 1204 h 531"/>
                    <a:gd name="T4" fmla="*/ 0 w 156"/>
                    <a:gd name="T5" fmla="*/ 592 h 531"/>
                    <a:gd name="T6" fmla="*/ 169 w 156"/>
                    <a:gd name="T7" fmla="*/ 0 h 531"/>
                    <a:gd name="T8" fmla="*/ 162 w 156"/>
                    <a:gd name="T9" fmla="*/ 592 h 5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531">
                      <a:moveTo>
                        <a:pt x="87" y="260"/>
                      </a:moveTo>
                      <a:cubicBezTo>
                        <a:pt x="87" y="409"/>
                        <a:pt x="156" y="525"/>
                        <a:pt x="132" y="528"/>
                      </a:cubicBezTo>
                      <a:cubicBezTo>
                        <a:pt x="101" y="531"/>
                        <a:pt x="0" y="409"/>
                        <a:pt x="0" y="260"/>
                      </a:cubicBezTo>
                      <a:cubicBezTo>
                        <a:pt x="0" y="110"/>
                        <a:pt x="66" y="0"/>
                        <a:pt x="90" y="0"/>
                      </a:cubicBezTo>
                      <a:cubicBezTo>
                        <a:pt x="114" y="0"/>
                        <a:pt x="87" y="110"/>
                        <a:pt x="87" y="260"/>
                      </a:cubicBezTo>
                      <a:close/>
                    </a:path>
                  </a:pathLst>
                </a:custGeom>
                <a:solidFill>
                  <a:srgbClr val="AB6EA7"/>
                </a:solidFill>
                <a:ln w="9525">
                  <a:noFill/>
                  <a:round/>
                  <a:headEnd/>
                  <a:tailEnd/>
                </a:ln>
              </p:spPr>
              <p:txBody>
                <a:bodyPr>
                  <a:prstTxWarp prst="textNoShape">
                    <a:avLst/>
                  </a:prstTxWarp>
                </a:bodyPr>
                <a:lstStyle/>
                <a:p>
                  <a:endParaRPr lang="en-US" sz="1786"/>
                </a:p>
              </p:txBody>
            </p:sp>
            <p:sp>
              <p:nvSpPr>
                <p:cNvPr id="1359" name="Freeform 596"/>
                <p:cNvSpPr>
                  <a:spLocks/>
                </p:cNvSpPr>
                <p:nvPr/>
              </p:nvSpPr>
              <p:spPr bwMode="auto">
                <a:xfrm>
                  <a:off x="4408" y="2491"/>
                  <a:ext cx="191" cy="698"/>
                </a:xfrm>
                <a:custGeom>
                  <a:avLst/>
                  <a:gdLst>
                    <a:gd name="T0" fmla="*/ 163 w 155"/>
                    <a:gd name="T1" fmla="*/ 593 h 530"/>
                    <a:gd name="T2" fmla="*/ 244 w 155"/>
                    <a:gd name="T3" fmla="*/ 1205 h 530"/>
                    <a:gd name="T4" fmla="*/ 0 w 155"/>
                    <a:gd name="T5" fmla="*/ 593 h 530"/>
                    <a:gd name="T6" fmla="*/ 169 w 155"/>
                    <a:gd name="T7" fmla="*/ 0 h 530"/>
                    <a:gd name="T8" fmla="*/ 163 w 155"/>
                    <a:gd name="T9" fmla="*/ 593 h 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 h="530">
                      <a:moveTo>
                        <a:pt x="87" y="260"/>
                      </a:moveTo>
                      <a:cubicBezTo>
                        <a:pt x="87" y="409"/>
                        <a:pt x="155" y="525"/>
                        <a:pt x="131" y="528"/>
                      </a:cubicBezTo>
                      <a:cubicBezTo>
                        <a:pt x="100" y="530"/>
                        <a:pt x="0" y="409"/>
                        <a:pt x="0" y="260"/>
                      </a:cubicBezTo>
                      <a:cubicBezTo>
                        <a:pt x="0" y="110"/>
                        <a:pt x="66" y="0"/>
                        <a:pt x="90" y="0"/>
                      </a:cubicBezTo>
                      <a:cubicBezTo>
                        <a:pt x="114" y="0"/>
                        <a:pt x="87" y="110"/>
                        <a:pt x="87" y="260"/>
                      </a:cubicBezTo>
                      <a:close/>
                    </a:path>
                  </a:pathLst>
                </a:custGeom>
                <a:solidFill>
                  <a:srgbClr val="FCE7A7"/>
                </a:solidFill>
                <a:ln w="9525">
                  <a:noFill/>
                  <a:round/>
                  <a:headEnd/>
                  <a:tailEnd/>
                </a:ln>
              </p:spPr>
              <p:txBody>
                <a:bodyPr>
                  <a:prstTxWarp prst="textNoShape">
                    <a:avLst/>
                  </a:prstTxWarp>
                </a:bodyPr>
                <a:lstStyle/>
                <a:p>
                  <a:endParaRPr lang="en-US" sz="1786"/>
                </a:p>
              </p:txBody>
            </p:sp>
            <p:sp>
              <p:nvSpPr>
                <p:cNvPr id="1360" name="Freeform 597"/>
                <p:cNvSpPr>
                  <a:spLocks/>
                </p:cNvSpPr>
                <p:nvPr/>
              </p:nvSpPr>
              <p:spPr bwMode="auto">
                <a:xfrm>
                  <a:off x="4408" y="2491"/>
                  <a:ext cx="167" cy="698"/>
                </a:xfrm>
                <a:custGeom>
                  <a:avLst/>
                  <a:gdLst>
                    <a:gd name="T0" fmla="*/ 25 w 135"/>
                    <a:gd name="T1" fmla="*/ 593 h 530"/>
                    <a:gd name="T2" fmla="*/ 181 w 135"/>
                    <a:gd name="T3" fmla="*/ 7 h 530"/>
                    <a:gd name="T4" fmla="*/ 169 w 135"/>
                    <a:gd name="T5" fmla="*/ 0 h 530"/>
                    <a:gd name="T6" fmla="*/ 0 w 135"/>
                    <a:gd name="T7" fmla="*/ 593 h 530"/>
                    <a:gd name="T8" fmla="*/ 247 w 135"/>
                    <a:gd name="T9" fmla="*/ 1205 h 530"/>
                    <a:gd name="T10" fmla="*/ 256 w 135"/>
                    <a:gd name="T11" fmla="*/ 1198 h 530"/>
                    <a:gd name="T12" fmla="*/ 25 w 135"/>
                    <a:gd name="T13" fmla="*/ 593 h 5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 h="530">
                      <a:moveTo>
                        <a:pt x="13" y="260"/>
                      </a:moveTo>
                      <a:cubicBezTo>
                        <a:pt x="13" y="124"/>
                        <a:pt x="67" y="21"/>
                        <a:pt x="95" y="3"/>
                      </a:cubicBezTo>
                      <a:cubicBezTo>
                        <a:pt x="94" y="1"/>
                        <a:pt x="92" y="0"/>
                        <a:pt x="90" y="0"/>
                      </a:cubicBezTo>
                      <a:cubicBezTo>
                        <a:pt x="66" y="0"/>
                        <a:pt x="0" y="110"/>
                        <a:pt x="0" y="260"/>
                      </a:cubicBezTo>
                      <a:cubicBezTo>
                        <a:pt x="0" y="409"/>
                        <a:pt x="100" y="530"/>
                        <a:pt x="131" y="528"/>
                      </a:cubicBezTo>
                      <a:cubicBezTo>
                        <a:pt x="133" y="527"/>
                        <a:pt x="134" y="527"/>
                        <a:pt x="135" y="525"/>
                      </a:cubicBezTo>
                      <a:cubicBezTo>
                        <a:pt x="97" y="509"/>
                        <a:pt x="13" y="396"/>
                        <a:pt x="13" y="260"/>
                      </a:cubicBezTo>
                      <a:close/>
                    </a:path>
                  </a:pathLst>
                </a:custGeom>
                <a:solidFill>
                  <a:srgbClr val="F9EFD4"/>
                </a:solidFill>
                <a:ln w="9525">
                  <a:noFill/>
                  <a:round/>
                  <a:headEnd/>
                  <a:tailEnd/>
                </a:ln>
              </p:spPr>
              <p:txBody>
                <a:bodyPr>
                  <a:prstTxWarp prst="textNoShape">
                    <a:avLst/>
                  </a:prstTxWarp>
                </a:bodyPr>
                <a:lstStyle/>
                <a:p>
                  <a:endParaRPr lang="en-US" sz="1786"/>
                </a:p>
              </p:txBody>
            </p:sp>
            <p:sp>
              <p:nvSpPr>
                <p:cNvPr id="1361" name="Oval 598"/>
                <p:cNvSpPr>
                  <a:spLocks noChangeArrowheads="1"/>
                </p:cNvSpPr>
                <p:nvPr/>
              </p:nvSpPr>
              <p:spPr bwMode="auto">
                <a:xfrm>
                  <a:off x="4452" y="2773"/>
                  <a:ext cx="37" cy="148"/>
                </a:xfrm>
                <a:prstGeom prst="ellipse">
                  <a:avLst/>
                </a:prstGeom>
                <a:solidFill>
                  <a:srgbClr val="ECBB85"/>
                </a:solidFill>
                <a:ln w="9525">
                  <a:noFill/>
                  <a:round/>
                  <a:headEnd/>
                  <a:tailEnd/>
                </a:ln>
              </p:spPr>
              <p:txBody>
                <a:bodyPr>
                  <a:prstTxWarp prst="textNoShape">
                    <a:avLst/>
                  </a:prstTxWarp>
                </a:bodyPr>
                <a:lstStyle/>
                <a:p>
                  <a:endParaRPr lang="en-US" sz="1786">
                    <a:solidFill>
                      <a:srgbClr val="0070C0"/>
                    </a:solidFill>
                  </a:endParaRPr>
                </a:p>
              </p:txBody>
            </p:sp>
            <p:sp>
              <p:nvSpPr>
                <p:cNvPr id="1362" name="Freeform 599"/>
                <p:cNvSpPr>
                  <a:spLocks/>
                </p:cNvSpPr>
                <p:nvPr/>
              </p:nvSpPr>
              <p:spPr bwMode="auto">
                <a:xfrm>
                  <a:off x="4306" y="2515"/>
                  <a:ext cx="186" cy="676"/>
                </a:xfrm>
                <a:custGeom>
                  <a:avLst/>
                  <a:gdLst>
                    <a:gd name="T0" fmla="*/ 143 w 151"/>
                    <a:gd name="T1" fmla="*/ 571 h 514"/>
                    <a:gd name="T2" fmla="*/ 243 w 151"/>
                    <a:gd name="T3" fmla="*/ 1163 h 514"/>
                    <a:gd name="T4" fmla="*/ 0 w 151"/>
                    <a:gd name="T5" fmla="*/ 571 h 514"/>
                    <a:gd name="T6" fmla="*/ 179 w 151"/>
                    <a:gd name="T7" fmla="*/ 0 h 514"/>
                    <a:gd name="T8" fmla="*/ 143 w 151"/>
                    <a:gd name="T9" fmla="*/ 571 h 5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514">
                      <a:moveTo>
                        <a:pt x="76" y="251"/>
                      </a:moveTo>
                      <a:cubicBezTo>
                        <a:pt x="76" y="395"/>
                        <a:pt x="151" y="509"/>
                        <a:pt x="130" y="511"/>
                      </a:cubicBezTo>
                      <a:cubicBezTo>
                        <a:pt x="103" y="514"/>
                        <a:pt x="0" y="395"/>
                        <a:pt x="0" y="251"/>
                      </a:cubicBezTo>
                      <a:cubicBezTo>
                        <a:pt x="0" y="107"/>
                        <a:pt x="75" y="0"/>
                        <a:pt x="96" y="0"/>
                      </a:cubicBezTo>
                      <a:cubicBezTo>
                        <a:pt x="117" y="0"/>
                        <a:pt x="76" y="107"/>
                        <a:pt x="76" y="251"/>
                      </a:cubicBezTo>
                      <a:close/>
                    </a:path>
                  </a:pathLst>
                </a:custGeom>
                <a:solidFill>
                  <a:srgbClr val="AB6EA7"/>
                </a:solidFill>
                <a:ln w="9525">
                  <a:noFill/>
                  <a:round/>
                  <a:headEnd/>
                  <a:tailEnd/>
                </a:ln>
              </p:spPr>
              <p:txBody>
                <a:bodyPr>
                  <a:prstTxWarp prst="textNoShape">
                    <a:avLst/>
                  </a:prstTxWarp>
                </a:bodyPr>
                <a:lstStyle/>
                <a:p>
                  <a:endParaRPr lang="en-US" sz="1786"/>
                </a:p>
              </p:txBody>
            </p:sp>
            <p:sp>
              <p:nvSpPr>
                <p:cNvPr id="1363" name="Freeform 600"/>
                <p:cNvSpPr>
                  <a:spLocks/>
                </p:cNvSpPr>
                <p:nvPr/>
              </p:nvSpPr>
              <p:spPr bwMode="auto">
                <a:xfrm>
                  <a:off x="4292" y="2515"/>
                  <a:ext cx="186" cy="676"/>
                </a:xfrm>
                <a:custGeom>
                  <a:avLst/>
                  <a:gdLst>
                    <a:gd name="T0" fmla="*/ 139 w 151"/>
                    <a:gd name="T1" fmla="*/ 571 h 514"/>
                    <a:gd name="T2" fmla="*/ 243 w 151"/>
                    <a:gd name="T3" fmla="*/ 1163 h 514"/>
                    <a:gd name="T4" fmla="*/ 0 w 151"/>
                    <a:gd name="T5" fmla="*/ 571 h 514"/>
                    <a:gd name="T6" fmla="*/ 177 w 151"/>
                    <a:gd name="T7" fmla="*/ 0 h 514"/>
                    <a:gd name="T8" fmla="*/ 139 w 151"/>
                    <a:gd name="T9" fmla="*/ 571 h 5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514">
                      <a:moveTo>
                        <a:pt x="75" y="251"/>
                      </a:moveTo>
                      <a:cubicBezTo>
                        <a:pt x="75" y="395"/>
                        <a:pt x="151" y="509"/>
                        <a:pt x="130" y="511"/>
                      </a:cubicBezTo>
                      <a:cubicBezTo>
                        <a:pt x="103" y="514"/>
                        <a:pt x="0" y="395"/>
                        <a:pt x="0" y="251"/>
                      </a:cubicBezTo>
                      <a:cubicBezTo>
                        <a:pt x="0" y="107"/>
                        <a:pt x="75" y="0"/>
                        <a:pt x="95" y="0"/>
                      </a:cubicBezTo>
                      <a:cubicBezTo>
                        <a:pt x="116" y="0"/>
                        <a:pt x="75" y="107"/>
                        <a:pt x="75" y="251"/>
                      </a:cubicBezTo>
                      <a:close/>
                    </a:path>
                  </a:pathLst>
                </a:custGeom>
                <a:solidFill>
                  <a:srgbClr val="FCE7A7"/>
                </a:solidFill>
                <a:ln w="9525">
                  <a:noFill/>
                  <a:round/>
                  <a:headEnd/>
                  <a:tailEnd/>
                </a:ln>
              </p:spPr>
              <p:txBody>
                <a:bodyPr>
                  <a:prstTxWarp prst="textNoShape">
                    <a:avLst/>
                  </a:prstTxWarp>
                </a:bodyPr>
                <a:lstStyle/>
                <a:p>
                  <a:endParaRPr lang="en-US" sz="1786"/>
                </a:p>
              </p:txBody>
            </p:sp>
            <p:sp>
              <p:nvSpPr>
                <p:cNvPr id="1364" name="Freeform 601"/>
                <p:cNvSpPr>
                  <a:spLocks/>
                </p:cNvSpPr>
                <p:nvPr/>
              </p:nvSpPr>
              <p:spPr bwMode="auto">
                <a:xfrm>
                  <a:off x="4292" y="2516"/>
                  <a:ext cx="164" cy="677"/>
                </a:xfrm>
                <a:custGeom>
                  <a:avLst/>
                  <a:gdLst>
                    <a:gd name="T0" fmla="*/ 22 w 133"/>
                    <a:gd name="T1" fmla="*/ 574 h 514"/>
                    <a:gd name="T2" fmla="*/ 187 w 133"/>
                    <a:gd name="T3" fmla="*/ 7 h 514"/>
                    <a:gd name="T4" fmla="*/ 180 w 133"/>
                    <a:gd name="T5" fmla="*/ 0 h 514"/>
                    <a:gd name="T6" fmla="*/ 0 w 133"/>
                    <a:gd name="T7" fmla="*/ 574 h 514"/>
                    <a:gd name="T8" fmla="*/ 243 w 133"/>
                    <a:gd name="T9" fmla="*/ 1167 h 514"/>
                    <a:gd name="T10" fmla="*/ 249 w 133"/>
                    <a:gd name="T11" fmla="*/ 1162 h 514"/>
                    <a:gd name="T12" fmla="*/ 22 w 133"/>
                    <a:gd name="T13" fmla="*/ 574 h 5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 h="514">
                      <a:moveTo>
                        <a:pt x="12" y="251"/>
                      </a:moveTo>
                      <a:cubicBezTo>
                        <a:pt x="12" y="121"/>
                        <a:pt x="73" y="20"/>
                        <a:pt x="100" y="3"/>
                      </a:cubicBezTo>
                      <a:cubicBezTo>
                        <a:pt x="99" y="1"/>
                        <a:pt x="98" y="0"/>
                        <a:pt x="96" y="0"/>
                      </a:cubicBezTo>
                      <a:cubicBezTo>
                        <a:pt x="75" y="0"/>
                        <a:pt x="0" y="107"/>
                        <a:pt x="0" y="251"/>
                      </a:cubicBezTo>
                      <a:cubicBezTo>
                        <a:pt x="0" y="395"/>
                        <a:pt x="103" y="514"/>
                        <a:pt x="130" y="511"/>
                      </a:cubicBezTo>
                      <a:cubicBezTo>
                        <a:pt x="131" y="511"/>
                        <a:pt x="132" y="510"/>
                        <a:pt x="133" y="509"/>
                      </a:cubicBezTo>
                      <a:cubicBezTo>
                        <a:pt x="97" y="493"/>
                        <a:pt x="12" y="383"/>
                        <a:pt x="12" y="251"/>
                      </a:cubicBezTo>
                      <a:close/>
                    </a:path>
                  </a:pathLst>
                </a:custGeom>
                <a:solidFill>
                  <a:srgbClr val="F9EFD4"/>
                </a:solidFill>
                <a:ln w="9525">
                  <a:noFill/>
                  <a:round/>
                  <a:headEnd/>
                  <a:tailEnd/>
                </a:ln>
              </p:spPr>
              <p:txBody>
                <a:bodyPr>
                  <a:prstTxWarp prst="textNoShape">
                    <a:avLst/>
                  </a:prstTxWarp>
                </a:bodyPr>
                <a:lstStyle/>
                <a:p>
                  <a:endParaRPr lang="en-US" sz="1786"/>
                </a:p>
              </p:txBody>
            </p:sp>
            <p:sp>
              <p:nvSpPr>
                <p:cNvPr id="1365" name="Freeform 604"/>
                <p:cNvSpPr>
                  <a:spLocks/>
                </p:cNvSpPr>
                <p:nvPr/>
              </p:nvSpPr>
              <p:spPr bwMode="auto">
                <a:xfrm>
                  <a:off x="4188" y="2566"/>
                  <a:ext cx="142" cy="594"/>
                </a:xfrm>
                <a:custGeom>
                  <a:avLst/>
                  <a:gdLst>
                    <a:gd name="T0" fmla="*/ 19 w 115"/>
                    <a:gd name="T1" fmla="*/ 507 h 451"/>
                    <a:gd name="T2" fmla="*/ 167 w 115"/>
                    <a:gd name="T3" fmla="*/ 9 h 451"/>
                    <a:gd name="T4" fmla="*/ 158 w 115"/>
                    <a:gd name="T5" fmla="*/ 0 h 451"/>
                    <a:gd name="T6" fmla="*/ 0 w 115"/>
                    <a:gd name="T7" fmla="*/ 503 h 451"/>
                    <a:gd name="T8" fmla="*/ 215 w 115"/>
                    <a:gd name="T9" fmla="*/ 1023 h 451"/>
                    <a:gd name="T10" fmla="*/ 216 w 115"/>
                    <a:gd name="T11" fmla="*/ 1023 h 451"/>
                    <a:gd name="T12" fmla="*/ 19 w 115"/>
                    <a:gd name="T13" fmla="*/ 507 h 4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451">
                      <a:moveTo>
                        <a:pt x="10" y="222"/>
                      </a:moveTo>
                      <a:cubicBezTo>
                        <a:pt x="10" y="107"/>
                        <a:pt x="65" y="19"/>
                        <a:pt x="88" y="4"/>
                      </a:cubicBezTo>
                      <a:cubicBezTo>
                        <a:pt x="87" y="1"/>
                        <a:pt x="86" y="0"/>
                        <a:pt x="84" y="0"/>
                      </a:cubicBezTo>
                      <a:cubicBezTo>
                        <a:pt x="65" y="0"/>
                        <a:pt x="0" y="94"/>
                        <a:pt x="0" y="220"/>
                      </a:cubicBezTo>
                      <a:cubicBezTo>
                        <a:pt x="0" y="346"/>
                        <a:pt x="90" y="451"/>
                        <a:pt x="114" y="448"/>
                      </a:cubicBezTo>
                      <a:cubicBezTo>
                        <a:pt x="114" y="448"/>
                        <a:pt x="115" y="448"/>
                        <a:pt x="115" y="448"/>
                      </a:cubicBezTo>
                      <a:cubicBezTo>
                        <a:pt x="83" y="431"/>
                        <a:pt x="10" y="336"/>
                        <a:pt x="10" y="222"/>
                      </a:cubicBezTo>
                      <a:close/>
                    </a:path>
                  </a:pathLst>
                </a:custGeom>
                <a:solidFill>
                  <a:srgbClr val="F9EFD4"/>
                </a:solidFill>
                <a:ln w="9525">
                  <a:noFill/>
                  <a:round/>
                  <a:headEnd/>
                  <a:tailEnd/>
                </a:ln>
              </p:spPr>
              <p:txBody>
                <a:bodyPr>
                  <a:prstTxWarp prst="textNoShape">
                    <a:avLst/>
                  </a:prstTxWarp>
                </a:bodyPr>
                <a:lstStyle/>
                <a:p>
                  <a:endParaRPr lang="en-US" sz="1786"/>
                </a:p>
              </p:txBody>
            </p:sp>
            <p:sp>
              <p:nvSpPr>
                <p:cNvPr id="1366" name="Freeform 605"/>
                <p:cNvSpPr>
                  <a:spLocks/>
                </p:cNvSpPr>
                <p:nvPr/>
              </p:nvSpPr>
              <p:spPr bwMode="auto">
                <a:xfrm>
                  <a:off x="4327" y="2698"/>
                  <a:ext cx="44" cy="98"/>
                </a:xfrm>
                <a:custGeom>
                  <a:avLst/>
                  <a:gdLst>
                    <a:gd name="T0" fmla="*/ 62 w 36"/>
                    <a:gd name="T1" fmla="*/ 89 h 75"/>
                    <a:gd name="T2" fmla="*/ 24 w 36"/>
                    <a:gd name="T3" fmla="*/ 166 h 75"/>
                    <a:gd name="T4" fmla="*/ 6 w 36"/>
                    <a:gd name="T5" fmla="*/ 78 h 75"/>
                    <a:gd name="T6" fmla="*/ 42 w 36"/>
                    <a:gd name="T7" fmla="*/ 1 h 75"/>
                    <a:gd name="T8" fmla="*/ 62 w 36"/>
                    <a:gd name="T9" fmla="*/ 89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75">
                      <a:moveTo>
                        <a:pt x="34" y="40"/>
                      </a:moveTo>
                      <a:cubicBezTo>
                        <a:pt x="31" y="60"/>
                        <a:pt x="22" y="75"/>
                        <a:pt x="13" y="74"/>
                      </a:cubicBezTo>
                      <a:cubicBezTo>
                        <a:pt x="5" y="72"/>
                        <a:pt x="0" y="55"/>
                        <a:pt x="3" y="35"/>
                      </a:cubicBezTo>
                      <a:cubicBezTo>
                        <a:pt x="5" y="15"/>
                        <a:pt x="15" y="0"/>
                        <a:pt x="23" y="1"/>
                      </a:cubicBezTo>
                      <a:cubicBezTo>
                        <a:pt x="32" y="2"/>
                        <a:pt x="36" y="20"/>
                        <a:pt x="34" y="40"/>
                      </a:cubicBezTo>
                      <a:close/>
                    </a:path>
                  </a:pathLst>
                </a:custGeom>
                <a:solidFill>
                  <a:srgbClr val="ECBB85"/>
                </a:solidFill>
                <a:ln w="9525">
                  <a:noFill/>
                  <a:round/>
                  <a:headEnd/>
                  <a:tailEnd/>
                </a:ln>
              </p:spPr>
              <p:txBody>
                <a:bodyPr>
                  <a:prstTxWarp prst="textNoShape">
                    <a:avLst/>
                  </a:prstTxWarp>
                </a:bodyPr>
                <a:lstStyle/>
                <a:p>
                  <a:endParaRPr lang="en-US" sz="1786"/>
                </a:p>
              </p:txBody>
            </p:sp>
            <p:sp>
              <p:nvSpPr>
                <p:cNvPr id="1367" name="Freeform 607"/>
                <p:cNvSpPr>
                  <a:spLocks/>
                </p:cNvSpPr>
                <p:nvPr/>
              </p:nvSpPr>
              <p:spPr bwMode="auto">
                <a:xfrm>
                  <a:off x="4586" y="2491"/>
                  <a:ext cx="192" cy="698"/>
                </a:xfrm>
                <a:custGeom>
                  <a:avLst/>
                  <a:gdLst>
                    <a:gd name="T0" fmla="*/ 129 w 156"/>
                    <a:gd name="T1" fmla="*/ 593 h 530"/>
                    <a:gd name="T2" fmla="*/ 46 w 156"/>
                    <a:gd name="T3" fmla="*/ 1205 h 530"/>
                    <a:gd name="T4" fmla="*/ 290 w 156"/>
                    <a:gd name="T5" fmla="*/ 593 h 530"/>
                    <a:gd name="T6" fmla="*/ 123 w 156"/>
                    <a:gd name="T7" fmla="*/ 0 h 530"/>
                    <a:gd name="T8" fmla="*/ 129 w 156"/>
                    <a:gd name="T9" fmla="*/ 593 h 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530">
                      <a:moveTo>
                        <a:pt x="69" y="260"/>
                      </a:moveTo>
                      <a:cubicBezTo>
                        <a:pt x="69" y="409"/>
                        <a:pt x="0" y="525"/>
                        <a:pt x="24" y="528"/>
                      </a:cubicBezTo>
                      <a:cubicBezTo>
                        <a:pt x="56" y="530"/>
                        <a:pt x="156" y="409"/>
                        <a:pt x="156" y="260"/>
                      </a:cubicBezTo>
                      <a:cubicBezTo>
                        <a:pt x="156" y="110"/>
                        <a:pt x="90" y="0"/>
                        <a:pt x="66" y="0"/>
                      </a:cubicBezTo>
                      <a:cubicBezTo>
                        <a:pt x="42" y="0"/>
                        <a:pt x="69" y="110"/>
                        <a:pt x="69" y="260"/>
                      </a:cubicBezTo>
                      <a:close/>
                    </a:path>
                  </a:pathLst>
                </a:custGeom>
                <a:solidFill>
                  <a:srgbClr val="AB6EA7"/>
                </a:solidFill>
                <a:ln w="9525">
                  <a:noFill/>
                  <a:round/>
                  <a:headEnd/>
                  <a:tailEnd/>
                </a:ln>
              </p:spPr>
              <p:txBody>
                <a:bodyPr>
                  <a:prstTxWarp prst="textNoShape">
                    <a:avLst/>
                  </a:prstTxWarp>
                </a:bodyPr>
                <a:lstStyle/>
                <a:p>
                  <a:endParaRPr lang="en-US" sz="1786"/>
                </a:p>
              </p:txBody>
            </p:sp>
            <p:sp>
              <p:nvSpPr>
                <p:cNvPr id="1368" name="Freeform 608"/>
                <p:cNvSpPr>
                  <a:spLocks/>
                </p:cNvSpPr>
                <p:nvPr/>
              </p:nvSpPr>
              <p:spPr bwMode="auto">
                <a:xfrm>
                  <a:off x="4573" y="2491"/>
                  <a:ext cx="193" cy="698"/>
                </a:xfrm>
                <a:custGeom>
                  <a:avLst/>
                  <a:gdLst>
                    <a:gd name="T0" fmla="*/ 130 w 156"/>
                    <a:gd name="T1" fmla="*/ 593 h 530"/>
                    <a:gd name="T2" fmla="*/ 46 w 156"/>
                    <a:gd name="T3" fmla="*/ 1205 h 530"/>
                    <a:gd name="T4" fmla="*/ 296 w 156"/>
                    <a:gd name="T5" fmla="*/ 593 h 530"/>
                    <a:gd name="T6" fmla="*/ 125 w 156"/>
                    <a:gd name="T7" fmla="*/ 0 h 530"/>
                    <a:gd name="T8" fmla="*/ 130 w 156"/>
                    <a:gd name="T9" fmla="*/ 593 h 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530">
                      <a:moveTo>
                        <a:pt x="69" y="260"/>
                      </a:moveTo>
                      <a:cubicBezTo>
                        <a:pt x="69" y="409"/>
                        <a:pt x="0" y="525"/>
                        <a:pt x="24" y="528"/>
                      </a:cubicBezTo>
                      <a:cubicBezTo>
                        <a:pt x="55" y="530"/>
                        <a:pt x="156" y="409"/>
                        <a:pt x="156" y="260"/>
                      </a:cubicBezTo>
                      <a:cubicBezTo>
                        <a:pt x="156" y="110"/>
                        <a:pt x="90" y="0"/>
                        <a:pt x="66" y="0"/>
                      </a:cubicBezTo>
                      <a:cubicBezTo>
                        <a:pt x="42" y="0"/>
                        <a:pt x="69" y="110"/>
                        <a:pt x="69" y="260"/>
                      </a:cubicBezTo>
                      <a:close/>
                    </a:path>
                  </a:pathLst>
                </a:custGeom>
                <a:solidFill>
                  <a:srgbClr val="FCE7A7"/>
                </a:solidFill>
                <a:ln w="9525">
                  <a:noFill/>
                  <a:round/>
                  <a:headEnd/>
                  <a:tailEnd/>
                </a:ln>
              </p:spPr>
              <p:txBody>
                <a:bodyPr>
                  <a:prstTxWarp prst="textNoShape">
                    <a:avLst/>
                  </a:prstTxWarp>
                </a:bodyPr>
                <a:lstStyle/>
                <a:p>
                  <a:endParaRPr lang="en-US" sz="1786"/>
                </a:p>
              </p:txBody>
            </p:sp>
            <p:sp>
              <p:nvSpPr>
                <p:cNvPr id="1369" name="Freeform 609"/>
                <p:cNvSpPr>
                  <a:spLocks/>
                </p:cNvSpPr>
                <p:nvPr/>
              </p:nvSpPr>
              <p:spPr bwMode="auto">
                <a:xfrm>
                  <a:off x="4573" y="2491"/>
                  <a:ext cx="105" cy="695"/>
                </a:xfrm>
                <a:custGeom>
                  <a:avLst/>
                  <a:gdLst>
                    <a:gd name="T0" fmla="*/ 161 w 85"/>
                    <a:gd name="T1" fmla="*/ 598 h 528"/>
                    <a:gd name="T2" fmla="*/ 145 w 85"/>
                    <a:gd name="T3" fmla="*/ 12 h 528"/>
                    <a:gd name="T4" fmla="*/ 125 w 85"/>
                    <a:gd name="T5" fmla="*/ 0 h 528"/>
                    <a:gd name="T6" fmla="*/ 130 w 85"/>
                    <a:gd name="T7" fmla="*/ 592 h 528"/>
                    <a:gd name="T8" fmla="*/ 46 w 85"/>
                    <a:gd name="T9" fmla="*/ 1204 h 528"/>
                    <a:gd name="T10" fmla="*/ 65 w 85"/>
                    <a:gd name="T11" fmla="*/ 1198 h 528"/>
                    <a:gd name="T12" fmla="*/ 161 w 85"/>
                    <a:gd name="T13" fmla="*/ 598 h 5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528">
                      <a:moveTo>
                        <a:pt x="85" y="262"/>
                      </a:moveTo>
                      <a:cubicBezTo>
                        <a:pt x="85" y="126"/>
                        <a:pt x="62" y="22"/>
                        <a:pt x="77" y="5"/>
                      </a:cubicBezTo>
                      <a:cubicBezTo>
                        <a:pt x="73" y="2"/>
                        <a:pt x="69" y="0"/>
                        <a:pt x="66" y="0"/>
                      </a:cubicBezTo>
                      <a:cubicBezTo>
                        <a:pt x="42" y="0"/>
                        <a:pt x="69" y="110"/>
                        <a:pt x="69" y="260"/>
                      </a:cubicBezTo>
                      <a:cubicBezTo>
                        <a:pt x="69" y="409"/>
                        <a:pt x="0" y="525"/>
                        <a:pt x="24" y="528"/>
                      </a:cubicBezTo>
                      <a:cubicBezTo>
                        <a:pt x="27" y="528"/>
                        <a:pt x="31" y="527"/>
                        <a:pt x="35" y="525"/>
                      </a:cubicBezTo>
                      <a:cubicBezTo>
                        <a:pt x="31" y="500"/>
                        <a:pt x="85" y="394"/>
                        <a:pt x="85" y="262"/>
                      </a:cubicBezTo>
                      <a:close/>
                    </a:path>
                  </a:pathLst>
                </a:custGeom>
                <a:solidFill>
                  <a:srgbClr val="F9EFD4"/>
                </a:solidFill>
                <a:ln w="9525">
                  <a:noFill/>
                  <a:round/>
                  <a:headEnd/>
                  <a:tailEnd/>
                </a:ln>
              </p:spPr>
              <p:txBody>
                <a:bodyPr>
                  <a:prstTxWarp prst="textNoShape">
                    <a:avLst/>
                  </a:prstTxWarp>
                </a:bodyPr>
                <a:lstStyle/>
                <a:p>
                  <a:endParaRPr lang="en-US" sz="1786"/>
                </a:p>
              </p:txBody>
            </p:sp>
            <p:sp>
              <p:nvSpPr>
                <p:cNvPr id="1370" name="Oval 610"/>
                <p:cNvSpPr>
                  <a:spLocks noChangeArrowheads="1"/>
                </p:cNvSpPr>
                <p:nvPr/>
              </p:nvSpPr>
              <p:spPr bwMode="auto">
                <a:xfrm>
                  <a:off x="4693" y="2762"/>
                  <a:ext cx="37" cy="150"/>
                </a:xfrm>
                <a:prstGeom prst="ellipse">
                  <a:avLst/>
                </a:prstGeom>
                <a:solidFill>
                  <a:srgbClr val="ECBB85"/>
                </a:solidFill>
                <a:ln w="9525">
                  <a:noFill/>
                  <a:round/>
                  <a:headEnd/>
                  <a:tailEnd/>
                </a:ln>
              </p:spPr>
              <p:txBody>
                <a:bodyPr>
                  <a:prstTxWarp prst="textNoShape">
                    <a:avLst/>
                  </a:prstTxWarp>
                </a:bodyPr>
                <a:lstStyle/>
                <a:p>
                  <a:endParaRPr lang="en-US" sz="1786">
                    <a:solidFill>
                      <a:srgbClr val="0070C0"/>
                    </a:solidFill>
                  </a:endParaRPr>
                </a:p>
              </p:txBody>
            </p:sp>
            <p:sp>
              <p:nvSpPr>
                <p:cNvPr id="1371" name="Freeform 611"/>
                <p:cNvSpPr>
                  <a:spLocks/>
                </p:cNvSpPr>
                <p:nvPr/>
              </p:nvSpPr>
              <p:spPr bwMode="auto">
                <a:xfrm>
                  <a:off x="4709" y="2515"/>
                  <a:ext cx="186" cy="676"/>
                </a:xfrm>
                <a:custGeom>
                  <a:avLst/>
                  <a:gdLst>
                    <a:gd name="T0" fmla="*/ 143 w 151"/>
                    <a:gd name="T1" fmla="*/ 571 h 514"/>
                    <a:gd name="T2" fmla="*/ 39 w 151"/>
                    <a:gd name="T3" fmla="*/ 1163 h 514"/>
                    <a:gd name="T4" fmla="*/ 282 w 151"/>
                    <a:gd name="T5" fmla="*/ 571 h 514"/>
                    <a:gd name="T6" fmla="*/ 103 w 151"/>
                    <a:gd name="T7" fmla="*/ 0 h 514"/>
                    <a:gd name="T8" fmla="*/ 143 w 151"/>
                    <a:gd name="T9" fmla="*/ 571 h 5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514">
                      <a:moveTo>
                        <a:pt x="76" y="251"/>
                      </a:moveTo>
                      <a:cubicBezTo>
                        <a:pt x="76" y="395"/>
                        <a:pt x="0" y="509"/>
                        <a:pt x="21" y="511"/>
                      </a:cubicBezTo>
                      <a:cubicBezTo>
                        <a:pt x="48" y="514"/>
                        <a:pt x="151" y="395"/>
                        <a:pt x="151" y="251"/>
                      </a:cubicBezTo>
                      <a:cubicBezTo>
                        <a:pt x="151" y="107"/>
                        <a:pt x="76" y="0"/>
                        <a:pt x="55" y="0"/>
                      </a:cubicBezTo>
                      <a:cubicBezTo>
                        <a:pt x="35" y="0"/>
                        <a:pt x="76" y="107"/>
                        <a:pt x="76" y="251"/>
                      </a:cubicBezTo>
                      <a:close/>
                    </a:path>
                  </a:pathLst>
                </a:custGeom>
                <a:solidFill>
                  <a:srgbClr val="AB6EA7"/>
                </a:solidFill>
                <a:ln w="9525">
                  <a:noFill/>
                  <a:round/>
                  <a:headEnd/>
                  <a:tailEnd/>
                </a:ln>
              </p:spPr>
              <p:txBody>
                <a:bodyPr>
                  <a:prstTxWarp prst="textNoShape">
                    <a:avLst/>
                  </a:prstTxWarp>
                </a:bodyPr>
                <a:lstStyle/>
                <a:p>
                  <a:endParaRPr lang="en-US" sz="1786"/>
                </a:p>
              </p:txBody>
            </p:sp>
            <p:sp>
              <p:nvSpPr>
                <p:cNvPr id="1372" name="Freeform 612"/>
                <p:cNvSpPr>
                  <a:spLocks/>
                </p:cNvSpPr>
                <p:nvPr/>
              </p:nvSpPr>
              <p:spPr bwMode="auto">
                <a:xfrm>
                  <a:off x="4695" y="2515"/>
                  <a:ext cx="187" cy="676"/>
                </a:xfrm>
                <a:custGeom>
                  <a:avLst/>
                  <a:gdLst>
                    <a:gd name="T0" fmla="*/ 142 w 151"/>
                    <a:gd name="T1" fmla="*/ 571 h 514"/>
                    <a:gd name="T2" fmla="*/ 40 w 151"/>
                    <a:gd name="T3" fmla="*/ 1163 h 514"/>
                    <a:gd name="T4" fmla="*/ 287 w 151"/>
                    <a:gd name="T5" fmla="*/ 571 h 514"/>
                    <a:gd name="T6" fmla="*/ 104 w 151"/>
                    <a:gd name="T7" fmla="*/ 0 h 514"/>
                    <a:gd name="T8" fmla="*/ 142 w 151"/>
                    <a:gd name="T9" fmla="*/ 571 h 5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514">
                      <a:moveTo>
                        <a:pt x="75" y="251"/>
                      </a:moveTo>
                      <a:cubicBezTo>
                        <a:pt x="75" y="395"/>
                        <a:pt x="0" y="509"/>
                        <a:pt x="21" y="511"/>
                      </a:cubicBezTo>
                      <a:cubicBezTo>
                        <a:pt x="48" y="514"/>
                        <a:pt x="151" y="395"/>
                        <a:pt x="151" y="251"/>
                      </a:cubicBezTo>
                      <a:cubicBezTo>
                        <a:pt x="151" y="107"/>
                        <a:pt x="76" y="0"/>
                        <a:pt x="55" y="0"/>
                      </a:cubicBezTo>
                      <a:cubicBezTo>
                        <a:pt x="34" y="0"/>
                        <a:pt x="75" y="107"/>
                        <a:pt x="75" y="251"/>
                      </a:cubicBezTo>
                      <a:close/>
                    </a:path>
                  </a:pathLst>
                </a:custGeom>
                <a:solidFill>
                  <a:srgbClr val="FCE7A7"/>
                </a:solidFill>
                <a:ln w="9525">
                  <a:noFill/>
                  <a:round/>
                  <a:headEnd/>
                  <a:tailEnd/>
                </a:ln>
              </p:spPr>
              <p:txBody>
                <a:bodyPr>
                  <a:prstTxWarp prst="textNoShape">
                    <a:avLst/>
                  </a:prstTxWarp>
                </a:bodyPr>
                <a:lstStyle/>
                <a:p>
                  <a:endParaRPr lang="en-US" sz="1786"/>
                </a:p>
              </p:txBody>
            </p:sp>
            <p:sp>
              <p:nvSpPr>
                <p:cNvPr id="1373" name="Freeform 613"/>
                <p:cNvSpPr>
                  <a:spLocks/>
                </p:cNvSpPr>
                <p:nvPr/>
              </p:nvSpPr>
              <p:spPr bwMode="auto">
                <a:xfrm>
                  <a:off x="4697" y="2516"/>
                  <a:ext cx="111" cy="674"/>
                </a:xfrm>
                <a:custGeom>
                  <a:avLst/>
                  <a:gdLst>
                    <a:gd name="T0" fmla="*/ 169 w 90"/>
                    <a:gd name="T1" fmla="*/ 575 h 512"/>
                    <a:gd name="T2" fmla="*/ 122 w 90"/>
                    <a:gd name="T3" fmla="*/ 12 h 512"/>
                    <a:gd name="T4" fmla="*/ 104 w 90"/>
                    <a:gd name="T5" fmla="*/ 0 h 512"/>
                    <a:gd name="T6" fmla="*/ 143 w 90"/>
                    <a:gd name="T7" fmla="*/ 575 h 512"/>
                    <a:gd name="T8" fmla="*/ 39 w 90"/>
                    <a:gd name="T9" fmla="*/ 1166 h 512"/>
                    <a:gd name="T10" fmla="*/ 59 w 90"/>
                    <a:gd name="T11" fmla="*/ 1160 h 512"/>
                    <a:gd name="T12" fmla="*/ 169 w 90"/>
                    <a:gd name="T13" fmla="*/ 575 h 5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512">
                      <a:moveTo>
                        <a:pt x="90" y="252"/>
                      </a:moveTo>
                      <a:cubicBezTo>
                        <a:pt x="90" y="125"/>
                        <a:pt x="59" y="27"/>
                        <a:pt x="65" y="5"/>
                      </a:cubicBezTo>
                      <a:cubicBezTo>
                        <a:pt x="61" y="2"/>
                        <a:pt x="58" y="0"/>
                        <a:pt x="55" y="0"/>
                      </a:cubicBezTo>
                      <a:cubicBezTo>
                        <a:pt x="35" y="0"/>
                        <a:pt x="76" y="108"/>
                        <a:pt x="76" y="252"/>
                      </a:cubicBezTo>
                      <a:cubicBezTo>
                        <a:pt x="76" y="396"/>
                        <a:pt x="0" y="509"/>
                        <a:pt x="21" y="511"/>
                      </a:cubicBezTo>
                      <a:cubicBezTo>
                        <a:pt x="24" y="512"/>
                        <a:pt x="28" y="510"/>
                        <a:pt x="32" y="508"/>
                      </a:cubicBezTo>
                      <a:cubicBezTo>
                        <a:pt x="28" y="488"/>
                        <a:pt x="90" y="383"/>
                        <a:pt x="90" y="252"/>
                      </a:cubicBezTo>
                      <a:close/>
                    </a:path>
                  </a:pathLst>
                </a:custGeom>
                <a:solidFill>
                  <a:srgbClr val="F9EFD4"/>
                </a:solidFill>
                <a:ln w="9525">
                  <a:noFill/>
                  <a:round/>
                  <a:headEnd/>
                  <a:tailEnd/>
                </a:ln>
              </p:spPr>
              <p:txBody>
                <a:bodyPr>
                  <a:prstTxWarp prst="textNoShape">
                    <a:avLst/>
                  </a:prstTxWarp>
                </a:bodyPr>
                <a:lstStyle/>
                <a:p>
                  <a:endParaRPr lang="en-US" sz="1786"/>
                </a:p>
              </p:txBody>
            </p:sp>
            <p:sp>
              <p:nvSpPr>
                <p:cNvPr id="1374" name="Freeform 616"/>
                <p:cNvSpPr>
                  <a:spLocks/>
                </p:cNvSpPr>
                <p:nvPr/>
              </p:nvSpPr>
              <p:spPr bwMode="auto">
                <a:xfrm>
                  <a:off x="4822" y="2566"/>
                  <a:ext cx="97" cy="590"/>
                </a:xfrm>
                <a:custGeom>
                  <a:avLst/>
                  <a:gdLst>
                    <a:gd name="T0" fmla="*/ 150 w 78"/>
                    <a:gd name="T1" fmla="*/ 510 h 448"/>
                    <a:gd name="T2" fmla="*/ 109 w 78"/>
                    <a:gd name="T3" fmla="*/ 9 h 448"/>
                    <a:gd name="T4" fmla="*/ 93 w 78"/>
                    <a:gd name="T5" fmla="*/ 0 h 448"/>
                    <a:gd name="T6" fmla="*/ 127 w 78"/>
                    <a:gd name="T7" fmla="*/ 503 h 448"/>
                    <a:gd name="T8" fmla="*/ 34 w 78"/>
                    <a:gd name="T9" fmla="*/ 1023 h 448"/>
                    <a:gd name="T10" fmla="*/ 52 w 78"/>
                    <a:gd name="T11" fmla="*/ 1017 h 448"/>
                    <a:gd name="T12" fmla="*/ 150 w 78"/>
                    <a:gd name="T13" fmla="*/ 510 h 4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448">
                      <a:moveTo>
                        <a:pt x="78" y="223"/>
                      </a:moveTo>
                      <a:cubicBezTo>
                        <a:pt x="78" y="106"/>
                        <a:pt x="47" y="17"/>
                        <a:pt x="57" y="4"/>
                      </a:cubicBezTo>
                      <a:cubicBezTo>
                        <a:pt x="53" y="1"/>
                        <a:pt x="50" y="0"/>
                        <a:pt x="48" y="0"/>
                      </a:cubicBezTo>
                      <a:cubicBezTo>
                        <a:pt x="30" y="0"/>
                        <a:pt x="66" y="94"/>
                        <a:pt x="66" y="220"/>
                      </a:cubicBezTo>
                      <a:cubicBezTo>
                        <a:pt x="66" y="346"/>
                        <a:pt x="0" y="446"/>
                        <a:pt x="18" y="448"/>
                      </a:cubicBezTo>
                      <a:cubicBezTo>
                        <a:pt x="20" y="448"/>
                        <a:pt x="23" y="447"/>
                        <a:pt x="27" y="445"/>
                      </a:cubicBezTo>
                      <a:cubicBezTo>
                        <a:pt x="27" y="424"/>
                        <a:pt x="78" y="333"/>
                        <a:pt x="78" y="223"/>
                      </a:cubicBezTo>
                      <a:close/>
                    </a:path>
                  </a:pathLst>
                </a:custGeom>
                <a:solidFill>
                  <a:srgbClr val="F9EFD4"/>
                </a:solidFill>
                <a:ln w="9525">
                  <a:noFill/>
                  <a:round/>
                  <a:headEnd/>
                  <a:tailEnd/>
                </a:ln>
              </p:spPr>
              <p:txBody>
                <a:bodyPr>
                  <a:prstTxWarp prst="textNoShape">
                    <a:avLst/>
                  </a:prstTxWarp>
                </a:bodyPr>
                <a:lstStyle/>
                <a:p>
                  <a:endParaRPr lang="en-US" sz="1786"/>
                </a:p>
              </p:txBody>
            </p:sp>
            <p:sp>
              <p:nvSpPr>
                <p:cNvPr id="1375" name="Freeform 617"/>
                <p:cNvSpPr>
                  <a:spLocks/>
                </p:cNvSpPr>
                <p:nvPr/>
              </p:nvSpPr>
              <p:spPr bwMode="auto">
                <a:xfrm>
                  <a:off x="4408" y="2491"/>
                  <a:ext cx="191" cy="698"/>
                </a:xfrm>
                <a:custGeom>
                  <a:avLst/>
                  <a:gdLst>
                    <a:gd name="T0" fmla="*/ 163 w 155"/>
                    <a:gd name="T1" fmla="*/ 593 h 530"/>
                    <a:gd name="T2" fmla="*/ 244 w 155"/>
                    <a:gd name="T3" fmla="*/ 1205 h 530"/>
                    <a:gd name="T4" fmla="*/ 0 w 155"/>
                    <a:gd name="T5" fmla="*/ 593 h 530"/>
                    <a:gd name="T6" fmla="*/ 169 w 155"/>
                    <a:gd name="T7" fmla="*/ 0 h 530"/>
                    <a:gd name="T8" fmla="*/ 163 w 155"/>
                    <a:gd name="T9" fmla="*/ 593 h 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 h="530">
                      <a:moveTo>
                        <a:pt x="87" y="260"/>
                      </a:moveTo>
                      <a:cubicBezTo>
                        <a:pt x="87" y="409"/>
                        <a:pt x="155" y="525"/>
                        <a:pt x="131" y="528"/>
                      </a:cubicBezTo>
                      <a:cubicBezTo>
                        <a:pt x="100" y="530"/>
                        <a:pt x="0" y="409"/>
                        <a:pt x="0" y="260"/>
                      </a:cubicBezTo>
                      <a:cubicBezTo>
                        <a:pt x="0" y="110"/>
                        <a:pt x="66" y="0"/>
                        <a:pt x="90" y="0"/>
                      </a:cubicBezTo>
                      <a:cubicBezTo>
                        <a:pt x="114" y="0"/>
                        <a:pt x="87" y="110"/>
                        <a:pt x="87" y="260"/>
                      </a:cubicBezTo>
                      <a:close/>
                    </a:path>
                  </a:pathLst>
                </a:custGeom>
                <a:noFill/>
                <a:ln w="4763" cap="flat">
                  <a:solidFill>
                    <a:srgbClr val="343434"/>
                  </a:solidFill>
                  <a:prstDash val="solid"/>
                  <a:miter lim="800000"/>
                  <a:headEnd/>
                  <a:tailEnd/>
                </a:ln>
              </p:spPr>
              <p:txBody>
                <a:bodyPr>
                  <a:prstTxWarp prst="textNoShape">
                    <a:avLst/>
                  </a:prstTxWarp>
                </a:bodyPr>
                <a:lstStyle/>
                <a:p>
                  <a:endParaRPr lang="en-US" sz="1786"/>
                </a:p>
              </p:txBody>
            </p:sp>
            <p:sp>
              <p:nvSpPr>
                <p:cNvPr id="1376" name="Freeform 618"/>
                <p:cNvSpPr>
                  <a:spLocks/>
                </p:cNvSpPr>
                <p:nvPr/>
              </p:nvSpPr>
              <p:spPr bwMode="auto">
                <a:xfrm>
                  <a:off x="4292" y="2515"/>
                  <a:ext cx="186" cy="676"/>
                </a:xfrm>
                <a:custGeom>
                  <a:avLst/>
                  <a:gdLst>
                    <a:gd name="T0" fmla="*/ 139 w 151"/>
                    <a:gd name="T1" fmla="*/ 571 h 514"/>
                    <a:gd name="T2" fmla="*/ 243 w 151"/>
                    <a:gd name="T3" fmla="*/ 1163 h 514"/>
                    <a:gd name="T4" fmla="*/ 0 w 151"/>
                    <a:gd name="T5" fmla="*/ 571 h 514"/>
                    <a:gd name="T6" fmla="*/ 177 w 151"/>
                    <a:gd name="T7" fmla="*/ 0 h 514"/>
                    <a:gd name="T8" fmla="*/ 139 w 151"/>
                    <a:gd name="T9" fmla="*/ 571 h 5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514">
                      <a:moveTo>
                        <a:pt x="75" y="251"/>
                      </a:moveTo>
                      <a:cubicBezTo>
                        <a:pt x="75" y="395"/>
                        <a:pt x="151" y="509"/>
                        <a:pt x="130" y="511"/>
                      </a:cubicBezTo>
                      <a:cubicBezTo>
                        <a:pt x="103" y="514"/>
                        <a:pt x="0" y="395"/>
                        <a:pt x="0" y="251"/>
                      </a:cubicBezTo>
                      <a:cubicBezTo>
                        <a:pt x="0" y="107"/>
                        <a:pt x="75" y="0"/>
                        <a:pt x="95" y="0"/>
                      </a:cubicBezTo>
                      <a:cubicBezTo>
                        <a:pt x="116" y="0"/>
                        <a:pt x="75" y="107"/>
                        <a:pt x="75" y="251"/>
                      </a:cubicBezTo>
                      <a:close/>
                    </a:path>
                  </a:pathLst>
                </a:custGeom>
                <a:noFill/>
                <a:ln w="4763" cap="flat">
                  <a:solidFill>
                    <a:srgbClr val="343434"/>
                  </a:solidFill>
                  <a:prstDash val="solid"/>
                  <a:miter lim="800000"/>
                  <a:headEnd/>
                  <a:tailEnd/>
                </a:ln>
              </p:spPr>
              <p:txBody>
                <a:bodyPr>
                  <a:prstTxWarp prst="textNoShape">
                    <a:avLst/>
                  </a:prstTxWarp>
                </a:bodyPr>
                <a:lstStyle/>
                <a:p>
                  <a:endParaRPr lang="en-US" sz="1786"/>
                </a:p>
              </p:txBody>
            </p:sp>
            <p:sp>
              <p:nvSpPr>
                <p:cNvPr id="1377" name="Freeform 620"/>
                <p:cNvSpPr>
                  <a:spLocks/>
                </p:cNvSpPr>
                <p:nvPr/>
              </p:nvSpPr>
              <p:spPr bwMode="auto">
                <a:xfrm>
                  <a:off x="4573" y="2491"/>
                  <a:ext cx="193" cy="698"/>
                </a:xfrm>
                <a:custGeom>
                  <a:avLst/>
                  <a:gdLst>
                    <a:gd name="T0" fmla="*/ 130 w 156"/>
                    <a:gd name="T1" fmla="*/ 593 h 530"/>
                    <a:gd name="T2" fmla="*/ 46 w 156"/>
                    <a:gd name="T3" fmla="*/ 1205 h 530"/>
                    <a:gd name="T4" fmla="*/ 296 w 156"/>
                    <a:gd name="T5" fmla="*/ 593 h 530"/>
                    <a:gd name="T6" fmla="*/ 125 w 156"/>
                    <a:gd name="T7" fmla="*/ 0 h 530"/>
                    <a:gd name="T8" fmla="*/ 130 w 156"/>
                    <a:gd name="T9" fmla="*/ 593 h 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530">
                      <a:moveTo>
                        <a:pt x="69" y="260"/>
                      </a:moveTo>
                      <a:cubicBezTo>
                        <a:pt x="69" y="409"/>
                        <a:pt x="0" y="525"/>
                        <a:pt x="24" y="528"/>
                      </a:cubicBezTo>
                      <a:cubicBezTo>
                        <a:pt x="55" y="530"/>
                        <a:pt x="156" y="409"/>
                        <a:pt x="156" y="260"/>
                      </a:cubicBezTo>
                      <a:cubicBezTo>
                        <a:pt x="156" y="110"/>
                        <a:pt x="90" y="0"/>
                        <a:pt x="66" y="0"/>
                      </a:cubicBezTo>
                      <a:cubicBezTo>
                        <a:pt x="42" y="0"/>
                        <a:pt x="69" y="110"/>
                        <a:pt x="69" y="260"/>
                      </a:cubicBezTo>
                      <a:close/>
                    </a:path>
                  </a:pathLst>
                </a:custGeom>
                <a:noFill/>
                <a:ln w="4763" cap="flat">
                  <a:solidFill>
                    <a:srgbClr val="343434"/>
                  </a:solidFill>
                  <a:prstDash val="solid"/>
                  <a:miter lim="800000"/>
                  <a:headEnd/>
                  <a:tailEnd/>
                </a:ln>
              </p:spPr>
              <p:txBody>
                <a:bodyPr>
                  <a:prstTxWarp prst="textNoShape">
                    <a:avLst/>
                  </a:prstTxWarp>
                </a:bodyPr>
                <a:lstStyle/>
                <a:p>
                  <a:endParaRPr lang="en-US" sz="1786"/>
                </a:p>
              </p:txBody>
            </p:sp>
            <p:sp>
              <p:nvSpPr>
                <p:cNvPr id="1378" name="Freeform 621"/>
                <p:cNvSpPr>
                  <a:spLocks/>
                </p:cNvSpPr>
                <p:nvPr/>
              </p:nvSpPr>
              <p:spPr bwMode="auto">
                <a:xfrm>
                  <a:off x="4695" y="2515"/>
                  <a:ext cx="187" cy="676"/>
                </a:xfrm>
                <a:custGeom>
                  <a:avLst/>
                  <a:gdLst>
                    <a:gd name="T0" fmla="*/ 142 w 151"/>
                    <a:gd name="T1" fmla="*/ 571 h 514"/>
                    <a:gd name="T2" fmla="*/ 40 w 151"/>
                    <a:gd name="T3" fmla="*/ 1163 h 514"/>
                    <a:gd name="T4" fmla="*/ 287 w 151"/>
                    <a:gd name="T5" fmla="*/ 571 h 514"/>
                    <a:gd name="T6" fmla="*/ 104 w 151"/>
                    <a:gd name="T7" fmla="*/ 0 h 514"/>
                    <a:gd name="T8" fmla="*/ 142 w 151"/>
                    <a:gd name="T9" fmla="*/ 571 h 5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514">
                      <a:moveTo>
                        <a:pt x="75" y="251"/>
                      </a:moveTo>
                      <a:cubicBezTo>
                        <a:pt x="75" y="395"/>
                        <a:pt x="0" y="509"/>
                        <a:pt x="21" y="511"/>
                      </a:cubicBezTo>
                      <a:cubicBezTo>
                        <a:pt x="48" y="514"/>
                        <a:pt x="151" y="395"/>
                        <a:pt x="151" y="251"/>
                      </a:cubicBezTo>
                      <a:cubicBezTo>
                        <a:pt x="151" y="107"/>
                        <a:pt x="76" y="0"/>
                        <a:pt x="55" y="0"/>
                      </a:cubicBezTo>
                      <a:cubicBezTo>
                        <a:pt x="34" y="0"/>
                        <a:pt x="75" y="107"/>
                        <a:pt x="75" y="251"/>
                      </a:cubicBezTo>
                      <a:close/>
                    </a:path>
                  </a:pathLst>
                </a:custGeom>
                <a:noFill/>
                <a:ln w="4763" cap="flat">
                  <a:solidFill>
                    <a:srgbClr val="343434"/>
                  </a:solidFill>
                  <a:prstDash val="solid"/>
                  <a:miter lim="800000"/>
                  <a:headEnd/>
                  <a:tailEnd/>
                </a:ln>
              </p:spPr>
              <p:txBody>
                <a:bodyPr>
                  <a:prstTxWarp prst="textNoShape">
                    <a:avLst/>
                  </a:prstTxWarp>
                </a:bodyPr>
                <a:lstStyle/>
                <a:p>
                  <a:endParaRPr lang="en-US" sz="1786"/>
                </a:p>
              </p:txBody>
            </p:sp>
            <p:sp>
              <p:nvSpPr>
                <p:cNvPr id="1379" name="Freeform 623"/>
                <p:cNvSpPr>
                  <a:spLocks/>
                </p:cNvSpPr>
                <p:nvPr/>
              </p:nvSpPr>
              <p:spPr bwMode="auto">
                <a:xfrm>
                  <a:off x="4822" y="2833"/>
                  <a:ext cx="47" cy="99"/>
                </a:xfrm>
                <a:custGeom>
                  <a:avLst/>
                  <a:gdLst>
                    <a:gd name="T0" fmla="*/ 6 w 38"/>
                    <a:gd name="T1" fmla="*/ 78 h 75"/>
                    <a:gd name="T2" fmla="*/ 24 w 38"/>
                    <a:gd name="T3" fmla="*/ 168 h 75"/>
                    <a:gd name="T4" fmla="*/ 64 w 38"/>
                    <a:gd name="T5" fmla="*/ 92 h 75"/>
                    <a:gd name="T6" fmla="*/ 47 w 38"/>
                    <a:gd name="T7" fmla="*/ 1 h 75"/>
                    <a:gd name="T8" fmla="*/ 6 w 38"/>
                    <a:gd name="T9" fmla="*/ 78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75">
                      <a:moveTo>
                        <a:pt x="3" y="34"/>
                      </a:moveTo>
                      <a:cubicBezTo>
                        <a:pt x="0" y="54"/>
                        <a:pt x="4" y="72"/>
                        <a:pt x="12" y="73"/>
                      </a:cubicBezTo>
                      <a:cubicBezTo>
                        <a:pt x="21" y="75"/>
                        <a:pt x="31" y="60"/>
                        <a:pt x="34" y="40"/>
                      </a:cubicBezTo>
                      <a:cubicBezTo>
                        <a:pt x="38" y="20"/>
                        <a:pt x="34" y="3"/>
                        <a:pt x="25" y="1"/>
                      </a:cubicBezTo>
                      <a:cubicBezTo>
                        <a:pt x="17" y="0"/>
                        <a:pt x="7" y="14"/>
                        <a:pt x="3" y="34"/>
                      </a:cubicBezTo>
                      <a:close/>
                    </a:path>
                  </a:pathLst>
                </a:custGeom>
                <a:solidFill>
                  <a:srgbClr val="ECBB85"/>
                </a:solidFill>
                <a:ln w="9525">
                  <a:noFill/>
                  <a:round/>
                  <a:headEnd/>
                  <a:tailEnd/>
                </a:ln>
              </p:spPr>
              <p:txBody>
                <a:bodyPr>
                  <a:prstTxWarp prst="textNoShape">
                    <a:avLst/>
                  </a:prstTxWarp>
                </a:bodyPr>
                <a:lstStyle/>
                <a:p>
                  <a:endParaRPr lang="en-US" sz="1786"/>
                </a:p>
              </p:txBody>
            </p:sp>
            <p:sp>
              <p:nvSpPr>
                <p:cNvPr id="1380" name="Line 625"/>
                <p:cNvSpPr>
                  <a:spLocks noChangeShapeType="1"/>
                </p:cNvSpPr>
                <p:nvPr/>
              </p:nvSpPr>
              <p:spPr bwMode="auto">
                <a:xfrm>
                  <a:off x="4914" y="3019"/>
                  <a:ext cx="1" cy="1"/>
                </a:xfrm>
                <a:prstGeom prst="line">
                  <a:avLst/>
                </a:prstGeom>
                <a:noFill/>
                <a:ln w="9525">
                  <a:noFill/>
                  <a:round/>
                  <a:headEnd/>
                  <a:tailEnd/>
                </a:ln>
              </p:spPr>
              <p:txBody>
                <a:bodyPr>
                  <a:prstTxWarp prst="textNoShape">
                    <a:avLst/>
                  </a:prstTxWarp>
                </a:bodyPr>
                <a:lstStyle/>
                <a:p>
                  <a:endParaRPr lang="en-US" sz="1786"/>
                </a:p>
              </p:txBody>
            </p:sp>
            <p:sp>
              <p:nvSpPr>
                <p:cNvPr id="1381" name="Line 626"/>
                <p:cNvSpPr>
                  <a:spLocks noChangeShapeType="1"/>
                </p:cNvSpPr>
                <p:nvPr/>
              </p:nvSpPr>
              <p:spPr bwMode="auto">
                <a:xfrm>
                  <a:off x="4914" y="3019"/>
                  <a:ext cx="1" cy="1"/>
                </a:xfrm>
                <a:prstGeom prst="line">
                  <a:avLst/>
                </a:prstGeom>
                <a:noFill/>
                <a:ln w="9525">
                  <a:noFill/>
                  <a:round/>
                  <a:headEnd/>
                  <a:tailEnd/>
                </a:ln>
              </p:spPr>
              <p:txBody>
                <a:bodyPr>
                  <a:prstTxWarp prst="textNoShape">
                    <a:avLst/>
                  </a:prstTxWarp>
                </a:bodyPr>
                <a:lstStyle/>
                <a:p>
                  <a:endParaRPr lang="en-US" sz="1786"/>
                </a:p>
              </p:txBody>
            </p:sp>
            <p:sp>
              <p:nvSpPr>
                <p:cNvPr id="1382" name="Freeform 627"/>
                <p:cNvSpPr>
                  <a:spLocks/>
                </p:cNvSpPr>
                <p:nvPr/>
              </p:nvSpPr>
              <p:spPr bwMode="auto">
                <a:xfrm>
                  <a:off x="4218" y="2563"/>
                  <a:ext cx="84" cy="161"/>
                </a:xfrm>
                <a:custGeom>
                  <a:avLst/>
                  <a:gdLst>
                    <a:gd name="T0" fmla="*/ 105 w 68"/>
                    <a:gd name="T1" fmla="*/ 50 h 122"/>
                    <a:gd name="T2" fmla="*/ 0 w 68"/>
                    <a:gd name="T3" fmla="*/ 280 h 122"/>
                    <a:gd name="T4" fmla="*/ 86 w 68"/>
                    <a:gd name="T5" fmla="*/ 42 h 122"/>
                    <a:gd name="T6" fmla="*/ 105 w 68"/>
                    <a:gd name="T7" fmla="*/ 50 h 1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122">
                      <a:moveTo>
                        <a:pt x="56" y="22"/>
                      </a:moveTo>
                      <a:cubicBezTo>
                        <a:pt x="56" y="22"/>
                        <a:pt x="46" y="0"/>
                        <a:pt x="0" y="122"/>
                      </a:cubicBezTo>
                      <a:cubicBezTo>
                        <a:pt x="0" y="122"/>
                        <a:pt x="24" y="35"/>
                        <a:pt x="46" y="18"/>
                      </a:cubicBezTo>
                      <a:cubicBezTo>
                        <a:pt x="68" y="1"/>
                        <a:pt x="56" y="22"/>
                        <a:pt x="56" y="22"/>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83" name="Freeform 628"/>
                <p:cNvSpPr>
                  <a:spLocks/>
                </p:cNvSpPr>
                <p:nvPr/>
              </p:nvSpPr>
              <p:spPr bwMode="auto">
                <a:xfrm>
                  <a:off x="4327" y="2495"/>
                  <a:ext cx="87" cy="176"/>
                </a:xfrm>
                <a:custGeom>
                  <a:avLst/>
                  <a:gdLst>
                    <a:gd name="T0" fmla="*/ 127 w 71"/>
                    <a:gd name="T1" fmla="*/ 71 h 134"/>
                    <a:gd name="T2" fmla="*/ 100 w 71"/>
                    <a:gd name="T3" fmla="*/ 60 h 134"/>
                    <a:gd name="T4" fmla="*/ 0 w 71"/>
                    <a:gd name="T5" fmla="*/ 303 h 134"/>
                    <a:gd name="T6" fmla="*/ 127 w 71"/>
                    <a:gd name="T7" fmla="*/ 71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34">
                      <a:moveTo>
                        <a:pt x="69" y="31"/>
                      </a:moveTo>
                      <a:cubicBezTo>
                        <a:pt x="69" y="31"/>
                        <a:pt x="71" y="10"/>
                        <a:pt x="55" y="27"/>
                      </a:cubicBezTo>
                      <a:cubicBezTo>
                        <a:pt x="40" y="44"/>
                        <a:pt x="19" y="79"/>
                        <a:pt x="0" y="134"/>
                      </a:cubicBezTo>
                      <a:cubicBezTo>
                        <a:pt x="0" y="134"/>
                        <a:pt x="63" y="0"/>
                        <a:pt x="69" y="31"/>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84" name="Freeform 629"/>
                <p:cNvSpPr>
                  <a:spLocks/>
                </p:cNvSpPr>
                <p:nvPr/>
              </p:nvSpPr>
              <p:spPr bwMode="auto">
                <a:xfrm>
                  <a:off x="4444" y="2470"/>
                  <a:ext cx="80" cy="179"/>
                </a:xfrm>
                <a:custGeom>
                  <a:avLst/>
                  <a:gdLst>
                    <a:gd name="T0" fmla="*/ 121 w 65"/>
                    <a:gd name="T1" fmla="*/ 66 h 136"/>
                    <a:gd name="T2" fmla="*/ 86 w 65"/>
                    <a:gd name="T3" fmla="*/ 72 h 136"/>
                    <a:gd name="T4" fmla="*/ 0 w 65"/>
                    <a:gd name="T5" fmla="*/ 311 h 136"/>
                    <a:gd name="T6" fmla="*/ 121 w 65"/>
                    <a:gd name="T7" fmla="*/ 66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136">
                      <a:moveTo>
                        <a:pt x="65" y="29"/>
                      </a:moveTo>
                      <a:cubicBezTo>
                        <a:pt x="65" y="29"/>
                        <a:pt x="62" y="10"/>
                        <a:pt x="46" y="32"/>
                      </a:cubicBezTo>
                      <a:cubicBezTo>
                        <a:pt x="31" y="54"/>
                        <a:pt x="7" y="104"/>
                        <a:pt x="0" y="136"/>
                      </a:cubicBezTo>
                      <a:cubicBezTo>
                        <a:pt x="0" y="136"/>
                        <a:pt x="57" y="0"/>
                        <a:pt x="65" y="29"/>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85" name="Freeform 630"/>
                <p:cNvSpPr>
                  <a:spLocks/>
                </p:cNvSpPr>
                <p:nvPr/>
              </p:nvSpPr>
              <p:spPr bwMode="auto">
                <a:xfrm>
                  <a:off x="4646" y="2480"/>
                  <a:ext cx="25" cy="228"/>
                </a:xfrm>
                <a:custGeom>
                  <a:avLst/>
                  <a:gdLst>
                    <a:gd name="T0" fmla="*/ 39 w 20"/>
                    <a:gd name="T1" fmla="*/ 50 h 173"/>
                    <a:gd name="T2" fmla="*/ 6 w 20"/>
                    <a:gd name="T3" fmla="*/ 53 h 173"/>
                    <a:gd name="T4" fmla="*/ 23 w 20"/>
                    <a:gd name="T5" fmla="*/ 395 h 173"/>
                    <a:gd name="T6" fmla="*/ 16 w 20"/>
                    <a:gd name="T7" fmla="*/ 78 h 173"/>
                    <a:gd name="T8" fmla="*/ 39 w 20"/>
                    <a:gd name="T9" fmla="*/ 5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73">
                      <a:moveTo>
                        <a:pt x="20" y="22"/>
                      </a:moveTo>
                      <a:cubicBezTo>
                        <a:pt x="20" y="22"/>
                        <a:pt x="6" y="0"/>
                        <a:pt x="3" y="23"/>
                      </a:cubicBezTo>
                      <a:cubicBezTo>
                        <a:pt x="0" y="46"/>
                        <a:pt x="13" y="143"/>
                        <a:pt x="11" y="173"/>
                      </a:cubicBezTo>
                      <a:cubicBezTo>
                        <a:pt x="11" y="173"/>
                        <a:pt x="10" y="48"/>
                        <a:pt x="8" y="34"/>
                      </a:cubicBezTo>
                      <a:cubicBezTo>
                        <a:pt x="5" y="21"/>
                        <a:pt x="8" y="9"/>
                        <a:pt x="20" y="22"/>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86" name="Freeform 631"/>
                <p:cNvSpPr>
                  <a:spLocks/>
                </p:cNvSpPr>
                <p:nvPr/>
              </p:nvSpPr>
              <p:spPr bwMode="auto">
                <a:xfrm>
                  <a:off x="4756" y="2504"/>
                  <a:ext cx="32" cy="212"/>
                </a:xfrm>
                <a:custGeom>
                  <a:avLst/>
                  <a:gdLst>
                    <a:gd name="T0" fmla="*/ 47 w 26"/>
                    <a:gd name="T1" fmla="*/ 59 h 161"/>
                    <a:gd name="T2" fmla="*/ 11 w 26"/>
                    <a:gd name="T3" fmla="*/ 53 h 161"/>
                    <a:gd name="T4" fmla="*/ 48 w 26"/>
                    <a:gd name="T5" fmla="*/ 367 h 161"/>
                    <a:gd name="T6" fmla="*/ 22 w 26"/>
                    <a:gd name="T7" fmla="*/ 78 h 161"/>
                    <a:gd name="T8" fmla="*/ 47 w 26"/>
                    <a:gd name="T9" fmla="*/ 59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1">
                      <a:moveTo>
                        <a:pt x="25" y="26"/>
                      </a:moveTo>
                      <a:cubicBezTo>
                        <a:pt x="25" y="26"/>
                        <a:pt x="0" y="0"/>
                        <a:pt x="6" y="23"/>
                      </a:cubicBezTo>
                      <a:cubicBezTo>
                        <a:pt x="12" y="47"/>
                        <a:pt x="25" y="145"/>
                        <a:pt x="26" y="161"/>
                      </a:cubicBezTo>
                      <a:cubicBezTo>
                        <a:pt x="26" y="161"/>
                        <a:pt x="19" y="53"/>
                        <a:pt x="12" y="34"/>
                      </a:cubicBezTo>
                      <a:cubicBezTo>
                        <a:pt x="6" y="16"/>
                        <a:pt x="13" y="14"/>
                        <a:pt x="25" y="26"/>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87" name="Freeform 632"/>
                <p:cNvSpPr>
                  <a:spLocks/>
                </p:cNvSpPr>
                <p:nvPr/>
              </p:nvSpPr>
              <p:spPr bwMode="auto">
                <a:xfrm>
                  <a:off x="4874" y="2555"/>
                  <a:ext cx="29" cy="186"/>
                </a:xfrm>
                <a:custGeom>
                  <a:avLst/>
                  <a:gdLst>
                    <a:gd name="T0" fmla="*/ 40 w 23"/>
                    <a:gd name="T1" fmla="*/ 55 h 141"/>
                    <a:gd name="T2" fmla="*/ 8 w 23"/>
                    <a:gd name="T3" fmla="*/ 58 h 141"/>
                    <a:gd name="T4" fmla="*/ 47 w 23"/>
                    <a:gd name="T5" fmla="*/ 323 h 141"/>
                    <a:gd name="T6" fmla="*/ 23 w 23"/>
                    <a:gd name="T7" fmla="*/ 71 h 141"/>
                    <a:gd name="T8" fmla="*/ 40 w 23"/>
                    <a:gd name="T9" fmla="*/ 55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1">
                      <a:moveTo>
                        <a:pt x="20" y="24"/>
                      </a:moveTo>
                      <a:cubicBezTo>
                        <a:pt x="20" y="24"/>
                        <a:pt x="0" y="0"/>
                        <a:pt x="4" y="25"/>
                      </a:cubicBezTo>
                      <a:cubicBezTo>
                        <a:pt x="9" y="50"/>
                        <a:pt x="23" y="127"/>
                        <a:pt x="23" y="141"/>
                      </a:cubicBezTo>
                      <a:cubicBezTo>
                        <a:pt x="23" y="141"/>
                        <a:pt x="17" y="48"/>
                        <a:pt x="11" y="31"/>
                      </a:cubicBezTo>
                      <a:cubicBezTo>
                        <a:pt x="4" y="14"/>
                        <a:pt x="10" y="16"/>
                        <a:pt x="20" y="24"/>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88" name="Freeform 633"/>
                <p:cNvSpPr>
                  <a:spLocks/>
                </p:cNvSpPr>
                <p:nvPr/>
              </p:nvSpPr>
              <p:spPr bwMode="auto">
                <a:xfrm>
                  <a:off x="4287" y="3017"/>
                  <a:ext cx="51" cy="137"/>
                </a:xfrm>
                <a:custGeom>
                  <a:avLst/>
                  <a:gdLst>
                    <a:gd name="T0" fmla="*/ 0 w 41"/>
                    <a:gd name="T1" fmla="*/ 0 h 104"/>
                    <a:gd name="T2" fmla="*/ 56 w 41"/>
                    <a:gd name="T3" fmla="*/ 225 h 104"/>
                    <a:gd name="T4" fmla="*/ 0 w 41"/>
                    <a:gd name="T5" fmla="*/ 0 h 104"/>
                    <a:gd name="T6" fmla="*/ 0 60000 65536"/>
                    <a:gd name="T7" fmla="*/ 0 60000 65536"/>
                    <a:gd name="T8" fmla="*/ 0 60000 65536"/>
                  </a:gdLst>
                  <a:ahLst/>
                  <a:cxnLst>
                    <a:cxn ang="T6">
                      <a:pos x="T0" y="T1"/>
                    </a:cxn>
                    <a:cxn ang="T7">
                      <a:pos x="T2" y="T3"/>
                    </a:cxn>
                    <a:cxn ang="T8">
                      <a:pos x="T4" y="T5"/>
                    </a:cxn>
                  </a:cxnLst>
                  <a:rect l="0" t="0" r="r" b="b"/>
                  <a:pathLst>
                    <a:path w="41" h="104">
                      <a:moveTo>
                        <a:pt x="0" y="0"/>
                      </a:moveTo>
                      <a:cubicBezTo>
                        <a:pt x="0" y="0"/>
                        <a:pt x="41" y="104"/>
                        <a:pt x="29" y="99"/>
                      </a:cubicBezTo>
                      <a:cubicBezTo>
                        <a:pt x="29" y="99"/>
                        <a:pt x="31" y="87"/>
                        <a:pt x="0" y="0"/>
                      </a:cubicBezTo>
                      <a:close/>
                    </a:path>
                  </a:pathLst>
                </a:custGeom>
                <a:solidFill>
                  <a:srgbClr val="D2BC7D"/>
                </a:solidFill>
                <a:ln w="9525">
                  <a:noFill/>
                  <a:round/>
                  <a:headEnd/>
                  <a:tailEnd/>
                </a:ln>
              </p:spPr>
              <p:txBody>
                <a:bodyPr>
                  <a:prstTxWarp prst="textNoShape">
                    <a:avLst/>
                  </a:prstTxWarp>
                </a:bodyPr>
                <a:lstStyle/>
                <a:p>
                  <a:endParaRPr lang="en-US" sz="1786"/>
                </a:p>
              </p:txBody>
            </p:sp>
            <p:sp>
              <p:nvSpPr>
                <p:cNvPr id="1389" name="Freeform 634"/>
                <p:cNvSpPr>
                  <a:spLocks/>
                </p:cNvSpPr>
                <p:nvPr/>
              </p:nvSpPr>
              <p:spPr bwMode="auto">
                <a:xfrm>
                  <a:off x="4397" y="2987"/>
                  <a:ext cx="55" cy="187"/>
                </a:xfrm>
                <a:custGeom>
                  <a:avLst/>
                  <a:gdLst>
                    <a:gd name="T0" fmla="*/ 82 w 45"/>
                    <a:gd name="T1" fmla="*/ 324 h 142"/>
                    <a:gd name="T2" fmla="*/ 0 w 45"/>
                    <a:gd name="T3" fmla="*/ 0 h 142"/>
                    <a:gd name="T4" fmla="*/ 82 w 45"/>
                    <a:gd name="T5" fmla="*/ 324 h 142"/>
                    <a:gd name="T6" fmla="*/ 0 60000 65536"/>
                    <a:gd name="T7" fmla="*/ 0 60000 65536"/>
                    <a:gd name="T8" fmla="*/ 0 60000 65536"/>
                  </a:gdLst>
                  <a:ahLst/>
                  <a:cxnLst>
                    <a:cxn ang="T6">
                      <a:pos x="T0" y="T1"/>
                    </a:cxn>
                    <a:cxn ang="T7">
                      <a:pos x="T2" y="T3"/>
                    </a:cxn>
                    <a:cxn ang="T8">
                      <a:pos x="T4" y="T5"/>
                    </a:cxn>
                  </a:cxnLst>
                  <a:rect l="0" t="0" r="r" b="b"/>
                  <a:pathLst>
                    <a:path w="45" h="142">
                      <a:moveTo>
                        <a:pt x="45" y="142"/>
                      </a:moveTo>
                      <a:cubicBezTo>
                        <a:pt x="45" y="142"/>
                        <a:pt x="7" y="30"/>
                        <a:pt x="0" y="0"/>
                      </a:cubicBezTo>
                      <a:cubicBezTo>
                        <a:pt x="0" y="0"/>
                        <a:pt x="26" y="118"/>
                        <a:pt x="45" y="142"/>
                      </a:cubicBezTo>
                      <a:close/>
                    </a:path>
                  </a:pathLst>
                </a:custGeom>
                <a:solidFill>
                  <a:srgbClr val="D2BC7D"/>
                </a:solidFill>
                <a:ln w="9525">
                  <a:noFill/>
                  <a:round/>
                  <a:headEnd/>
                  <a:tailEnd/>
                </a:ln>
              </p:spPr>
              <p:txBody>
                <a:bodyPr>
                  <a:prstTxWarp prst="textNoShape">
                    <a:avLst/>
                  </a:prstTxWarp>
                </a:bodyPr>
                <a:lstStyle/>
                <a:p>
                  <a:endParaRPr lang="en-US" sz="1786"/>
                </a:p>
              </p:txBody>
            </p:sp>
            <p:sp>
              <p:nvSpPr>
                <p:cNvPr id="1390" name="Freeform 635"/>
                <p:cNvSpPr>
                  <a:spLocks/>
                </p:cNvSpPr>
                <p:nvPr/>
              </p:nvSpPr>
              <p:spPr bwMode="auto">
                <a:xfrm>
                  <a:off x="4526" y="2991"/>
                  <a:ext cx="50" cy="195"/>
                </a:xfrm>
                <a:custGeom>
                  <a:avLst/>
                  <a:gdLst>
                    <a:gd name="T0" fmla="*/ 51 w 40"/>
                    <a:gd name="T1" fmla="*/ 307 h 148"/>
                    <a:gd name="T2" fmla="*/ 70 w 40"/>
                    <a:gd name="T3" fmla="*/ 300 h 148"/>
                    <a:gd name="T4" fmla="*/ 0 w 40"/>
                    <a:gd name="T5" fmla="*/ 0 h 148"/>
                    <a:gd name="T6" fmla="*/ 49 w 40"/>
                    <a:gd name="T7" fmla="*/ 229 h 148"/>
                    <a:gd name="T8" fmla="*/ 51 w 40"/>
                    <a:gd name="T9" fmla="*/ 304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8">
                      <a:moveTo>
                        <a:pt x="26" y="134"/>
                      </a:moveTo>
                      <a:cubicBezTo>
                        <a:pt x="26" y="134"/>
                        <a:pt x="40" y="148"/>
                        <a:pt x="36" y="131"/>
                      </a:cubicBezTo>
                      <a:cubicBezTo>
                        <a:pt x="33" y="114"/>
                        <a:pt x="2" y="16"/>
                        <a:pt x="0" y="0"/>
                      </a:cubicBezTo>
                      <a:cubicBezTo>
                        <a:pt x="0" y="0"/>
                        <a:pt x="18" y="86"/>
                        <a:pt x="25" y="100"/>
                      </a:cubicBezTo>
                      <a:cubicBezTo>
                        <a:pt x="32" y="114"/>
                        <a:pt x="40" y="139"/>
                        <a:pt x="26" y="133"/>
                      </a:cubicBezTo>
                    </a:path>
                  </a:pathLst>
                </a:custGeom>
                <a:solidFill>
                  <a:srgbClr val="D2BC7D"/>
                </a:solidFill>
                <a:ln w="9525">
                  <a:noFill/>
                  <a:round/>
                  <a:headEnd/>
                  <a:tailEnd/>
                </a:ln>
              </p:spPr>
              <p:txBody>
                <a:bodyPr>
                  <a:prstTxWarp prst="textNoShape">
                    <a:avLst/>
                  </a:prstTxWarp>
                </a:bodyPr>
                <a:lstStyle/>
                <a:p>
                  <a:endParaRPr lang="en-US" sz="1786"/>
                </a:p>
              </p:txBody>
            </p:sp>
            <p:sp>
              <p:nvSpPr>
                <p:cNvPr id="1391" name="Freeform 636"/>
                <p:cNvSpPr>
                  <a:spLocks/>
                </p:cNvSpPr>
                <p:nvPr/>
              </p:nvSpPr>
              <p:spPr bwMode="auto">
                <a:xfrm>
                  <a:off x="4607" y="3010"/>
                  <a:ext cx="120" cy="175"/>
                </a:xfrm>
                <a:custGeom>
                  <a:avLst/>
                  <a:gdLst>
                    <a:gd name="T0" fmla="*/ 180 w 98"/>
                    <a:gd name="T1" fmla="*/ 0 h 133"/>
                    <a:gd name="T2" fmla="*/ 34 w 98"/>
                    <a:gd name="T3" fmla="*/ 275 h 133"/>
                    <a:gd name="T4" fmla="*/ 29 w 98"/>
                    <a:gd name="T5" fmla="*/ 245 h 133"/>
                    <a:gd name="T6" fmla="*/ 44 w 98"/>
                    <a:gd name="T7" fmla="*/ 254 h 133"/>
                    <a:gd name="T8" fmla="*/ 180 w 98"/>
                    <a:gd name="T9" fmla="*/ 0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33">
                      <a:moveTo>
                        <a:pt x="98" y="0"/>
                      </a:moveTo>
                      <a:cubicBezTo>
                        <a:pt x="98" y="0"/>
                        <a:pt x="53" y="100"/>
                        <a:pt x="19" y="121"/>
                      </a:cubicBezTo>
                      <a:cubicBezTo>
                        <a:pt x="0" y="133"/>
                        <a:pt x="16" y="107"/>
                        <a:pt x="16" y="107"/>
                      </a:cubicBezTo>
                      <a:cubicBezTo>
                        <a:pt x="16" y="107"/>
                        <a:pt x="10" y="126"/>
                        <a:pt x="24" y="112"/>
                      </a:cubicBezTo>
                      <a:cubicBezTo>
                        <a:pt x="38" y="98"/>
                        <a:pt x="88" y="33"/>
                        <a:pt x="98" y="0"/>
                      </a:cubicBezTo>
                      <a:close/>
                    </a:path>
                  </a:pathLst>
                </a:custGeom>
                <a:solidFill>
                  <a:srgbClr val="D2BC7D"/>
                </a:solidFill>
                <a:ln w="9525">
                  <a:noFill/>
                  <a:round/>
                  <a:headEnd/>
                  <a:tailEnd/>
                </a:ln>
              </p:spPr>
              <p:txBody>
                <a:bodyPr>
                  <a:prstTxWarp prst="textNoShape">
                    <a:avLst/>
                  </a:prstTxWarp>
                </a:bodyPr>
                <a:lstStyle/>
                <a:p>
                  <a:endParaRPr lang="en-US" sz="1786"/>
                </a:p>
              </p:txBody>
            </p:sp>
            <p:sp>
              <p:nvSpPr>
                <p:cNvPr id="1392" name="Freeform 637"/>
                <p:cNvSpPr>
                  <a:spLocks/>
                </p:cNvSpPr>
                <p:nvPr/>
              </p:nvSpPr>
              <p:spPr bwMode="auto">
                <a:xfrm>
                  <a:off x="4725" y="3028"/>
                  <a:ext cx="116" cy="165"/>
                </a:xfrm>
                <a:custGeom>
                  <a:avLst/>
                  <a:gdLst>
                    <a:gd name="T0" fmla="*/ 175 w 94"/>
                    <a:gd name="T1" fmla="*/ 0 h 125"/>
                    <a:gd name="T2" fmla="*/ 51 w 94"/>
                    <a:gd name="T3" fmla="*/ 224 h 125"/>
                    <a:gd name="T4" fmla="*/ 38 w 94"/>
                    <a:gd name="T5" fmla="*/ 201 h 125"/>
                    <a:gd name="T6" fmla="*/ 48 w 94"/>
                    <a:gd name="T7" fmla="*/ 214 h 125"/>
                    <a:gd name="T8" fmla="*/ 176 w 94"/>
                    <a:gd name="T9" fmla="*/ 0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125">
                      <a:moveTo>
                        <a:pt x="93" y="0"/>
                      </a:moveTo>
                      <a:cubicBezTo>
                        <a:pt x="93" y="0"/>
                        <a:pt x="41" y="84"/>
                        <a:pt x="27" y="98"/>
                      </a:cubicBezTo>
                      <a:cubicBezTo>
                        <a:pt x="0" y="125"/>
                        <a:pt x="10" y="105"/>
                        <a:pt x="20" y="87"/>
                      </a:cubicBezTo>
                      <a:cubicBezTo>
                        <a:pt x="20" y="87"/>
                        <a:pt x="12" y="107"/>
                        <a:pt x="26" y="93"/>
                      </a:cubicBezTo>
                      <a:cubicBezTo>
                        <a:pt x="41" y="80"/>
                        <a:pt x="91" y="14"/>
                        <a:pt x="94" y="0"/>
                      </a:cubicBezTo>
                    </a:path>
                  </a:pathLst>
                </a:custGeom>
                <a:solidFill>
                  <a:srgbClr val="D2BC7D"/>
                </a:solidFill>
                <a:ln w="9525">
                  <a:noFill/>
                  <a:round/>
                  <a:headEnd/>
                  <a:tailEnd/>
                </a:ln>
              </p:spPr>
              <p:txBody>
                <a:bodyPr>
                  <a:prstTxWarp prst="textNoShape">
                    <a:avLst/>
                  </a:prstTxWarp>
                </a:bodyPr>
                <a:lstStyle/>
                <a:p>
                  <a:endParaRPr lang="en-US" sz="1786"/>
                </a:p>
              </p:txBody>
            </p:sp>
            <p:sp>
              <p:nvSpPr>
                <p:cNvPr id="1393" name="Freeform 638"/>
                <p:cNvSpPr>
                  <a:spLocks/>
                </p:cNvSpPr>
                <p:nvPr/>
              </p:nvSpPr>
              <p:spPr bwMode="auto">
                <a:xfrm>
                  <a:off x="4855" y="3012"/>
                  <a:ext cx="96" cy="146"/>
                </a:xfrm>
                <a:custGeom>
                  <a:avLst/>
                  <a:gdLst>
                    <a:gd name="T0" fmla="*/ 9 w 78"/>
                    <a:gd name="T1" fmla="*/ 203 h 111"/>
                    <a:gd name="T2" fmla="*/ 25 w 78"/>
                    <a:gd name="T3" fmla="*/ 214 h 111"/>
                    <a:gd name="T4" fmla="*/ 145 w 78"/>
                    <a:gd name="T5" fmla="*/ 0 h 111"/>
                    <a:gd name="T6" fmla="*/ 9 w 78"/>
                    <a:gd name="T7" fmla="*/ 203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111">
                      <a:moveTo>
                        <a:pt x="5" y="89"/>
                      </a:moveTo>
                      <a:cubicBezTo>
                        <a:pt x="5" y="89"/>
                        <a:pt x="0" y="103"/>
                        <a:pt x="13" y="94"/>
                      </a:cubicBezTo>
                      <a:cubicBezTo>
                        <a:pt x="27" y="84"/>
                        <a:pt x="65" y="27"/>
                        <a:pt x="78" y="0"/>
                      </a:cubicBezTo>
                      <a:cubicBezTo>
                        <a:pt x="78" y="0"/>
                        <a:pt x="7" y="111"/>
                        <a:pt x="5" y="89"/>
                      </a:cubicBezTo>
                      <a:close/>
                    </a:path>
                  </a:pathLst>
                </a:custGeom>
                <a:solidFill>
                  <a:srgbClr val="D2BC7D"/>
                </a:solidFill>
                <a:ln w="9525">
                  <a:noFill/>
                  <a:round/>
                  <a:headEnd/>
                  <a:tailEnd/>
                </a:ln>
              </p:spPr>
              <p:txBody>
                <a:bodyPr>
                  <a:prstTxWarp prst="textNoShape">
                    <a:avLst/>
                  </a:prstTxWarp>
                </a:bodyPr>
                <a:lstStyle/>
                <a:p>
                  <a:endParaRPr lang="en-US" sz="1786"/>
                </a:p>
              </p:txBody>
            </p:sp>
            <p:sp>
              <p:nvSpPr>
                <p:cNvPr id="1394" name="Freeform 639"/>
                <p:cNvSpPr>
                  <a:spLocks/>
                </p:cNvSpPr>
                <p:nvPr/>
              </p:nvSpPr>
              <p:spPr bwMode="auto">
                <a:xfrm>
                  <a:off x="4032" y="2351"/>
                  <a:ext cx="469" cy="628"/>
                </a:xfrm>
                <a:custGeom>
                  <a:avLst/>
                  <a:gdLst>
                    <a:gd name="T0" fmla="*/ 715 w 380"/>
                    <a:gd name="T1" fmla="*/ 0 h 477"/>
                    <a:gd name="T2" fmla="*/ 295 w 380"/>
                    <a:gd name="T3" fmla="*/ 323 h 477"/>
                    <a:gd name="T4" fmla="*/ 186 w 380"/>
                    <a:gd name="T5" fmla="*/ 1089 h 477"/>
                    <a:gd name="T6" fmla="*/ 715 w 380"/>
                    <a:gd name="T7" fmla="*/ 0 h 4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0" h="477">
                      <a:moveTo>
                        <a:pt x="380" y="0"/>
                      </a:moveTo>
                      <a:cubicBezTo>
                        <a:pt x="380" y="0"/>
                        <a:pt x="262" y="10"/>
                        <a:pt x="157" y="141"/>
                      </a:cubicBezTo>
                      <a:cubicBezTo>
                        <a:pt x="52" y="272"/>
                        <a:pt x="84" y="443"/>
                        <a:pt x="99" y="477"/>
                      </a:cubicBezTo>
                      <a:cubicBezTo>
                        <a:pt x="99" y="477"/>
                        <a:pt x="0" y="122"/>
                        <a:pt x="380" y="0"/>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395" name="Freeform 640"/>
                <p:cNvSpPr>
                  <a:spLocks/>
                </p:cNvSpPr>
                <p:nvPr/>
              </p:nvSpPr>
              <p:spPr bwMode="auto">
                <a:xfrm>
                  <a:off x="4662" y="2616"/>
                  <a:ext cx="455" cy="699"/>
                </a:xfrm>
                <a:custGeom>
                  <a:avLst/>
                  <a:gdLst>
                    <a:gd name="T0" fmla="*/ 0 w 369"/>
                    <a:gd name="T1" fmla="*/ 1211 h 531"/>
                    <a:gd name="T2" fmla="*/ 520 w 369"/>
                    <a:gd name="T3" fmla="*/ 745 h 531"/>
                    <a:gd name="T4" fmla="*/ 517 w 369"/>
                    <a:gd name="T5" fmla="*/ 0 h 531"/>
                    <a:gd name="T6" fmla="*/ 498 w 369"/>
                    <a:gd name="T7" fmla="*/ 762 h 531"/>
                    <a:gd name="T8" fmla="*/ 0 w 369"/>
                    <a:gd name="T9" fmla="*/ 1211 h 5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31">
                      <a:moveTo>
                        <a:pt x="0" y="531"/>
                      </a:moveTo>
                      <a:cubicBezTo>
                        <a:pt x="0" y="531"/>
                        <a:pt x="173" y="513"/>
                        <a:pt x="277" y="327"/>
                      </a:cubicBezTo>
                      <a:cubicBezTo>
                        <a:pt x="369" y="163"/>
                        <a:pt x="276" y="0"/>
                        <a:pt x="276" y="0"/>
                      </a:cubicBezTo>
                      <a:cubicBezTo>
                        <a:pt x="276" y="0"/>
                        <a:pt x="359" y="171"/>
                        <a:pt x="266" y="334"/>
                      </a:cubicBezTo>
                      <a:cubicBezTo>
                        <a:pt x="172" y="496"/>
                        <a:pt x="0" y="531"/>
                        <a:pt x="0" y="531"/>
                      </a:cubicBezTo>
                      <a:close/>
                    </a:path>
                  </a:pathLst>
                </a:custGeom>
                <a:solidFill>
                  <a:srgbClr val="AB6EA7"/>
                </a:solidFill>
                <a:ln w="9525">
                  <a:noFill/>
                  <a:round/>
                  <a:headEnd/>
                  <a:tailEnd/>
                </a:ln>
              </p:spPr>
              <p:txBody>
                <a:bodyPr>
                  <a:prstTxWarp prst="textNoShape">
                    <a:avLst/>
                  </a:prstTxWarp>
                </a:bodyPr>
                <a:lstStyle/>
                <a:p>
                  <a:endParaRPr lang="en-US" sz="1786"/>
                </a:p>
              </p:txBody>
            </p:sp>
            <p:sp>
              <p:nvSpPr>
                <p:cNvPr id="1396" name="Oval 641"/>
                <p:cNvSpPr>
                  <a:spLocks noChangeArrowheads="1"/>
                </p:cNvSpPr>
                <p:nvPr/>
              </p:nvSpPr>
              <p:spPr bwMode="auto">
                <a:xfrm>
                  <a:off x="4777" y="2399"/>
                  <a:ext cx="29" cy="31"/>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397" name="Oval 642"/>
                <p:cNvSpPr>
                  <a:spLocks noChangeArrowheads="1"/>
                </p:cNvSpPr>
                <p:nvPr/>
              </p:nvSpPr>
              <p:spPr bwMode="auto">
                <a:xfrm>
                  <a:off x="4813" y="2429"/>
                  <a:ext cx="21" cy="22"/>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398" name="Oval 643"/>
                <p:cNvSpPr>
                  <a:spLocks noChangeArrowheads="1"/>
                </p:cNvSpPr>
                <p:nvPr/>
              </p:nvSpPr>
              <p:spPr bwMode="auto">
                <a:xfrm>
                  <a:off x="4332" y="3190"/>
                  <a:ext cx="29" cy="31"/>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399" name="Oval 644"/>
                <p:cNvSpPr>
                  <a:spLocks noChangeArrowheads="1"/>
                </p:cNvSpPr>
                <p:nvPr/>
              </p:nvSpPr>
              <p:spPr bwMode="auto">
                <a:xfrm>
                  <a:off x="4370" y="3224"/>
                  <a:ext cx="20" cy="22"/>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400" name="Freeform 645"/>
                <p:cNvSpPr>
                  <a:spLocks/>
                </p:cNvSpPr>
                <p:nvPr/>
              </p:nvSpPr>
              <p:spPr bwMode="auto">
                <a:xfrm>
                  <a:off x="4239" y="2419"/>
                  <a:ext cx="387" cy="643"/>
                </a:xfrm>
                <a:custGeom>
                  <a:avLst/>
                  <a:gdLst>
                    <a:gd name="T0" fmla="*/ 588 w 314"/>
                    <a:gd name="T1" fmla="*/ 0 h 489"/>
                    <a:gd name="T2" fmla="*/ 133 w 314"/>
                    <a:gd name="T3" fmla="*/ 1111 h 489"/>
                    <a:gd name="T4" fmla="*/ 588 w 314"/>
                    <a:gd name="T5" fmla="*/ 0 h 489"/>
                    <a:gd name="T6" fmla="*/ 0 60000 65536"/>
                    <a:gd name="T7" fmla="*/ 0 60000 65536"/>
                    <a:gd name="T8" fmla="*/ 0 60000 65536"/>
                  </a:gdLst>
                  <a:ahLst/>
                  <a:cxnLst>
                    <a:cxn ang="T6">
                      <a:pos x="T0" y="T1"/>
                    </a:cxn>
                    <a:cxn ang="T7">
                      <a:pos x="T2" y="T3"/>
                    </a:cxn>
                    <a:cxn ang="T8">
                      <a:pos x="T4" y="T5"/>
                    </a:cxn>
                  </a:cxnLst>
                  <a:rect l="0" t="0" r="r" b="b"/>
                  <a:pathLst>
                    <a:path w="314" h="489">
                      <a:moveTo>
                        <a:pt x="314" y="0"/>
                      </a:moveTo>
                      <a:cubicBezTo>
                        <a:pt x="314" y="0"/>
                        <a:pt x="0" y="84"/>
                        <a:pt x="71" y="489"/>
                      </a:cubicBezTo>
                      <a:cubicBezTo>
                        <a:pt x="71" y="489"/>
                        <a:pt x="18" y="117"/>
                        <a:pt x="314" y="0"/>
                      </a:cubicBezTo>
                      <a:close/>
                    </a:path>
                  </a:pathLst>
                </a:custGeom>
                <a:solidFill>
                  <a:srgbClr val="FFFFFF"/>
                </a:solidFill>
                <a:ln w="9525">
                  <a:noFill/>
                  <a:round/>
                  <a:headEnd/>
                  <a:tailEnd/>
                </a:ln>
              </p:spPr>
              <p:txBody>
                <a:bodyPr>
                  <a:prstTxWarp prst="textNoShape">
                    <a:avLst/>
                  </a:prstTxWarp>
                </a:bodyPr>
                <a:lstStyle/>
                <a:p>
                  <a:endParaRPr lang="en-US" sz="1786"/>
                </a:p>
              </p:txBody>
            </p:sp>
          </p:grpSp>
          <p:grpSp>
            <p:nvGrpSpPr>
              <p:cNvPr id="1503" name="Grouper 1502"/>
              <p:cNvGrpSpPr/>
              <p:nvPr/>
            </p:nvGrpSpPr>
            <p:grpSpPr>
              <a:xfrm>
                <a:off x="6955543" y="2186063"/>
                <a:ext cx="274430" cy="325636"/>
                <a:chOff x="1915056" y="2144714"/>
                <a:chExt cx="363008" cy="430742"/>
              </a:xfrm>
            </p:grpSpPr>
            <p:grpSp>
              <p:nvGrpSpPr>
                <p:cNvPr id="1504" name="Group 290"/>
                <p:cNvGrpSpPr>
                  <a:grpSpLocks/>
                </p:cNvGrpSpPr>
                <p:nvPr/>
              </p:nvGrpSpPr>
              <p:grpSpPr bwMode="auto">
                <a:xfrm>
                  <a:off x="1915056" y="2449513"/>
                  <a:ext cx="92075" cy="92075"/>
                  <a:chOff x="3376" y="2990"/>
                  <a:chExt cx="58" cy="58"/>
                </a:xfrm>
              </p:grpSpPr>
              <p:sp>
                <p:nvSpPr>
                  <p:cNvPr id="1514" name="Oval 291"/>
                  <p:cNvSpPr>
                    <a:spLocks noChangeArrowheads="1"/>
                  </p:cNvSpPr>
                  <p:nvPr/>
                </p:nvSpPr>
                <p:spPr bwMode="auto">
                  <a:xfrm>
                    <a:off x="3376" y="2990"/>
                    <a:ext cx="58" cy="58"/>
                  </a:xfrm>
                  <a:prstGeom prst="ellipse">
                    <a:avLst/>
                  </a:prstGeom>
                  <a:solidFill>
                    <a:srgbClr val="EE7F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515" name="Oval 292"/>
                  <p:cNvSpPr>
                    <a:spLocks noChangeArrowheads="1"/>
                  </p:cNvSpPr>
                  <p:nvPr/>
                </p:nvSpPr>
                <p:spPr bwMode="auto">
                  <a:xfrm>
                    <a:off x="3376" y="2990"/>
                    <a:ext cx="58" cy="58"/>
                  </a:xfrm>
                  <a:prstGeom prst="ellipse">
                    <a:avLst/>
                  </a:prstGeom>
                  <a:noFill/>
                  <a:ln w="1588" cap="rnd">
                    <a:solidFill>
                      <a:srgbClr val="433B4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nvGrpSpPr>
                <p:cNvPr id="1505" name="Group 290"/>
                <p:cNvGrpSpPr>
                  <a:grpSpLocks/>
                </p:cNvGrpSpPr>
                <p:nvPr/>
              </p:nvGrpSpPr>
              <p:grpSpPr bwMode="auto">
                <a:xfrm>
                  <a:off x="1999721" y="2144714"/>
                  <a:ext cx="92075" cy="92075"/>
                  <a:chOff x="3376" y="2990"/>
                  <a:chExt cx="58" cy="58"/>
                </a:xfrm>
              </p:grpSpPr>
              <p:sp>
                <p:nvSpPr>
                  <p:cNvPr id="1512" name="Oval 291"/>
                  <p:cNvSpPr>
                    <a:spLocks noChangeArrowheads="1"/>
                  </p:cNvSpPr>
                  <p:nvPr/>
                </p:nvSpPr>
                <p:spPr bwMode="auto">
                  <a:xfrm>
                    <a:off x="3376" y="2990"/>
                    <a:ext cx="58" cy="58"/>
                  </a:xfrm>
                  <a:prstGeom prst="ellipse">
                    <a:avLst/>
                  </a:prstGeom>
                  <a:solidFill>
                    <a:srgbClr val="EE7F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513" name="Oval 292"/>
                  <p:cNvSpPr>
                    <a:spLocks noChangeArrowheads="1"/>
                  </p:cNvSpPr>
                  <p:nvPr/>
                </p:nvSpPr>
                <p:spPr bwMode="auto">
                  <a:xfrm>
                    <a:off x="3376" y="2990"/>
                    <a:ext cx="58" cy="58"/>
                  </a:xfrm>
                  <a:prstGeom prst="ellipse">
                    <a:avLst/>
                  </a:prstGeom>
                  <a:noFill/>
                  <a:ln w="1588" cap="rnd">
                    <a:solidFill>
                      <a:srgbClr val="433B4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nvGrpSpPr>
                <p:cNvPr id="1506" name="Group 290"/>
                <p:cNvGrpSpPr>
                  <a:grpSpLocks/>
                </p:cNvGrpSpPr>
                <p:nvPr/>
              </p:nvGrpSpPr>
              <p:grpSpPr bwMode="auto">
                <a:xfrm>
                  <a:off x="2185989" y="2483381"/>
                  <a:ext cx="92075" cy="92075"/>
                  <a:chOff x="3376" y="2990"/>
                  <a:chExt cx="58" cy="58"/>
                </a:xfrm>
              </p:grpSpPr>
              <p:sp>
                <p:nvSpPr>
                  <p:cNvPr id="1510" name="Oval 291"/>
                  <p:cNvSpPr>
                    <a:spLocks noChangeArrowheads="1"/>
                  </p:cNvSpPr>
                  <p:nvPr/>
                </p:nvSpPr>
                <p:spPr bwMode="auto">
                  <a:xfrm>
                    <a:off x="3376" y="2990"/>
                    <a:ext cx="58" cy="58"/>
                  </a:xfrm>
                  <a:prstGeom prst="ellipse">
                    <a:avLst/>
                  </a:prstGeom>
                  <a:solidFill>
                    <a:srgbClr val="EE7F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511" name="Oval 292"/>
                  <p:cNvSpPr>
                    <a:spLocks noChangeArrowheads="1"/>
                  </p:cNvSpPr>
                  <p:nvPr/>
                </p:nvSpPr>
                <p:spPr bwMode="auto">
                  <a:xfrm>
                    <a:off x="3376" y="2990"/>
                    <a:ext cx="58" cy="58"/>
                  </a:xfrm>
                  <a:prstGeom prst="ellipse">
                    <a:avLst/>
                  </a:prstGeom>
                  <a:noFill/>
                  <a:ln w="1588" cap="rnd">
                    <a:solidFill>
                      <a:srgbClr val="433B4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sp>
            <p:nvSpPr>
              <p:cNvPr id="1887" name="Arco 7"/>
              <p:cNvSpPr/>
              <p:nvPr/>
            </p:nvSpPr>
            <p:spPr>
              <a:xfrm rot="6026824">
                <a:off x="6685758" y="328898"/>
                <a:ext cx="923211" cy="919145"/>
              </a:xfrm>
              <a:prstGeom prst="arc">
                <a:avLst/>
              </a:prstGeom>
              <a:ln w="12700">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786"/>
              </a:p>
            </p:txBody>
          </p:sp>
          <p:sp>
            <p:nvSpPr>
              <p:cNvPr id="1914" name="ZoneTexte 1913"/>
              <p:cNvSpPr txBox="1"/>
              <p:nvPr/>
            </p:nvSpPr>
            <p:spPr>
              <a:xfrm flipH="1">
                <a:off x="4270632" y="1865513"/>
                <a:ext cx="287924" cy="220381"/>
              </a:xfrm>
              <a:prstGeom prst="rect">
                <a:avLst/>
              </a:prstGeom>
              <a:solidFill>
                <a:schemeClr val="bg1"/>
              </a:solidFill>
              <a:ln>
                <a:solidFill>
                  <a:schemeClr val="tx2"/>
                </a:solidFill>
              </a:ln>
            </p:spPr>
            <p:txBody>
              <a:bodyPr wrap="square" rtlCol="0">
                <a:spAutoFit/>
              </a:bodyPr>
              <a:lstStyle/>
              <a:p>
                <a:pPr algn="ctr"/>
                <a:r>
                  <a:rPr lang="fr-FR" sz="826" b="1" spc="-112" dirty="0"/>
                  <a:t>4* </a:t>
                </a:r>
              </a:p>
            </p:txBody>
          </p:sp>
          <p:sp>
            <p:nvSpPr>
              <p:cNvPr id="1915" name="ZoneTexte 1914"/>
              <p:cNvSpPr txBox="1"/>
              <p:nvPr/>
            </p:nvSpPr>
            <p:spPr>
              <a:xfrm>
                <a:off x="6757002" y="2185413"/>
                <a:ext cx="216888" cy="231923"/>
              </a:xfrm>
              <a:prstGeom prst="rect">
                <a:avLst/>
              </a:prstGeom>
              <a:solidFill>
                <a:schemeClr val="bg1"/>
              </a:solidFill>
              <a:ln>
                <a:solidFill>
                  <a:schemeClr val="tx2"/>
                </a:solidFill>
              </a:ln>
            </p:spPr>
            <p:txBody>
              <a:bodyPr wrap="square" rtlCol="0">
                <a:spAutoFit/>
              </a:bodyPr>
              <a:lstStyle/>
              <a:p>
                <a:pPr algn="ctr"/>
                <a:r>
                  <a:rPr lang="fr-FR" sz="900" b="1" dirty="0"/>
                  <a:t>5</a:t>
                </a:r>
              </a:p>
            </p:txBody>
          </p:sp>
          <p:sp>
            <p:nvSpPr>
              <p:cNvPr id="1918" name="ZoneTexte 1917"/>
              <p:cNvSpPr txBox="1"/>
              <p:nvPr/>
            </p:nvSpPr>
            <p:spPr>
              <a:xfrm>
                <a:off x="5376317" y="2238308"/>
                <a:ext cx="216888" cy="231923"/>
              </a:xfrm>
              <a:prstGeom prst="rect">
                <a:avLst/>
              </a:prstGeom>
              <a:solidFill>
                <a:schemeClr val="bg1"/>
              </a:solidFill>
              <a:ln>
                <a:solidFill>
                  <a:schemeClr val="tx2"/>
                </a:solidFill>
              </a:ln>
            </p:spPr>
            <p:txBody>
              <a:bodyPr wrap="square" rtlCol="0">
                <a:spAutoFit/>
              </a:bodyPr>
              <a:lstStyle/>
              <a:p>
                <a:pPr algn="ctr"/>
                <a:r>
                  <a:rPr lang="fr-FR" sz="900" b="1" dirty="0"/>
                  <a:t>7</a:t>
                </a:r>
              </a:p>
            </p:txBody>
          </p:sp>
          <p:grpSp>
            <p:nvGrpSpPr>
              <p:cNvPr id="2013" name="Groupe 2012"/>
              <p:cNvGrpSpPr/>
              <p:nvPr/>
            </p:nvGrpSpPr>
            <p:grpSpPr>
              <a:xfrm>
                <a:off x="6216886" y="2218666"/>
                <a:ext cx="371432" cy="349256"/>
                <a:chOff x="2053333" y="422275"/>
                <a:chExt cx="619705" cy="439817"/>
              </a:xfrm>
            </p:grpSpPr>
            <p:grpSp>
              <p:nvGrpSpPr>
                <p:cNvPr id="2014" name="Group 1896"/>
                <p:cNvGrpSpPr>
                  <a:grpSpLocks/>
                </p:cNvGrpSpPr>
                <p:nvPr/>
              </p:nvGrpSpPr>
              <p:grpSpPr bwMode="auto">
                <a:xfrm rot="16200000">
                  <a:off x="2202421" y="500659"/>
                  <a:ext cx="287417" cy="130649"/>
                  <a:chOff x="4801" y="2084"/>
                  <a:chExt cx="200" cy="108"/>
                </a:xfrm>
              </p:grpSpPr>
              <p:sp>
                <p:nvSpPr>
                  <p:cNvPr id="2041" name="Oval 1872"/>
                  <p:cNvSpPr>
                    <a:spLocks noChangeArrowheads="1"/>
                  </p:cNvSpPr>
                  <p:nvPr/>
                </p:nvSpPr>
                <p:spPr bwMode="auto">
                  <a:xfrm>
                    <a:off x="4801" y="2086"/>
                    <a:ext cx="100" cy="106"/>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042" name="Freeform 1873"/>
                  <p:cNvSpPr>
                    <a:spLocks/>
                  </p:cNvSpPr>
                  <p:nvPr/>
                </p:nvSpPr>
                <p:spPr bwMode="auto">
                  <a:xfrm>
                    <a:off x="4814" y="2094"/>
                    <a:ext cx="60" cy="71"/>
                  </a:xfrm>
                  <a:custGeom>
                    <a:avLst/>
                    <a:gdLst>
                      <a:gd name="T0" fmla="*/ 29 w 83"/>
                      <a:gd name="T1" fmla="*/ 2 h 93"/>
                      <a:gd name="T2" fmla="*/ 3 w 83"/>
                      <a:gd name="T3" fmla="*/ 21 h 93"/>
                      <a:gd name="T4" fmla="*/ 7 w 83"/>
                      <a:gd name="T5" fmla="*/ 45 h 93"/>
                      <a:gd name="T6" fmla="*/ 20 w 83"/>
                      <a:gd name="T7" fmla="*/ 33 h 93"/>
                      <a:gd name="T8" fmla="*/ 40 w 83"/>
                      <a:gd name="T9" fmla="*/ 11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2" y="77"/>
                        </a:cubicBezTo>
                        <a:cubicBezTo>
                          <a:pt x="29" y="93"/>
                          <a:pt x="31" y="65"/>
                          <a:pt x="38" y="56"/>
                        </a:cubicBezTo>
                        <a:cubicBezTo>
                          <a:pt x="49"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2043" name="Freeform 1874"/>
                  <p:cNvSpPr>
                    <a:spLocks/>
                  </p:cNvSpPr>
                  <p:nvPr/>
                </p:nvSpPr>
                <p:spPr bwMode="auto">
                  <a:xfrm>
                    <a:off x="4809" y="2097"/>
                    <a:ext cx="48" cy="63"/>
                  </a:xfrm>
                  <a:custGeom>
                    <a:avLst/>
                    <a:gdLst>
                      <a:gd name="T0" fmla="*/ 35 w 66"/>
                      <a:gd name="T1" fmla="*/ 2 h 82"/>
                      <a:gd name="T2" fmla="*/ 9 w 66"/>
                      <a:gd name="T3" fmla="*/ 13 h 82"/>
                      <a:gd name="T4" fmla="*/ 4 w 66"/>
                      <a:gd name="T5" fmla="*/ 48 h 82"/>
                      <a:gd name="T6" fmla="*/ 35 w 66"/>
                      <a:gd name="T7" fmla="*/ 2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2">
                        <a:moveTo>
                          <a:pt x="66" y="3"/>
                        </a:moveTo>
                        <a:cubicBezTo>
                          <a:pt x="66" y="3"/>
                          <a:pt x="32" y="0"/>
                          <a:pt x="16" y="22"/>
                        </a:cubicBezTo>
                        <a:cubicBezTo>
                          <a:pt x="0" y="44"/>
                          <a:pt x="1" y="64"/>
                          <a:pt x="7" y="82"/>
                        </a:cubicBezTo>
                        <a:cubicBezTo>
                          <a:pt x="7" y="82"/>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044" name="Oval 1875"/>
                  <p:cNvSpPr>
                    <a:spLocks noChangeArrowheads="1"/>
                  </p:cNvSpPr>
                  <p:nvPr/>
                </p:nvSpPr>
                <p:spPr bwMode="auto">
                  <a:xfrm>
                    <a:off x="4843" y="2097"/>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45" name="Oval 1876"/>
                  <p:cNvSpPr>
                    <a:spLocks noChangeArrowheads="1"/>
                  </p:cNvSpPr>
                  <p:nvPr/>
                </p:nvSpPr>
                <p:spPr bwMode="auto">
                  <a:xfrm>
                    <a:off x="4854" y="2095"/>
                    <a:ext cx="5" cy="6"/>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46" name="Freeform 1877"/>
                  <p:cNvSpPr>
                    <a:spLocks/>
                  </p:cNvSpPr>
                  <p:nvPr/>
                </p:nvSpPr>
                <p:spPr bwMode="auto">
                  <a:xfrm>
                    <a:off x="4822" y="2162"/>
                    <a:ext cx="60" cy="23"/>
                  </a:xfrm>
                  <a:custGeom>
                    <a:avLst/>
                    <a:gdLst>
                      <a:gd name="T0" fmla="*/ 1 w 83"/>
                      <a:gd name="T1" fmla="*/ 9 h 30"/>
                      <a:gd name="T2" fmla="*/ 7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2" y="23"/>
                        </a:cubicBezTo>
                        <a:cubicBezTo>
                          <a:pt x="16" y="26"/>
                          <a:pt x="21" y="27"/>
                          <a:pt x="26" y="27"/>
                        </a:cubicBezTo>
                        <a:cubicBezTo>
                          <a:pt x="36" y="29"/>
                          <a:pt x="45" y="30"/>
                          <a:pt x="54" y="27"/>
                        </a:cubicBezTo>
                        <a:cubicBezTo>
                          <a:pt x="64" y="25"/>
                          <a:pt x="73" y="20"/>
                          <a:pt x="78" y="12"/>
                        </a:cubicBezTo>
                        <a:cubicBezTo>
                          <a:pt x="83" y="4"/>
                          <a:pt x="79" y="0"/>
                          <a:pt x="71"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sp>
                <p:nvSpPr>
                  <p:cNvPr id="2047" name="Oval 1884"/>
                  <p:cNvSpPr>
                    <a:spLocks noChangeArrowheads="1"/>
                  </p:cNvSpPr>
                  <p:nvPr/>
                </p:nvSpPr>
                <p:spPr bwMode="auto">
                  <a:xfrm>
                    <a:off x="4901" y="2084"/>
                    <a:ext cx="100" cy="107"/>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048" name="Freeform 1885"/>
                  <p:cNvSpPr>
                    <a:spLocks/>
                  </p:cNvSpPr>
                  <p:nvPr/>
                </p:nvSpPr>
                <p:spPr bwMode="auto">
                  <a:xfrm>
                    <a:off x="4913" y="2092"/>
                    <a:ext cx="60" cy="72"/>
                  </a:xfrm>
                  <a:custGeom>
                    <a:avLst/>
                    <a:gdLst>
                      <a:gd name="T0" fmla="*/ 29 w 83"/>
                      <a:gd name="T1" fmla="*/ 2 h 93"/>
                      <a:gd name="T2" fmla="*/ 3 w 83"/>
                      <a:gd name="T3" fmla="*/ 21 h 93"/>
                      <a:gd name="T4" fmla="*/ 6 w 83"/>
                      <a:gd name="T5" fmla="*/ 46 h 93"/>
                      <a:gd name="T6" fmla="*/ 20 w 83"/>
                      <a:gd name="T7" fmla="*/ 33 h 93"/>
                      <a:gd name="T8" fmla="*/ 40 w 83"/>
                      <a:gd name="T9" fmla="*/ 12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1" y="77"/>
                        </a:cubicBezTo>
                        <a:cubicBezTo>
                          <a:pt x="29" y="93"/>
                          <a:pt x="31" y="65"/>
                          <a:pt x="38" y="56"/>
                        </a:cubicBezTo>
                        <a:cubicBezTo>
                          <a:pt x="48"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2049" name="Freeform 1886"/>
                  <p:cNvSpPr>
                    <a:spLocks/>
                  </p:cNvSpPr>
                  <p:nvPr/>
                </p:nvSpPr>
                <p:spPr bwMode="auto">
                  <a:xfrm>
                    <a:off x="4909" y="2095"/>
                    <a:ext cx="48" cy="64"/>
                  </a:xfrm>
                  <a:custGeom>
                    <a:avLst/>
                    <a:gdLst>
                      <a:gd name="T0" fmla="*/ 35 w 66"/>
                      <a:gd name="T1" fmla="*/ 2 h 83"/>
                      <a:gd name="T2" fmla="*/ 9 w 66"/>
                      <a:gd name="T3" fmla="*/ 13 h 83"/>
                      <a:gd name="T4" fmla="*/ 4 w 66"/>
                      <a:gd name="T5" fmla="*/ 49 h 83"/>
                      <a:gd name="T6" fmla="*/ 35 w 66"/>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3">
                        <a:moveTo>
                          <a:pt x="66" y="3"/>
                        </a:moveTo>
                        <a:cubicBezTo>
                          <a:pt x="66" y="3"/>
                          <a:pt x="32" y="0"/>
                          <a:pt x="16" y="22"/>
                        </a:cubicBezTo>
                        <a:cubicBezTo>
                          <a:pt x="0" y="44"/>
                          <a:pt x="1" y="64"/>
                          <a:pt x="7" y="83"/>
                        </a:cubicBezTo>
                        <a:cubicBezTo>
                          <a:pt x="7" y="83"/>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050" name="Oval 1887"/>
                  <p:cNvSpPr>
                    <a:spLocks noChangeArrowheads="1"/>
                  </p:cNvSpPr>
                  <p:nvPr/>
                </p:nvSpPr>
                <p:spPr bwMode="auto">
                  <a:xfrm>
                    <a:off x="4942" y="2096"/>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51" name="Oval 1888"/>
                  <p:cNvSpPr>
                    <a:spLocks noChangeArrowheads="1"/>
                  </p:cNvSpPr>
                  <p:nvPr/>
                </p:nvSpPr>
                <p:spPr bwMode="auto">
                  <a:xfrm>
                    <a:off x="4954" y="2094"/>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52" name="Freeform 1889"/>
                  <p:cNvSpPr>
                    <a:spLocks/>
                  </p:cNvSpPr>
                  <p:nvPr/>
                </p:nvSpPr>
                <p:spPr bwMode="auto">
                  <a:xfrm>
                    <a:off x="4922" y="2161"/>
                    <a:ext cx="60" cy="23"/>
                  </a:xfrm>
                  <a:custGeom>
                    <a:avLst/>
                    <a:gdLst>
                      <a:gd name="T0" fmla="*/ 1 w 83"/>
                      <a:gd name="T1" fmla="*/ 9 h 30"/>
                      <a:gd name="T2" fmla="*/ 6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1" y="23"/>
                        </a:cubicBezTo>
                        <a:cubicBezTo>
                          <a:pt x="16" y="26"/>
                          <a:pt x="21" y="27"/>
                          <a:pt x="26" y="27"/>
                        </a:cubicBezTo>
                        <a:cubicBezTo>
                          <a:pt x="36" y="29"/>
                          <a:pt x="45" y="30"/>
                          <a:pt x="54" y="27"/>
                        </a:cubicBezTo>
                        <a:cubicBezTo>
                          <a:pt x="64" y="25"/>
                          <a:pt x="73" y="20"/>
                          <a:pt x="78" y="12"/>
                        </a:cubicBezTo>
                        <a:cubicBezTo>
                          <a:pt x="83" y="4"/>
                          <a:pt x="79" y="0"/>
                          <a:pt x="70"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grpSp>
            <p:grpSp>
              <p:nvGrpSpPr>
                <p:cNvPr id="2015" name="Group 1896"/>
                <p:cNvGrpSpPr>
                  <a:grpSpLocks/>
                </p:cNvGrpSpPr>
                <p:nvPr/>
              </p:nvGrpSpPr>
              <p:grpSpPr bwMode="auto">
                <a:xfrm rot="16200000">
                  <a:off x="2464005" y="653059"/>
                  <a:ext cx="287417" cy="130649"/>
                  <a:chOff x="4801" y="2084"/>
                  <a:chExt cx="200" cy="108"/>
                </a:xfrm>
              </p:grpSpPr>
              <p:sp>
                <p:nvSpPr>
                  <p:cNvPr id="2029" name="Oval 1872"/>
                  <p:cNvSpPr>
                    <a:spLocks noChangeArrowheads="1"/>
                  </p:cNvSpPr>
                  <p:nvPr/>
                </p:nvSpPr>
                <p:spPr bwMode="auto">
                  <a:xfrm>
                    <a:off x="4801" y="2086"/>
                    <a:ext cx="100" cy="106"/>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030" name="Freeform 1873"/>
                  <p:cNvSpPr>
                    <a:spLocks/>
                  </p:cNvSpPr>
                  <p:nvPr/>
                </p:nvSpPr>
                <p:spPr bwMode="auto">
                  <a:xfrm>
                    <a:off x="4814" y="2094"/>
                    <a:ext cx="60" cy="71"/>
                  </a:xfrm>
                  <a:custGeom>
                    <a:avLst/>
                    <a:gdLst>
                      <a:gd name="T0" fmla="*/ 29 w 83"/>
                      <a:gd name="T1" fmla="*/ 2 h 93"/>
                      <a:gd name="T2" fmla="*/ 3 w 83"/>
                      <a:gd name="T3" fmla="*/ 21 h 93"/>
                      <a:gd name="T4" fmla="*/ 7 w 83"/>
                      <a:gd name="T5" fmla="*/ 45 h 93"/>
                      <a:gd name="T6" fmla="*/ 20 w 83"/>
                      <a:gd name="T7" fmla="*/ 33 h 93"/>
                      <a:gd name="T8" fmla="*/ 40 w 83"/>
                      <a:gd name="T9" fmla="*/ 11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2" y="77"/>
                        </a:cubicBezTo>
                        <a:cubicBezTo>
                          <a:pt x="29" y="93"/>
                          <a:pt x="31" y="65"/>
                          <a:pt x="38" y="56"/>
                        </a:cubicBezTo>
                        <a:cubicBezTo>
                          <a:pt x="49"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2031" name="Freeform 1874"/>
                  <p:cNvSpPr>
                    <a:spLocks/>
                  </p:cNvSpPr>
                  <p:nvPr/>
                </p:nvSpPr>
                <p:spPr bwMode="auto">
                  <a:xfrm>
                    <a:off x="4809" y="2097"/>
                    <a:ext cx="48" cy="63"/>
                  </a:xfrm>
                  <a:custGeom>
                    <a:avLst/>
                    <a:gdLst>
                      <a:gd name="T0" fmla="*/ 35 w 66"/>
                      <a:gd name="T1" fmla="*/ 2 h 82"/>
                      <a:gd name="T2" fmla="*/ 9 w 66"/>
                      <a:gd name="T3" fmla="*/ 13 h 82"/>
                      <a:gd name="T4" fmla="*/ 4 w 66"/>
                      <a:gd name="T5" fmla="*/ 48 h 82"/>
                      <a:gd name="T6" fmla="*/ 35 w 66"/>
                      <a:gd name="T7" fmla="*/ 2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2">
                        <a:moveTo>
                          <a:pt x="66" y="3"/>
                        </a:moveTo>
                        <a:cubicBezTo>
                          <a:pt x="66" y="3"/>
                          <a:pt x="32" y="0"/>
                          <a:pt x="16" y="22"/>
                        </a:cubicBezTo>
                        <a:cubicBezTo>
                          <a:pt x="0" y="44"/>
                          <a:pt x="1" y="64"/>
                          <a:pt x="7" y="82"/>
                        </a:cubicBezTo>
                        <a:cubicBezTo>
                          <a:pt x="7" y="82"/>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032" name="Oval 1875"/>
                  <p:cNvSpPr>
                    <a:spLocks noChangeArrowheads="1"/>
                  </p:cNvSpPr>
                  <p:nvPr/>
                </p:nvSpPr>
                <p:spPr bwMode="auto">
                  <a:xfrm>
                    <a:off x="4843" y="2097"/>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33" name="Oval 1876"/>
                  <p:cNvSpPr>
                    <a:spLocks noChangeArrowheads="1"/>
                  </p:cNvSpPr>
                  <p:nvPr/>
                </p:nvSpPr>
                <p:spPr bwMode="auto">
                  <a:xfrm>
                    <a:off x="4854" y="2095"/>
                    <a:ext cx="5" cy="6"/>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34" name="Freeform 1877"/>
                  <p:cNvSpPr>
                    <a:spLocks/>
                  </p:cNvSpPr>
                  <p:nvPr/>
                </p:nvSpPr>
                <p:spPr bwMode="auto">
                  <a:xfrm>
                    <a:off x="4822" y="2162"/>
                    <a:ext cx="60" cy="23"/>
                  </a:xfrm>
                  <a:custGeom>
                    <a:avLst/>
                    <a:gdLst>
                      <a:gd name="T0" fmla="*/ 1 w 83"/>
                      <a:gd name="T1" fmla="*/ 9 h 30"/>
                      <a:gd name="T2" fmla="*/ 7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2" y="23"/>
                        </a:cubicBezTo>
                        <a:cubicBezTo>
                          <a:pt x="16" y="26"/>
                          <a:pt x="21" y="27"/>
                          <a:pt x="26" y="27"/>
                        </a:cubicBezTo>
                        <a:cubicBezTo>
                          <a:pt x="36" y="29"/>
                          <a:pt x="45" y="30"/>
                          <a:pt x="54" y="27"/>
                        </a:cubicBezTo>
                        <a:cubicBezTo>
                          <a:pt x="64" y="25"/>
                          <a:pt x="73" y="20"/>
                          <a:pt x="78" y="12"/>
                        </a:cubicBezTo>
                        <a:cubicBezTo>
                          <a:pt x="83" y="4"/>
                          <a:pt x="79" y="0"/>
                          <a:pt x="71"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sp>
                <p:nvSpPr>
                  <p:cNvPr id="2035" name="Oval 1884"/>
                  <p:cNvSpPr>
                    <a:spLocks noChangeArrowheads="1"/>
                  </p:cNvSpPr>
                  <p:nvPr/>
                </p:nvSpPr>
                <p:spPr bwMode="auto">
                  <a:xfrm>
                    <a:off x="4901" y="2084"/>
                    <a:ext cx="100" cy="107"/>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036" name="Freeform 1885"/>
                  <p:cNvSpPr>
                    <a:spLocks/>
                  </p:cNvSpPr>
                  <p:nvPr/>
                </p:nvSpPr>
                <p:spPr bwMode="auto">
                  <a:xfrm>
                    <a:off x="4913" y="2092"/>
                    <a:ext cx="60" cy="72"/>
                  </a:xfrm>
                  <a:custGeom>
                    <a:avLst/>
                    <a:gdLst>
                      <a:gd name="T0" fmla="*/ 29 w 83"/>
                      <a:gd name="T1" fmla="*/ 2 h 93"/>
                      <a:gd name="T2" fmla="*/ 3 w 83"/>
                      <a:gd name="T3" fmla="*/ 21 h 93"/>
                      <a:gd name="T4" fmla="*/ 6 w 83"/>
                      <a:gd name="T5" fmla="*/ 46 h 93"/>
                      <a:gd name="T6" fmla="*/ 20 w 83"/>
                      <a:gd name="T7" fmla="*/ 33 h 93"/>
                      <a:gd name="T8" fmla="*/ 40 w 83"/>
                      <a:gd name="T9" fmla="*/ 12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1" y="77"/>
                        </a:cubicBezTo>
                        <a:cubicBezTo>
                          <a:pt x="29" y="93"/>
                          <a:pt x="31" y="65"/>
                          <a:pt x="38" y="56"/>
                        </a:cubicBezTo>
                        <a:cubicBezTo>
                          <a:pt x="48"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2037" name="Freeform 1886"/>
                  <p:cNvSpPr>
                    <a:spLocks/>
                  </p:cNvSpPr>
                  <p:nvPr/>
                </p:nvSpPr>
                <p:spPr bwMode="auto">
                  <a:xfrm>
                    <a:off x="4909" y="2095"/>
                    <a:ext cx="48" cy="64"/>
                  </a:xfrm>
                  <a:custGeom>
                    <a:avLst/>
                    <a:gdLst>
                      <a:gd name="T0" fmla="*/ 35 w 66"/>
                      <a:gd name="T1" fmla="*/ 2 h 83"/>
                      <a:gd name="T2" fmla="*/ 9 w 66"/>
                      <a:gd name="T3" fmla="*/ 13 h 83"/>
                      <a:gd name="T4" fmla="*/ 4 w 66"/>
                      <a:gd name="T5" fmla="*/ 49 h 83"/>
                      <a:gd name="T6" fmla="*/ 35 w 66"/>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3">
                        <a:moveTo>
                          <a:pt x="66" y="3"/>
                        </a:moveTo>
                        <a:cubicBezTo>
                          <a:pt x="66" y="3"/>
                          <a:pt x="32" y="0"/>
                          <a:pt x="16" y="22"/>
                        </a:cubicBezTo>
                        <a:cubicBezTo>
                          <a:pt x="0" y="44"/>
                          <a:pt x="1" y="64"/>
                          <a:pt x="7" y="83"/>
                        </a:cubicBezTo>
                        <a:cubicBezTo>
                          <a:pt x="7" y="83"/>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038" name="Oval 1887"/>
                  <p:cNvSpPr>
                    <a:spLocks noChangeArrowheads="1"/>
                  </p:cNvSpPr>
                  <p:nvPr/>
                </p:nvSpPr>
                <p:spPr bwMode="auto">
                  <a:xfrm>
                    <a:off x="4942" y="2096"/>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39" name="Oval 1888"/>
                  <p:cNvSpPr>
                    <a:spLocks noChangeArrowheads="1"/>
                  </p:cNvSpPr>
                  <p:nvPr/>
                </p:nvSpPr>
                <p:spPr bwMode="auto">
                  <a:xfrm>
                    <a:off x="4954" y="2094"/>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40" name="Freeform 1889"/>
                  <p:cNvSpPr>
                    <a:spLocks/>
                  </p:cNvSpPr>
                  <p:nvPr/>
                </p:nvSpPr>
                <p:spPr bwMode="auto">
                  <a:xfrm>
                    <a:off x="4922" y="2161"/>
                    <a:ext cx="60" cy="23"/>
                  </a:xfrm>
                  <a:custGeom>
                    <a:avLst/>
                    <a:gdLst>
                      <a:gd name="T0" fmla="*/ 1 w 83"/>
                      <a:gd name="T1" fmla="*/ 9 h 30"/>
                      <a:gd name="T2" fmla="*/ 6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1" y="23"/>
                        </a:cubicBezTo>
                        <a:cubicBezTo>
                          <a:pt x="16" y="26"/>
                          <a:pt x="21" y="27"/>
                          <a:pt x="26" y="27"/>
                        </a:cubicBezTo>
                        <a:cubicBezTo>
                          <a:pt x="36" y="29"/>
                          <a:pt x="45" y="30"/>
                          <a:pt x="54" y="27"/>
                        </a:cubicBezTo>
                        <a:cubicBezTo>
                          <a:pt x="64" y="25"/>
                          <a:pt x="73" y="20"/>
                          <a:pt x="78" y="12"/>
                        </a:cubicBezTo>
                        <a:cubicBezTo>
                          <a:pt x="83" y="4"/>
                          <a:pt x="79" y="0"/>
                          <a:pt x="70"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grpSp>
            <p:grpSp>
              <p:nvGrpSpPr>
                <p:cNvPr id="2016" name="Group 1896"/>
                <p:cNvGrpSpPr>
                  <a:grpSpLocks/>
                </p:cNvGrpSpPr>
                <p:nvPr/>
              </p:nvGrpSpPr>
              <p:grpSpPr bwMode="auto">
                <a:xfrm rot="16200000">
                  <a:off x="1974949" y="641683"/>
                  <a:ext cx="287417" cy="130649"/>
                  <a:chOff x="4801" y="2084"/>
                  <a:chExt cx="200" cy="108"/>
                </a:xfrm>
              </p:grpSpPr>
              <p:sp>
                <p:nvSpPr>
                  <p:cNvPr id="2017" name="Oval 1872"/>
                  <p:cNvSpPr>
                    <a:spLocks noChangeArrowheads="1"/>
                  </p:cNvSpPr>
                  <p:nvPr/>
                </p:nvSpPr>
                <p:spPr bwMode="auto">
                  <a:xfrm>
                    <a:off x="4801" y="2086"/>
                    <a:ext cx="100" cy="106"/>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018" name="Freeform 1873"/>
                  <p:cNvSpPr>
                    <a:spLocks/>
                  </p:cNvSpPr>
                  <p:nvPr/>
                </p:nvSpPr>
                <p:spPr bwMode="auto">
                  <a:xfrm>
                    <a:off x="4814" y="2094"/>
                    <a:ext cx="60" cy="71"/>
                  </a:xfrm>
                  <a:custGeom>
                    <a:avLst/>
                    <a:gdLst>
                      <a:gd name="T0" fmla="*/ 29 w 83"/>
                      <a:gd name="T1" fmla="*/ 2 h 93"/>
                      <a:gd name="T2" fmla="*/ 3 w 83"/>
                      <a:gd name="T3" fmla="*/ 21 h 93"/>
                      <a:gd name="T4" fmla="*/ 7 w 83"/>
                      <a:gd name="T5" fmla="*/ 45 h 93"/>
                      <a:gd name="T6" fmla="*/ 20 w 83"/>
                      <a:gd name="T7" fmla="*/ 33 h 93"/>
                      <a:gd name="T8" fmla="*/ 40 w 83"/>
                      <a:gd name="T9" fmla="*/ 11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2" y="77"/>
                        </a:cubicBezTo>
                        <a:cubicBezTo>
                          <a:pt x="29" y="93"/>
                          <a:pt x="31" y="65"/>
                          <a:pt x="38" y="56"/>
                        </a:cubicBezTo>
                        <a:cubicBezTo>
                          <a:pt x="49"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2019" name="Freeform 1874"/>
                  <p:cNvSpPr>
                    <a:spLocks/>
                  </p:cNvSpPr>
                  <p:nvPr/>
                </p:nvSpPr>
                <p:spPr bwMode="auto">
                  <a:xfrm>
                    <a:off x="4809" y="2097"/>
                    <a:ext cx="48" cy="63"/>
                  </a:xfrm>
                  <a:custGeom>
                    <a:avLst/>
                    <a:gdLst>
                      <a:gd name="T0" fmla="*/ 35 w 66"/>
                      <a:gd name="T1" fmla="*/ 2 h 82"/>
                      <a:gd name="T2" fmla="*/ 9 w 66"/>
                      <a:gd name="T3" fmla="*/ 13 h 82"/>
                      <a:gd name="T4" fmla="*/ 4 w 66"/>
                      <a:gd name="T5" fmla="*/ 48 h 82"/>
                      <a:gd name="T6" fmla="*/ 35 w 66"/>
                      <a:gd name="T7" fmla="*/ 2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2">
                        <a:moveTo>
                          <a:pt x="66" y="3"/>
                        </a:moveTo>
                        <a:cubicBezTo>
                          <a:pt x="66" y="3"/>
                          <a:pt x="32" y="0"/>
                          <a:pt x="16" y="22"/>
                        </a:cubicBezTo>
                        <a:cubicBezTo>
                          <a:pt x="0" y="44"/>
                          <a:pt x="1" y="64"/>
                          <a:pt x="7" y="82"/>
                        </a:cubicBezTo>
                        <a:cubicBezTo>
                          <a:pt x="7" y="82"/>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020" name="Oval 1875"/>
                  <p:cNvSpPr>
                    <a:spLocks noChangeArrowheads="1"/>
                  </p:cNvSpPr>
                  <p:nvPr/>
                </p:nvSpPr>
                <p:spPr bwMode="auto">
                  <a:xfrm>
                    <a:off x="4843" y="2097"/>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21" name="Oval 1876"/>
                  <p:cNvSpPr>
                    <a:spLocks noChangeArrowheads="1"/>
                  </p:cNvSpPr>
                  <p:nvPr/>
                </p:nvSpPr>
                <p:spPr bwMode="auto">
                  <a:xfrm>
                    <a:off x="4854" y="2095"/>
                    <a:ext cx="5" cy="6"/>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22" name="Freeform 1877"/>
                  <p:cNvSpPr>
                    <a:spLocks/>
                  </p:cNvSpPr>
                  <p:nvPr/>
                </p:nvSpPr>
                <p:spPr bwMode="auto">
                  <a:xfrm>
                    <a:off x="4822" y="2162"/>
                    <a:ext cx="60" cy="23"/>
                  </a:xfrm>
                  <a:custGeom>
                    <a:avLst/>
                    <a:gdLst>
                      <a:gd name="T0" fmla="*/ 1 w 83"/>
                      <a:gd name="T1" fmla="*/ 9 h 30"/>
                      <a:gd name="T2" fmla="*/ 7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2" y="23"/>
                        </a:cubicBezTo>
                        <a:cubicBezTo>
                          <a:pt x="16" y="26"/>
                          <a:pt x="21" y="27"/>
                          <a:pt x="26" y="27"/>
                        </a:cubicBezTo>
                        <a:cubicBezTo>
                          <a:pt x="36" y="29"/>
                          <a:pt x="45" y="30"/>
                          <a:pt x="54" y="27"/>
                        </a:cubicBezTo>
                        <a:cubicBezTo>
                          <a:pt x="64" y="25"/>
                          <a:pt x="73" y="20"/>
                          <a:pt x="78" y="12"/>
                        </a:cubicBezTo>
                        <a:cubicBezTo>
                          <a:pt x="83" y="4"/>
                          <a:pt x="79" y="0"/>
                          <a:pt x="71"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sp>
                <p:nvSpPr>
                  <p:cNvPr id="2023" name="Oval 1884"/>
                  <p:cNvSpPr>
                    <a:spLocks noChangeArrowheads="1"/>
                  </p:cNvSpPr>
                  <p:nvPr/>
                </p:nvSpPr>
                <p:spPr bwMode="auto">
                  <a:xfrm>
                    <a:off x="4901" y="2084"/>
                    <a:ext cx="100" cy="107"/>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024" name="Freeform 1885"/>
                  <p:cNvSpPr>
                    <a:spLocks/>
                  </p:cNvSpPr>
                  <p:nvPr/>
                </p:nvSpPr>
                <p:spPr bwMode="auto">
                  <a:xfrm>
                    <a:off x="4913" y="2092"/>
                    <a:ext cx="60" cy="72"/>
                  </a:xfrm>
                  <a:custGeom>
                    <a:avLst/>
                    <a:gdLst>
                      <a:gd name="T0" fmla="*/ 29 w 83"/>
                      <a:gd name="T1" fmla="*/ 2 h 93"/>
                      <a:gd name="T2" fmla="*/ 3 w 83"/>
                      <a:gd name="T3" fmla="*/ 21 h 93"/>
                      <a:gd name="T4" fmla="*/ 6 w 83"/>
                      <a:gd name="T5" fmla="*/ 46 h 93"/>
                      <a:gd name="T6" fmla="*/ 20 w 83"/>
                      <a:gd name="T7" fmla="*/ 33 h 93"/>
                      <a:gd name="T8" fmla="*/ 40 w 83"/>
                      <a:gd name="T9" fmla="*/ 12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1" y="77"/>
                        </a:cubicBezTo>
                        <a:cubicBezTo>
                          <a:pt x="29" y="93"/>
                          <a:pt x="31" y="65"/>
                          <a:pt x="38" y="56"/>
                        </a:cubicBezTo>
                        <a:cubicBezTo>
                          <a:pt x="48"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2025" name="Freeform 1886"/>
                  <p:cNvSpPr>
                    <a:spLocks/>
                  </p:cNvSpPr>
                  <p:nvPr/>
                </p:nvSpPr>
                <p:spPr bwMode="auto">
                  <a:xfrm>
                    <a:off x="4909" y="2095"/>
                    <a:ext cx="48" cy="64"/>
                  </a:xfrm>
                  <a:custGeom>
                    <a:avLst/>
                    <a:gdLst>
                      <a:gd name="T0" fmla="*/ 35 w 66"/>
                      <a:gd name="T1" fmla="*/ 2 h 83"/>
                      <a:gd name="T2" fmla="*/ 9 w 66"/>
                      <a:gd name="T3" fmla="*/ 13 h 83"/>
                      <a:gd name="T4" fmla="*/ 4 w 66"/>
                      <a:gd name="T5" fmla="*/ 49 h 83"/>
                      <a:gd name="T6" fmla="*/ 35 w 66"/>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3">
                        <a:moveTo>
                          <a:pt x="66" y="3"/>
                        </a:moveTo>
                        <a:cubicBezTo>
                          <a:pt x="66" y="3"/>
                          <a:pt x="32" y="0"/>
                          <a:pt x="16" y="22"/>
                        </a:cubicBezTo>
                        <a:cubicBezTo>
                          <a:pt x="0" y="44"/>
                          <a:pt x="1" y="64"/>
                          <a:pt x="7" y="83"/>
                        </a:cubicBezTo>
                        <a:cubicBezTo>
                          <a:pt x="7" y="83"/>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026" name="Oval 1887"/>
                  <p:cNvSpPr>
                    <a:spLocks noChangeArrowheads="1"/>
                  </p:cNvSpPr>
                  <p:nvPr/>
                </p:nvSpPr>
                <p:spPr bwMode="auto">
                  <a:xfrm>
                    <a:off x="4942" y="2096"/>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27" name="Oval 1888"/>
                  <p:cNvSpPr>
                    <a:spLocks noChangeArrowheads="1"/>
                  </p:cNvSpPr>
                  <p:nvPr/>
                </p:nvSpPr>
                <p:spPr bwMode="auto">
                  <a:xfrm>
                    <a:off x="4954" y="2094"/>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28" name="Freeform 1889"/>
                  <p:cNvSpPr>
                    <a:spLocks/>
                  </p:cNvSpPr>
                  <p:nvPr/>
                </p:nvSpPr>
                <p:spPr bwMode="auto">
                  <a:xfrm>
                    <a:off x="4922" y="2161"/>
                    <a:ext cx="60" cy="23"/>
                  </a:xfrm>
                  <a:custGeom>
                    <a:avLst/>
                    <a:gdLst>
                      <a:gd name="T0" fmla="*/ 1 w 83"/>
                      <a:gd name="T1" fmla="*/ 9 h 30"/>
                      <a:gd name="T2" fmla="*/ 6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1" y="23"/>
                        </a:cubicBezTo>
                        <a:cubicBezTo>
                          <a:pt x="16" y="26"/>
                          <a:pt x="21" y="27"/>
                          <a:pt x="26" y="27"/>
                        </a:cubicBezTo>
                        <a:cubicBezTo>
                          <a:pt x="36" y="29"/>
                          <a:pt x="45" y="30"/>
                          <a:pt x="54" y="27"/>
                        </a:cubicBezTo>
                        <a:cubicBezTo>
                          <a:pt x="64" y="25"/>
                          <a:pt x="73" y="20"/>
                          <a:pt x="78" y="12"/>
                        </a:cubicBezTo>
                        <a:cubicBezTo>
                          <a:pt x="83" y="4"/>
                          <a:pt x="79" y="0"/>
                          <a:pt x="70"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grpSp>
          </p:grpSp>
          <p:grpSp>
            <p:nvGrpSpPr>
              <p:cNvPr id="1804" name="Grouper 1803"/>
              <p:cNvGrpSpPr/>
              <p:nvPr/>
            </p:nvGrpSpPr>
            <p:grpSpPr>
              <a:xfrm>
                <a:off x="4555793" y="889082"/>
                <a:ext cx="2634627" cy="1286048"/>
                <a:chOff x="6359464" y="125288"/>
                <a:chExt cx="3485005" cy="1701145"/>
              </a:xfrm>
            </p:grpSpPr>
            <p:grpSp>
              <p:nvGrpSpPr>
                <p:cNvPr id="1847" name="Groupe 1846"/>
                <p:cNvGrpSpPr/>
                <p:nvPr/>
              </p:nvGrpSpPr>
              <p:grpSpPr>
                <a:xfrm>
                  <a:off x="6359464" y="343773"/>
                  <a:ext cx="1023561" cy="1466671"/>
                  <a:chOff x="6520968" y="1979261"/>
                  <a:chExt cx="1023561" cy="1466671"/>
                </a:xfrm>
              </p:grpSpPr>
              <p:sp>
                <p:nvSpPr>
                  <p:cNvPr id="1848" name="Volný tvar 82"/>
                  <p:cNvSpPr/>
                  <p:nvPr/>
                </p:nvSpPr>
                <p:spPr>
                  <a:xfrm>
                    <a:off x="6520968" y="2201332"/>
                    <a:ext cx="1023561" cy="1244600"/>
                  </a:xfrm>
                  <a:custGeom>
                    <a:avLst/>
                    <a:gdLst>
                      <a:gd name="connsiteX0" fmla="*/ 7306 w 799056"/>
                      <a:gd name="connsiteY0" fmla="*/ 241648 h 1874729"/>
                      <a:gd name="connsiteX1" fmla="*/ 7306 w 799056"/>
                      <a:gd name="connsiteY1" fmla="*/ 1509908 h 1874729"/>
                      <a:gd name="connsiteX2" fmla="*/ 4175 w 799056"/>
                      <a:gd name="connsiteY2" fmla="*/ 1713456 h 1874729"/>
                      <a:gd name="connsiteX3" fmla="*/ 32358 w 799056"/>
                      <a:gd name="connsiteY3" fmla="*/ 1769823 h 1874729"/>
                      <a:gd name="connsiteX4" fmla="*/ 44884 w 799056"/>
                      <a:gd name="connsiteY4" fmla="*/ 1785481 h 1874729"/>
                      <a:gd name="connsiteX5" fmla="*/ 79331 w 799056"/>
                      <a:gd name="connsiteY5" fmla="*/ 1804270 h 1874729"/>
                      <a:gd name="connsiteX6" fmla="*/ 107515 w 799056"/>
                      <a:gd name="connsiteY6" fmla="*/ 1804270 h 1874729"/>
                      <a:gd name="connsiteX7" fmla="*/ 167013 w 799056"/>
                      <a:gd name="connsiteY7" fmla="*/ 1804270 h 1874729"/>
                      <a:gd name="connsiteX8" fmla="*/ 696238 w 799056"/>
                      <a:gd name="connsiteY8" fmla="*/ 1804270 h 1874729"/>
                      <a:gd name="connsiteX9" fmla="*/ 746342 w 799056"/>
                      <a:gd name="connsiteY9" fmla="*/ 1788612 h 1874729"/>
                      <a:gd name="connsiteX10" fmla="*/ 768262 w 799056"/>
                      <a:gd name="connsiteY10" fmla="*/ 1785481 h 1874729"/>
                      <a:gd name="connsiteX11" fmla="*/ 783920 w 799056"/>
                      <a:gd name="connsiteY11" fmla="*/ 1757297 h 1874729"/>
                      <a:gd name="connsiteX12" fmla="*/ 790183 w 799056"/>
                      <a:gd name="connsiteY12" fmla="*/ 1716587 h 1874729"/>
                      <a:gd name="connsiteX13" fmla="*/ 790183 w 799056"/>
                      <a:gd name="connsiteY13" fmla="*/ 1625774 h 1874729"/>
                      <a:gd name="connsiteX14" fmla="*/ 793315 w 799056"/>
                      <a:gd name="connsiteY14" fmla="*/ 222859 h 1874729"/>
                      <a:gd name="connsiteX15" fmla="*/ 755736 w 799056"/>
                      <a:gd name="connsiteY15" fmla="*/ 288620 h 1874729"/>
                      <a:gd name="connsiteX16" fmla="*/ 718158 w 799056"/>
                      <a:gd name="connsiteY16" fmla="*/ 332461 h 1874729"/>
                      <a:gd name="connsiteX17" fmla="*/ 686843 w 799056"/>
                      <a:gd name="connsiteY17" fmla="*/ 388828 h 1874729"/>
                      <a:gd name="connsiteX18" fmla="*/ 668054 w 799056"/>
                      <a:gd name="connsiteY18" fmla="*/ 489037 h 1874729"/>
                      <a:gd name="connsiteX19" fmla="*/ 652397 w 799056"/>
                      <a:gd name="connsiteY19" fmla="*/ 586113 h 1874729"/>
                      <a:gd name="connsiteX20" fmla="*/ 605424 w 799056"/>
                      <a:gd name="connsiteY20" fmla="*/ 642481 h 1874729"/>
                      <a:gd name="connsiteX21" fmla="*/ 536531 w 799056"/>
                      <a:gd name="connsiteY21" fmla="*/ 642481 h 1874729"/>
                      <a:gd name="connsiteX22" fmla="*/ 495821 w 799056"/>
                      <a:gd name="connsiteY22" fmla="*/ 598639 h 1874729"/>
                      <a:gd name="connsiteX23" fmla="*/ 451980 w 799056"/>
                      <a:gd name="connsiteY23" fmla="*/ 617428 h 1874729"/>
                      <a:gd name="connsiteX24" fmla="*/ 436323 w 799056"/>
                      <a:gd name="connsiteY24" fmla="*/ 701979 h 1874729"/>
                      <a:gd name="connsiteX25" fmla="*/ 430060 w 799056"/>
                      <a:gd name="connsiteY25" fmla="*/ 802187 h 1874729"/>
                      <a:gd name="connsiteX26" fmla="*/ 420665 w 799056"/>
                      <a:gd name="connsiteY26" fmla="*/ 874212 h 1874729"/>
                      <a:gd name="connsiteX27" fmla="*/ 383087 w 799056"/>
                      <a:gd name="connsiteY27" fmla="*/ 927448 h 1874729"/>
                      <a:gd name="connsiteX28" fmla="*/ 311062 w 799056"/>
                      <a:gd name="connsiteY28" fmla="*/ 955631 h 1874729"/>
                      <a:gd name="connsiteX29" fmla="*/ 235906 w 799056"/>
                      <a:gd name="connsiteY29" fmla="*/ 936842 h 1874729"/>
                      <a:gd name="connsiteX30" fmla="*/ 204591 w 799056"/>
                      <a:gd name="connsiteY30" fmla="*/ 871081 h 1874729"/>
                      <a:gd name="connsiteX31" fmla="*/ 210854 w 799056"/>
                      <a:gd name="connsiteY31" fmla="*/ 799056 h 1874729"/>
                      <a:gd name="connsiteX32" fmla="*/ 235906 w 799056"/>
                      <a:gd name="connsiteY32" fmla="*/ 742689 h 1874729"/>
                      <a:gd name="connsiteX33" fmla="*/ 282879 w 799056"/>
                      <a:gd name="connsiteY33" fmla="*/ 689453 h 1874729"/>
                      <a:gd name="connsiteX34" fmla="*/ 326720 w 799056"/>
                      <a:gd name="connsiteY34" fmla="*/ 620560 h 1874729"/>
                      <a:gd name="connsiteX35" fmla="*/ 348641 w 799056"/>
                      <a:gd name="connsiteY35" fmla="*/ 542272 h 1874729"/>
                      <a:gd name="connsiteX36" fmla="*/ 332983 w 799056"/>
                      <a:gd name="connsiteY36" fmla="*/ 457722 h 1874729"/>
                      <a:gd name="connsiteX37" fmla="*/ 289142 w 799056"/>
                      <a:gd name="connsiteY37" fmla="*/ 417012 h 1874729"/>
                      <a:gd name="connsiteX38" fmla="*/ 226512 w 799056"/>
                      <a:gd name="connsiteY38" fmla="*/ 410749 h 1874729"/>
                      <a:gd name="connsiteX39" fmla="*/ 182671 w 799056"/>
                      <a:gd name="connsiteY39" fmla="*/ 410749 h 1874729"/>
                      <a:gd name="connsiteX40" fmla="*/ 151356 w 799056"/>
                      <a:gd name="connsiteY40" fmla="*/ 388828 h 1874729"/>
                      <a:gd name="connsiteX41" fmla="*/ 148224 w 799056"/>
                      <a:gd name="connsiteY41" fmla="*/ 338724 h 1874729"/>
                      <a:gd name="connsiteX42" fmla="*/ 151356 w 799056"/>
                      <a:gd name="connsiteY42" fmla="*/ 269831 h 1874729"/>
                      <a:gd name="connsiteX43" fmla="*/ 135698 w 799056"/>
                      <a:gd name="connsiteY43" fmla="*/ 219727 h 1874729"/>
                      <a:gd name="connsiteX44" fmla="*/ 116909 w 799056"/>
                      <a:gd name="connsiteY44" fmla="*/ 166491 h 1874729"/>
                      <a:gd name="connsiteX45" fmla="*/ 88725 w 799056"/>
                      <a:gd name="connsiteY45" fmla="*/ 166491 h 1874729"/>
                      <a:gd name="connsiteX46" fmla="*/ 88725 w 799056"/>
                      <a:gd name="connsiteY46" fmla="*/ 207201 h 1874729"/>
                      <a:gd name="connsiteX47" fmla="*/ 98120 w 799056"/>
                      <a:gd name="connsiteY47" fmla="*/ 294883 h 1874729"/>
                      <a:gd name="connsiteX48" fmla="*/ 69936 w 799056"/>
                      <a:gd name="connsiteY48" fmla="*/ 319935 h 1874729"/>
                      <a:gd name="connsiteX49" fmla="*/ 41753 w 799056"/>
                      <a:gd name="connsiteY49" fmla="*/ 301146 h 1874729"/>
                      <a:gd name="connsiteX50" fmla="*/ 7306 w 799056"/>
                      <a:gd name="connsiteY50" fmla="*/ 241648 h 187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99056" h="1874729">
                        <a:moveTo>
                          <a:pt x="7306" y="241648"/>
                        </a:moveTo>
                        <a:cubicBezTo>
                          <a:pt x="1565" y="443108"/>
                          <a:pt x="7828" y="1264607"/>
                          <a:pt x="7306" y="1509908"/>
                        </a:cubicBezTo>
                        <a:cubicBezTo>
                          <a:pt x="6784" y="1755209"/>
                          <a:pt x="0" y="1670137"/>
                          <a:pt x="4175" y="1713456"/>
                        </a:cubicBezTo>
                        <a:cubicBezTo>
                          <a:pt x="8350" y="1756775"/>
                          <a:pt x="25573" y="1757819"/>
                          <a:pt x="32358" y="1769823"/>
                        </a:cubicBezTo>
                        <a:cubicBezTo>
                          <a:pt x="39143" y="1781827"/>
                          <a:pt x="37055" y="1779740"/>
                          <a:pt x="44884" y="1785481"/>
                        </a:cubicBezTo>
                        <a:cubicBezTo>
                          <a:pt x="52713" y="1791222"/>
                          <a:pt x="68893" y="1801139"/>
                          <a:pt x="79331" y="1804270"/>
                        </a:cubicBezTo>
                        <a:cubicBezTo>
                          <a:pt x="89769" y="1807401"/>
                          <a:pt x="107515" y="1804270"/>
                          <a:pt x="107515" y="1804270"/>
                        </a:cubicBezTo>
                        <a:lnTo>
                          <a:pt x="167013" y="1804270"/>
                        </a:lnTo>
                        <a:lnTo>
                          <a:pt x="696238" y="1804270"/>
                        </a:lnTo>
                        <a:cubicBezTo>
                          <a:pt x="792793" y="1801660"/>
                          <a:pt x="734338" y="1791744"/>
                          <a:pt x="746342" y="1788612"/>
                        </a:cubicBezTo>
                        <a:cubicBezTo>
                          <a:pt x="758346" y="1785481"/>
                          <a:pt x="761999" y="1790700"/>
                          <a:pt x="768262" y="1785481"/>
                        </a:cubicBezTo>
                        <a:cubicBezTo>
                          <a:pt x="774525" y="1780262"/>
                          <a:pt x="780267" y="1768779"/>
                          <a:pt x="783920" y="1757297"/>
                        </a:cubicBezTo>
                        <a:cubicBezTo>
                          <a:pt x="787573" y="1745815"/>
                          <a:pt x="789139" y="1738507"/>
                          <a:pt x="790183" y="1716587"/>
                        </a:cubicBezTo>
                        <a:cubicBezTo>
                          <a:pt x="791227" y="1694667"/>
                          <a:pt x="789661" y="1874729"/>
                          <a:pt x="790183" y="1625774"/>
                        </a:cubicBezTo>
                        <a:cubicBezTo>
                          <a:pt x="790705" y="1376819"/>
                          <a:pt x="799056" y="445718"/>
                          <a:pt x="793315" y="222859"/>
                        </a:cubicBezTo>
                        <a:cubicBezTo>
                          <a:pt x="787574" y="0"/>
                          <a:pt x="768262" y="270353"/>
                          <a:pt x="755736" y="288620"/>
                        </a:cubicBezTo>
                        <a:cubicBezTo>
                          <a:pt x="743210" y="306887"/>
                          <a:pt x="729640" y="315760"/>
                          <a:pt x="718158" y="332461"/>
                        </a:cubicBezTo>
                        <a:cubicBezTo>
                          <a:pt x="706676" y="349162"/>
                          <a:pt x="695194" y="362732"/>
                          <a:pt x="686843" y="388828"/>
                        </a:cubicBezTo>
                        <a:cubicBezTo>
                          <a:pt x="678492" y="414924"/>
                          <a:pt x="673795" y="456156"/>
                          <a:pt x="668054" y="489037"/>
                        </a:cubicBezTo>
                        <a:cubicBezTo>
                          <a:pt x="662313" y="521918"/>
                          <a:pt x="662835" y="560539"/>
                          <a:pt x="652397" y="586113"/>
                        </a:cubicBezTo>
                        <a:cubicBezTo>
                          <a:pt x="641959" y="611687"/>
                          <a:pt x="624735" y="633086"/>
                          <a:pt x="605424" y="642481"/>
                        </a:cubicBezTo>
                        <a:cubicBezTo>
                          <a:pt x="586113" y="651876"/>
                          <a:pt x="554798" y="649788"/>
                          <a:pt x="536531" y="642481"/>
                        </a:cubicBezTo>
                        <a:cubicBezTo>
                          <a:pt x="518264" y="635174"/>
                          <a:pt x="509913" y="602814"/>
                          <a:pt x="495821" y="598639"/>
                        </a:cubicBezTo>
                        <a:cubicBezTo>
                          <a:pt x="481729" y="594464"/>
                          <a:pt x="461896" y="600205"/>
                          <a:pt x="451980" y="617428"/>
                        </a:cubicBezTo>
                        <a:cubicBezTo>
                          <a:pt x="442064" y="634651"/>
                          <a:pt x="439976" y="671186"/>
                          <a:pt x="436323" y="701979"/>
                        </a:cubicBezTo>
                        <a:cubicBezTo>
                          <a:pt x="432670" y="732772"/>
                          <a:pt x="432670" y="773481"/>
                          <a:pt x="430060" y="802187"/>
                        </a:cubicBezTo>
                        <a:cubicBezTo>
                          <a:pt x="427450" y="830893"/>
                          <a:pt x="428494" y="853335"/>
                          <a:pt x="420665" y="874212"/>
                        </a:cubicBezTo>
                        <a:cubicBezTo>
                          <a:pt x="412836" y="895089"/>
                          <a:pt x="401354" y="913878"/>
                          <a:pt x="383087" y="927448"/>
                        </a:cubicBezTo>
                        <a:cubicBezTo>
                          <a:pt x="364820" y="941018"/>
                          <a:pt x="335592" y="954065"/>
                          <a:pt x="311062" y="955631"/>
                        </a:cubicBezTo>
                        <a:cubicBezTo>
                          <a:pt x="286532" y="957197"/>
                          <a:pt x="253651" y="950934"/>
                          <a:pt x="235906" y="936842"/>
                        </a:cubicBezTo>
                        <a:cubicBezTo>
                          <a:pt x="218161" y="922750"/>
                          <a:pt x="208766" y="894045"/>
                          <a:pt x="204591" y="871081"/>
                        </a:cubicBezTo>
                        <a:cubicBezTo>
                          <a:pt x="200416" y="848117"/>
                          <a:pt x="205635" y="820454"/>
                          <a:pt x="210854" y="799056"/>
                        </a:cubicBezTo>
                        <a:cubicBezTo>
                          <a:pt x="216073" y="777658"/>
                          <a:pt x="223902" y="760956"/>
                          <a:pt x="235906" y="742689"/>
                        </a:cubicBezTo>
                        <a:cubicBezTo>
                          <a:pt x="247910" y="724422"/>
                          <a:pt x="267743" y="709808"/>
                          <a:pt x="282879" y="689453"/>
                        </a:cubicBezTo>
                        <a:cubicBezTo>
                          <a:pt x="298015" y="669098"/>
                          <a:pt x="315760" y="645090"/>
                          <a:pt x="326720" y="620560"/>
                        </a:cubicBezTo>
                        <a:cubicBezTo>
                          <a:pt x="337680" y="596030"/>
                          <a:pt x="347597" y="569412"/>
                          <a:pt x="348641" y="542272"/>
                        </a:cubicBezTo>
                        <a:cubicBezTo>
                          <a:pt x="349685" y="515132"/>
                          <a:pt x="342899" y="478599"/>
                          <a:pt x="332983" y="457722"/>
                        </a:cubicBezTo>
                        <a:cubicBezTo>
                          <a:pt x="323067" y="436845"/>
                          <a:pt x="306887" y="424841"/>
                          <a:pt x="289142" y="417012"/>
                        </a:cubicBezTo>
                        <a:cubicBezTo>
                          <a:pt x="271397" y="409183"/>
                          <a:pt x="244257" y="411793"/>
                          <a:pt x="226512" y="410749"/>
                        </a:cubicBezTo>
                        <a:cubicBezTo>
                          <a:pt x="208767" y="409705"/>
                          <a:pt x="195197" y="414402"/>
                          <a:pt x="182671" y="410749"/>
                        </a:cubicBezTo>
                        <a:cubicBezTo>
                          <a:pt x="170145" y="407096"/>
                          <a:pt x="157097" y="400832"/>
                          <a:pt x="151356" y="388828"/>
                        </a:cubicBezTo>
                        <a:cubicBezTo>
                          <a:pt x="145615" y="376824"/>
                          <a:pt x="148224" y="358557"/>
                          <a:pt x="148224" y="338724"/>
                        </a:cubicBezTo>
                        <a:cubicBezTo>
                          <a:pt x="148224" y="318891"/>
                          <a:pt x="153444" y="289664"/>
                          <a:pt x="151356" y="269831"/>
                        </a:cubicBezTo>
                        <a:cubicBezTo>
                          <a:pt x="149268" y="249998"/>
                          <a:pt x="141439" y="236950"/>
                          <a:pt x="135698" y="219727"/>
                        </a:cubicBezTo>
                        <a:cubicBezTo>
                          <a:pt x="129957" y="202504"/>
                          <a:pt x="124738" y="175364"/>
                          <a:pt x="116909" y="166491"/>
                        </a:cubicBezTo>
                        <a:cubicBezTo>
                          <a:pt x="109080" y="157618"/>
                          <a:pt x="93422" y="159706"/>
                          <a:pt x="88725" y="166491"/>
                        </a:cubicBezTo>
                        <a:cubicBezTo>
                          <a:pt x="84028" y="173276"/>
                          <a:pt x="87159" y="185802"/>
                          <a:pt x="88725" y="207201"/>
                        </a:cubicBezTo>
                        <a:cubicBezTo>
                          <a:pt x="90291" y="228600"/>
                          <a:pt x="101251" y="276094"/>
                          <a:pt x="98120" y="294883"/>
                        </a:cubicBezTo>
                        <a:cubicBezTo>
                          <a:pt x="94989" y="313672"/>
                          <a:pt x="79331" y="318891"/>
                          <a:pt x="69936" y="319935"/>
                        </a:cubicBezTo>
                        <a:cubicBezTo>
                          <a:pt x="60541" y="320979"/>
                          <a:pt x="45928" y="317325"/>
                          <a:pt x="41753" y="301146"/>
                        </a:cubicBezTo>
                        <a:cubicBezTo>
                          <a:pt x="37578" y="284967"/>
                          <a:pt x="13047" y="40188"/>
                          <a:pt x="7306" y="241648"/>
                        </a:cubicBezTo>
                        <a:close/>
                      </a:path>
                    </a:pathLst>
                  </a:custGeom>
                  <a:solidFill>
                    <a:schemeClr val="accent6">
                      <a:lumMod val="60000"/>
                      <a:lumOff val="40000"/>
                    </a:schemeClr>
                  </a:solidFill>
                  <a:ln w="9525">
                    <a:solidFill>
                      <a:schemeClr val="tx1"/>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786"/>
                  </a:p>
                </p:txBody>
              </p:sp>
              <p:grpSp>
                <p:nvGrpSpPr>
                  <p:cNvPr id="1849" name="Grouper 1520"/>
                  <p:cNvGrpSpPr/>
                  <p:nvPr/>
                </p:nvGrpSpPr>
                <p:grpSpPr>
                  <a:xfrm>
                    <a:off x="6880637" y="2927435"/>
                    <a:ext cx="372659" cy="280264"/>
                    <a:chOff x="7395469" y="2902035"/>
                    <a:chExt cx="372659" cy="280264"/>
                  </a:xfrm>
                </p:grpSpPr>
                <p:sp>
                  <p:nvSpPr>
                    <p:cNvPr id="1854" name="Elipsa 68"/>
                    <p:cNvSpPr/>
                    <p:nvPr/>
                  </p:nvSpPr>
                  <p:spPr>
                    <a:xfrm>
                      <a:off x="7395469" y="2902035"/>
                      <a:ext cx="230632" cy="153948"/>
                    </a:xfrm>
                    <a:prstGeom prst="ellipse">
                      <a:avLst/>
                    </a:prstGeom>
                    <a:gradFill>
                      <a:gsLst>
                        <a:gs pos="0">
                          <a:schemeClr val="tx2">
                            <a:lumMod val="75000"/>
                          </a:schemeClr>
                        </a:gs>
                        <a:gs pos="50000">
                          <a:schemeClr val="tx2">
                            <a:lumMod val="40000"/>
                            <a:lumOff val="60000"/>
                          </a:schemeClr>
                        </a:gs>
                        <a:gs pos="100000">
                          <a:schemeClr val="accent1">
                            <a:tint val="23500"/>
                            <a:satMod val="160000"/>
                          </a:schemeClr>
                        </a:gs>
                      </a:gsLst>
                      <a:lin ang="5400000" scaled="0"/>
                    </a:gra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786"/>
                    </a:p>
                  </p:txBody>
                </p:sp>
                <p:sp>
                  <p:nvSpPr>
                    <p:cNvPr id="1855" name="Elipsa 71"/>
                    <p:cNvSpPr/>
                    <p:nvPr/>
                  </p:nvSpPr>
                  <p:spPr>
                    <a:xfrm flipH="1">
                      <a:off x="7626101" y="2976048"/>
                      <a:ext cx="142027" cy="158883"/>
                    </a:xfrm>
                    <a:prstGeom prst="ellipse">
                      <a:avLst/>
                    </a:prstGeom>
                    <a:gradFill>
                      <a:gsLst>
                        <a:gs pos="0">
                          <a:schemeClr val="tx2">
                            <a:lumMod val="75000"/>
                          </a:schemeClr>
                        </a:gs>
                        <a:gs pos="50000">
                          <a:schemeClr val="tx2">
                            <a:lumMod val="40000"/>
                            <a:lumOff val="60000"/>
                          </a:schemeClr>
                        </a:gs>
                        <a:gs pos="100000">
                          <a:schemeClr val="accent1">
                            <a:tint val="23500"/>
                            <a:satMod val="160000"/>
                          </a:schemeClr>
                        </a:gs>
                      </a:gsLst>
                      <a:lin ang="5400000" scaled="0"/>
                    </a:gra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786"/>
                    </a:p>
                  </p:txBody>
                </p:sp>
                <p:sp>
                  <p:nvSpPr>
                    <p:cNvPr id="1856" name="Elipsa 73"/>
                    <p:cNvSpPr/>
                    <p:nvPr/>
                  </p:nvSpPr>
                  <p:spPr>
                    <a:xfrm>
                      <a:off x="7458013" y="3087562"/>
                      <a:ext cx="105544" cy="94737"/>
                    </a:xfrm>
                    <a:prstGeom prst="ellipse">
                      <a:avLst/>
                    </a:prstGeom>
                    <a:gradFill>
                      <a:gsLst>
                        <a:gs pos="0">
                          <a:schemeClr val="tx2">
                            <a:lumMod val="75000"/>
                          </a:schemeClr>
                        </a:gs>
                        <a:gs pos="50000">
                          <a:schemeClr val="tx2">
                            <a:lumMod val="40000"/>
                            <a:lumOff val="60000"/>
                          </a:schemeClr>
                        </a:gs>
                        <a:gs pos="100000">
                          <a:schemeClr val="accent1">
                            <a:tint val="23500"/>
                            <a:satMod val="160000"/>
                          </a:schemeClr>
                        </a:gs>
                      </a:gsLst>
                      <a:lin ang="5400000" scaled="0"/>
                    </a:gra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786"/>
                    </a:p>
                  </p:txBody>
                </p:sp>
              </p:grpSp>
              <p:grpSp>
                <p:nvGrpSpPr>
                  <p:cNvPr id="1850" name="Groupe 1849"/>
                  <p:cNvGrpSpPr/>
                  <p:nvPr/>
                </p:nvGrpSpPr>
                <p:grpSpPr>
                  <a:xfrm>
                    <a:off x="6839655" y="1979261"/>
                    <a:ext cx="483997" cy="356416"/>
                    <a:chOff x="5581586" y="3059884"/>
                    <a:chExt cx="1028828" cy="738233"/>
                  </a:xfrm>
                </p:grpSpPr>
                <p:sp>
                  <p:nvSpPr>
                    <p:cNvPr id="1851" name="Forme libre 1850"/>
                    <p:cNvSpPr/>
                    <p:nvPr/>
                  </p:nvSpPr>
                  <p:spPr>
                    <a:xfrm rot="7601857">
                      <a:off x="6187406" y="3450027"/>
                      <a:ext cx="332548" cy="363632"/>
                    </a:xfrm>
                    <a:custGeom>
                      <a:avLst/>
                      <a:gdLst>
                        <a:gd name="connsiteX0" fmla="*/ 108481 w 332548"/>
                        <a:gd name="connsiteY0" fmla="*/ 17367 h 363632"/>
                        <a:gd name="connsiteX1" fmla="*/ 194206 w 332548"/>
                        <a:gd name="connsiteY1" fmla="*/ 14192 h 363632"/>
                        <a:gd name="connsiteX2" fmla="*/ 286281 w 332548"/>
                        <a:gd name="connsiteY2" fmla="*/ 74517 h 363632"/>
                        <a:gd name="connsiteX3" fmla="*/ 330731 w 332548"/>
                        <a:gd name="connsiteY3" fmla="*/ 179292 h 363632"/>
                        <a:gd name="connsiteX4" fmla="*/ 318031 w 332548"/>
                        <a:gd name="connsiteY4" fmla="*/ 252317 h 363632"/>
                        <a:gd name="connsiteX5" fmla="*/ 264056 w 332548"/>
                        <a:gd name="connsiteY5" fmla="*/ 318992 h 363632"/>
                        <a:gd name="connsiteX6" fmla="*/ 162456 w 332548"/>
                        <a:gd name="connsiteY6" fmla="*/ 363442 h 363632"/>
                        <a:gd name="connsiteX7" fmla="*/ 67206 w 332548"/>
                        <a:gd name="connsiteY7" fmla="*/ 331692 h 363632"/>
                        <a:gd name="connsiteX8" fmla="*/ 3706 w 332548"/>
                        <a:gd name="connsiteY8" fmla="*/ 255492 h 363632"/>
                        <a:gd name="connsiteX9" fmla="*/ 178331 w 332548"/>
                        <a:gd name="connsiteY9" fmla="*/ 201517 h 363632"/>
                        <a:gd name="connsiteX10" fmla="*/ 108481 w 332548"/>
                        <a:gd name="connsiteY10" fmla="*/ 17367 h 36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548" h="363632">
                          <a:moveTo>
                            <a:pt x="108481" y="17367"/>
                          </a:moveTo>
                          <a:cubicBezTo>
                            <a:pt x="111127" y="-13854"/>
                            <a:pt x="164573" y="4667"/>
                            <a:pt x="194206" y="14192"/>
                          </a:cubicBezTo>
                          <a:cubicBezTo>
                            <a:pt x="223839" y="23717"/>
                            <a:pt x="263527" y="47000"/>
                            <a:pt x="286281" y="74517"/>
                          </a:cubicBezTo>
                          <a:cubicBezTo>
                            <a:pt x="309035" y="102034"/>
                            <a:pt x="325439" y="149659"/>
                            <a:pt x="330731" y="179292"/>
                          </a:cubicBezTo>
                          <a:cubicBezTo>
                            <a:pt x="336023" y="208925"/>
                            <a:pt x="329143" y="229034"/>
                            <a:pt x="318031" y="252317"/>
                          </a:cubicBezTo>
                          <a:cubicBezTo>
                            <a:pt x="306919" y="275600"/>
                            <a:pt x="289985" y="300471"/>
                            <a:pt x="264056" y="318992"/>
                          </a:cubicBezTo>
                          <a:cubicBezTo>
                            <a:pt x="238127" y="337513"/>
                            <a:pt x="195264" y="361325"/>
                            <a:pt x="162456" y="363442"/>
                          </a:cubicBezTo>
                          <a:cubicBezTo>
                            <a:pt x="129648" y="365559"/>
                            <a:pt x="93664" y="349684"/>
                            <a:pt x="67206" y="331692"/>
                          </a:cubicBezTo>
                          <a:cubicBezTo>
                            <a:pt x="40748" y="313700"/>
                            <a:pt x="-14815" y="277188"/>
                            <a:pt x="3706" y="255492"/>
                          </a:cubicBezTo>
                          <a:cubicBezTo>
                            <a:pt x="22227" y="233796"/>
                            <a:pt x="160339" y="242263"/>
                            <a:pt x="178331" y="201517"/>
                          </a:cubicBezTo>
                          <a:cubicBezTo>
                            <a:pt x="196323" y="160771"/>
                            <a:pt x="105835" y="48588"/>
                            <a:pt x="108481" y="1736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043056" rtl="0" eaLnBrk="1" latinLnBrk="0" hangingPunct="1">
                        <a:defRPr sz="2100" kern="1200">
                          <a:solidFill>
                            <a:schemeClr val="lt1"/>
                          </a:solidFill>
                          <a:latin typeface="+mn-lt"/>
                          <a:ea typeface="+mn-ea"/>
                          <a:cs typeface="+mn-cs"/>
                        </a:defRPr>
                      </a:lvl1pPr>
                      <a:lvl2pPr marL="521528" algn="l" defTabSz="1043056" rtl="0" eaLnBrk="1" latinLnBrk="0" hangingPunct="1">
                        <a:defRPr sz="2100" kern="1200">
                          <a:solidFill>
                            <a:schemeClr val="lt1"/>
                          </a:solidFill>
                          <a:latin typeface="+mn-lt"/>
                          <a:ea typeface="+mn-ea"/>
                          <a:cs typeface="+mn-cs"/>
                        </a:defRPr>
                      </a:lvl2pPr>
                      <a:lvl3pPr marL="1043056" algn="l" defTabSz="1043056" rtl="0" eaLnBrk="1" latinLnBrk="0" hangingPunct="1">
                        <a:defRPr sz="2100" kern="1200">
                          <a:solidFill>
                            <a:schemeClr val="lt1"/>
                          </a:solidFill>
                          <a:latin typeface="+mn-lt"/>
                          <a:ea typeface="+mn-ea"/>
                          <a:cs typeface="+mn-cs"/>
                        </a:defRPr>
                      </a:lvl3pPr>
                      <a:lvl4pPr marL="1564584" algn="l" defTabSz="1043056" rtl="0" eaLnBrk="1" latinLnBrk="0" hangingPunct="1">
                        <a:defRPr sz="2100" kern="1200">
                          <a:solidFill>
                            <a:schemeClr val="lt1"/>
                          </a:solidFill>
                          <a:latin typeface="+mn-lt"/>
                          <a:ea typeface="+mn-ea"/>
                          <a:cs typeface="+mn-cs"/>
                        </a:defRPr>
                      </a:lvl4pPr>
                      <a:lvl5pPr marL="2086112" algn="l" defTabSz="1043056" rtl="0" eaLnBrk="1" latinLnBrk="0" hangingPunct="1">
                        <a:defRPr sz="2100" kern="1200">
                          <a:solidFill>
                            <a:schemeClr val="lt1"/>
                          </a:solidFill>
                          <a:latin typeface="+mn-lt"/>
                          <a:ea typeface="+mn-ea"/>
                          <a:cs typeface="+mn-cs"/>
                        </a:defRPr>
                      </a:lvl5pPr>
                      <a:lvl6pPr marL="2607640" algn="l" defTabSz="1043056" rtl="0" eaLnBrk="1" latinLnBrk="0" hangingPunct="1">
                        <a:defRPr sz="2100" kern="1200">
                          <a:solidFill>
                            <a:schemeClr val="lt1"/>
                          </a:solidFill>
                          <a:latin typeface="+mn-lt"/>
                          <a:ea typeface="+mn-ea"/>
                          <a:cs typeface="+mn-cs"/>
                        </a:defRPr>
                      </a:lvl6pPr>
                      <a:lvl7pPr marL="3129168" algn="l" defTabSz="1043056" rtl="0" eaLnBrk="1" latinLnBrk="0" hangingPunct="1">
                        <a:defRPr sz="2100" kern="1200">
                          <a:solidFill>
                            <a:schemeClr val="lt1"/>
                          </a:solidFill>
                          <a:latin typeface="+mn-lt"/>
                          <a:ea typeface="+mn-ea"/>
                          <a:cs typeface="+mn-cs"/>
                        </a:defRPr>
                      </a:lvl7pPr>
                      <a:lvl8pPr marL="3650696" algn="l" defTabSz="1043056" rtl="0" eaLnBrk="1" latinLnBrk="0" hangingPunct="1">
                        <a:defRPr sz="2100" kern="1200">
                          <a:solidFill>
                            <a:schemeClr val="lt1"/>
                          </a:solidFill>
                          <a:latin typeface="+mn-lt"/>
                          <a:ea typeface="+mn-ea"/>
                          <a:cs typeface="+mn-cs"/>
                        </a:defRPr>
                      </a:lvl8pPr>
                      <a:lvl9pPr marL="4172224" algn="l" defTabSz="1043056" rtl="0" eaLnBrk="1" latinLnBrk="0" hangingPunct="1">
                        <a:defRPr sz="2100" kern="1200">
                          <a:solidFill>
                            <a:schemeClr val="lt1"/>
                          </a:solidFill>
                          <a:latin typeface="+mn-lt"/>
                          <a:ea typeface="+mn-ea"/>
                          <a:cs typeface="+mn-cs"/>
                        </a:defRPr>
                      </a:lvl9pPr>
                    </a:lstStyle>
                    <a:p>
                      <a:pPr algn="ctr"/>
                      <a:endParaRPr lang="fr-FR" sz="1576"/>
                    </a:p>
                  </p:txBody>
                </p:sp>
                <p:sp>
                  <p:nvSpPr>
                    <p:cNvPr id="1852" name="Forme libre 1851"/>
                    <p:cNvSpPr/>
                    <p:nvPr/>
                  </p:nvSpPr>
                  <p:spPr>
                    <a:xfrm rot="9627557">
                      <a:off x="5581586" y="3281745"/>
                      <a:ext cx="332548" cy="363632"/>
                    </a:xfrm>
                    <a:custGeom>
                      <a:avLst/>
                      <a:gdLst>
                        <a:gd name="connsiteX0" fmla="*/ 108481 w 332548"/>
                        <a:gd name="connsiteY0" fmla="*/ 17367 h 363632"/>
                        <a:gd name="connsiteX1" fmla="*/ 194206 w 332548"/>
                        <a:gd name="connsiteY1" fmla="*/ 14192 h 363632"/>
                        <a:gd name="connsiteX2" fmla="*/ 286281 w 332548"/>
                        <a:gd name="connsiteY2" fmla="*/ 74517 h 363632"/>
                        <a:gd name="connsiteX3" fmla="*/ 330731 w 332548"/>
                        <a:gd name="connsiteY3" fmla="*/ 179292 h 363632"/>
                        <a:gd name="connsiteX4" fmla="*/ 318031 w 332548"/>
                        <a:gd name="connsiteY4" fmla="*/ 252317 h 363632"/>
                        <a:gd name="connsiteX5" fmla="*/ 264056 w 332548"/>
                        <a:gd name="connsiteY5" fmla="*/ 318992 h 363632"/>
                        <a:gd name="connsiteX6" fmla="*/ 162456 w 332548"/>
                        <a:gd name="connsiteY6" fmla="*/ 363442 h 363632"/>
                        <a:gd name="connsiteX7" fmla="*/ 67206 w 332548"/>
                        <a:gd name="connsiteY7" fmla="*/ 331692 h 363632"/>
                        <a:gd name="connsiteX8" fmla="*/ 3706 w 332548"/>
                        <a:gd name="connsiteY8" fmla="*/ 255492 h 363632"/>
                        <a:gd name="connsiteX9" fmla="*/ 178331 w 332548"/>
                        <a:gd name="connsiteY9" fmla="*/ 201517 h 363632"/>
                        <a:gd name="connsiteX10" fmla="*/ 108481 w 332548"/>
                        <a:gd name="connsiteY10" fmla="*/ 17367 h 36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548" h="363632">
                          <a:moveTo>
                            <a:pt x="108481" y="17367"/>
                          </a:moveTo>
                          <a:cubicBezTo>
                            <a:pt x="111127" y="-13854"/>
                            <a:pt x="164573" y="4667"/>
                            <a:pt x="194206" y="14192"/>
                          </a:cubicBezTo>
                          <a:cubicBezTo>
                            <a:pt x="223839" y="23717"/>
                            <a:pt x="263527" y="47000"/>
                            <a:pt x="286281" y="74517"/>
                          </a:cubicBezTo>
                          <a:cubicBezTo>
                            <a:pt x="309035" y="102034"/>
                            <a:pt x="325439" y="149659"/>
                            <a:pt x="330731" y="179292"/>
                          </a:cubicBezTo>
                          <a:cubicBezTo>
                            <a:pt x="336023" y="208925"/>
                            <a:pt x="329143" y="229034"/>
                            <a:pt x="318031" y="252317"/>
                          </a:cubicBezTo>
                          <a:cubicBezTo>
                            <a:pt x="306919" y="275600"/>
                            <a:pt x="289985" y="300471"/>
                            <a:pt x="264056" y="318992"/>
                          </a:cubicBezTo>
                          <a:cubicBezTo>
                            <a:pt x="238127" y="337513"/>
                            <a:pt x="195264" y="361325"/>
                            <a:pt x="162456" y="363442"/>
                          </a:cubicBezTo>
                          <a:cubicBezTo>
                            <a:pt x="129648" y="365559"/>
                            <a:pt x="93664" y="349684"/>
                            <a:pt x="67206" y="331692"/>
                          </a:cubicBezTo>
                          <a:cubicBezTo>
                            <a:pt x="40748" y="313700"/>
                            <a:pt x="-14815" y="277188"/>
                            <a:pt x="3706" y="255492"/>
                          </a:cubicBezTo>
                          <a:cubicBezTo>
                            <a:pt x="22227" y="233796"/>
                            <a:pt x="160339" y="242263"/>
                            <a:pt x="178331" y="201517"/>
                          </a:cubicBezTo>
                          <a:cubicBezTo>
                            <a:pt x="196323" y="160771"/>
                            <a:pt x="105835" y="48588"/>
                            <a:pt x="108481" y="1736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043056" rtl="0" eaLnBrk="1" latinLnBrk="0" hangingPunct="1">
                        <a:defRPr sz="2100" kern="1200">
                          <a:solidFill>
                            <a:schemeClr val="lt1"/>
                          </a:solidFill>
                          <a:latin typeface="+mn-lt"/>
                          <a:ea typeface="+mn-ea"/>
                          <a:cs typeface="+mn-cs"/>
                        </a:defRPr>
                      </a:lvl1pPr>
                      <a:lvl2pPr marL="521528" algn="l" defTabSz="1043056" rtl="0" eaLnBrk="1" latinLnBrk="0" hangingPunct="1">
                        <a:defRPr sz="2100" kern="1200">
                          <a:solidFill>
                            <a:schemeClr val="lt1"/>
                          </a:solidFill>
                          <a:latin typeface="+mn-lt"/>
                          <a:ea typeface="+mn-ea"/>
                          <a:cs typeface="+mn-cs"/>
                        </a:defRPr>
                      </a:lvl2pPr>
                      <a:lvl3pPr marL="1043056" algn="l" defTabSz="1043056" rtl="0" eaLnBrk="1" latinLnBrk="0" hangingPunct="1">
                        <a:defRPr sz="2100" kern="1200">
                          <a:solidFill>
                            <a:schemeClr val="lt1"/>
                          </a:solidFill>
                          <a:latin typeface="+mn-lt"/>
                          <a:ea typeface="+mn-ea"/>
                          <a:cs typeface="+mn-cs"/>
                        </a:defRPr>
                      </a:lvl3pPr>
                      <a:lvl4pPr marL="1564584" algn="l" defTabSz="1043056" rtl="0" eaLnBrk="1" latinLnBrk="0" hangingPunct="1">
                        <a:defRPr sz="2100" kern="1200">
                          <a:solidFill>
                            <a:schemeClr val="lt1"/>
                          </a:solidFill>
                          <a:latin typeface="+mn-lt"/>
                          <a:ea typeface="+mn-ea"/>
                          <a:cs typeface="+mn-cs"/>
                        </a:defRPr>
                      </a:lvl4pPr>
                      <a:lvl5pPr marL="2086112" algn="l" defTabSz="1043056" rtl="0" eaLnBrk="1" latinLnBrk="0" hangingPunct="1">
                        <a:defRPr sz="2100" kern="1200">
                          <a:solidFill>
                            <a:schemeClr val="lt1"/>
                          </a:solidFill>
                          <a:latin typeface="+mn-lt"/>
                          <a:ea typeface="+mn-ea"/>
                          <a:cs typeface="+mn-cs"/>
                        </a:defRPr>
                      </a:lvl5pPr>
                      <a:lvl6pPr marL="2607640" algn="l" defTabSz="1043056" rtl="0" eaLnBrk="1" latinLnBrk="0" hangingPunct="1">
                        <a:defRPr sz="2100" kern="1200">
                          <a:solidFill>
                            <a:schemeClr val="lt1"/>
                          </a:solidFill>
                          <a:latin typeface="+mn-lt"/>
                          <a:ea typeface="+mn-ea"/>
                          <a:cs typeface="+mn-cs"/>
                        </a:defRPr>
                      </a:lvl6pPr>
                      <a:lvl7pPr marL="3129168" algn="l" defTabSz="1043056" rtl="0" eaLnBrk="1" latinLnBrk="0" hangingPunct="1">
                        <a:defRPr sz="2100" kern="1200">
                          <a:solidFill>
                            <a:schemeClr val="lt1"/>
                          </a:solidFill>
                          <a:latin typeface="+mn-lt"/>
                          <a:ea typeface="+mn-ea"/>
                          <a:cs typeface="+mn-cs"/>
                        </a:defRPr>
                      </a:lvl7pPr>
                      <a:lvl8pPr marL="3650696" algn="l" defTabSz="1043056" rtl="0" eaLnBrk="1" latinLnBrk="0" hangingPunct="1">
                        <a:defRPr sz="2100" kern="1200">
                          <a:solidFill>
                            <a:schemeClr val="lt1"/>
                          </a:solidFill>
                          <a:latin typeface="+mn-lt"/>
                          <a:ea typeface="+mn-ea"/>
                          <a:cs typeface="+mn-cs"/>
                        </a:defRPr>
                      </a:lvl8pPr>
                      <a:lvl9pPr marL="4172224" algn="l" defTabSz="1043056" rtl="0" eaLnBrk="1" latinLnBrk="0" hangingPunct="1">
                        <a:defRPr sz="2100" kern="1200">
                          <a:solidFill>
                            <a:schemeClr val="lt1"/>
                          </a:solidFill>
                          <a:latin typeface="+mn-lt"/>
                          <a:ea typeface="+mn-ea"/>
                          <a:cs typeface="+mn-cs"/>
                        </a:defRPr>
                      </a:lvl9pPr>
                    </a:lstStyle>
                    <a:p>
                      <a:pPr algn="ctr"/>
                      <a:endParaRPr lang="fr-FR" sz="1576"/>
                    </a:p>
                  </p:txBody>
                </p:sp>
                <p:sp>
                  <p:nvSpPr>
                    <p:cNvPr id="1853" name="Forme libre 1852"/>
                    <p:cNvSpPr/>
                    <p:nvPr/>
                  </p:nvSpPr>
                  <p:spPr>
                    <a:xfrm rot="8307082">
                      <a:off x="6277866" y="3059884"/>
                      <a:ext cx="332548" cy="363632"/>
                    </a:xfrm>
                    <a:custGeom>
                      <a:avLst/>
                      <a:gdLst>
                        <a:gd name="connsiteX0" fmla="*/ 108481 w 332548"/>
                        <a:gd name="connsiteY0" fmla="*/ 17367 h 363632"/>
                        <a:gd name="connsiteX1" fmla="*/ 194206 w 332548"/>
                        <a:gd name="connsiteY1" fmla="*/ 14192 h 363632"/>
                        <a:gd name="connsiteX2" fmla="*/ 286281 w 332548"/>
                        <a:gd name="connsiteY2" fmla="*/ 74517 h 363632"/>
                        <a:gd name="connsiteX3" fmla="*/ 330731 w 332548"/>
                        <a:gd name="connsiteY3" fmla="*/ 179292 h 363632"/>
                        <a:gd name="connsiteX4" fmla="*/ 318031 w 332548"/>
                        <a:gd name="connsiteY4" fmla="*/ 252317 h 363632"/>
                        <a:gd name="connsiteX5" fmla="*/ 264056 w 332548"/>
                        <a:gd name="connsiteY5" fmla="*/ 318992 h 363632"/>
                        <a:gd name="connsiteX6" fmla="*/ 162456 w 332548"/>
                        <a:gd name="connsiteY6" fmla="*/ 363442 h 363632"/>
                        <a:gd name="connsiteX7" fmla="*/ 67206 w 332548"/>
                        <a:gd name="connsiteY7" fmla="*/ 331692 h 363632"/>
                        <a:gd name="connsiteX8" fmla="*/ 3706 w 332548"/>
                        <a:gd name="connsiteY8" fmla="*/ 255492 h 363632"/>
                        <a:gd name="connsiteX9" fmla="*/ 178331 w 332548"/>
                        <a:gd name="connsiteY9" fmla="*/ 201517 h 363632"/>
                        <a:gd name="connsiteX10" fmla="*/ 108481 w 332548"/>
                        <a:gd name="connsiteY10" fmla="*/ 17367 h 36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548" h="363632">
                          <a:moveTo>
                            <a:pt x="108481" y="17367"/>
                          </a:moveTo>
                          <a:cubicBezTo>
                            <a:pt x="111127" y="-13854"/>
                            <a:pt x="164573" y="4667"/>
                            <a:pt x="194206" y="14192"/>
                          </a:cubicBezTo>
                          <a:cubicBezTo>
                            <a:pt x="223839" y="23717"/>
                            <a:pt x="263527" y="47000"/>
                            <a:pt x="286281" y="74517"/>
                          </a:cubicBezTo>
                          <a:cubicBezTo>
                            <a:pt x="309035" y="102034"/>
                            <a:pt x="325439" y="149659"/>
                            <a:pt x="330731" y="179292"/>
                          </a:cubicBezTo>
                          <a:cubicBezTo>
                            <a:pt x="336023" y="208925"/>
                            <a:pt x="329143" y="229034"/>
                            <a:pt x="318031" y="252317"/>
                          </a:cubicBezTo>
                          <a:cubicBezTo>
                            <a:pt x="306919" y="275600"/>
                            <a:pt x="289985" y="300471"/>
                            <a:pt x="264056" y="318992"/>
                          </a:cubicBezTo>
                          <a:cubicBezTo>
                            <a:pt x="238127" y="337513"/>
                            <a:pt x="195264" y="361325"/>
                            <a:pt x="162456" y="363442"/>
                          </a:cubicBezTo>
                          <a:cubicBezTo>
                            <a:pt x="129648" y="365559"/>
                            <a:pt x="93664" y="349684"/>
                            <a:pt x="67206" y="331692"/>
                          </a:cubicBezTo>
                          <a:cubicBezTo>
                            <a:pt x="40748" y="313700"/>
                            <a:pt x="-14815" y="277188"/>
                            <a:pt x="3706" y="255492"/>
                          </a:cubicBezTo>
                          <a:cubicBezTo>
                            <a:pt x="22227" y="233796"/>
                            <a:pt x="160339" y="242263"/>
                            <a:pt x="178331" y="201517"/>
                          </a:cubicBezTo>
                          <a:cubicBezTo>
                            <a:pt x="196323" y="160771"/>
                            <a:pt x="105835" y="48588"/>
                            <a:pt x="108481" y="1736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043056" rtl="0" eaLnBrk="1" latinLnBrk="0" hangingPunct="1">
                        <a:defRPr sz="2100" kern="1200">
                          <a:solidFill>
                            <a:schemeClr val="lt1"/>
                          </a:solidFill>
                          <a:latin typeface="+mn-lt"/>
                          <a:ea typeface="+mn-ea"/>
                          <a:cs typeface="+mn-cs"/>
                        </a:defRPr>
                      </a:lvl1pPr>
                      <a:lvl2pPr marL="521528" algn="l" defTabSz="1043056" rtl="0" eaLnBrk="1" latinLnBrk="0" hangingPunct="1">
                        <a:defRPr sz="2100" kern="1200">
                          <a:solidFill>
                            <a:schemeClr val="lt1"/>
                          </a:solidFill>
                          <a:latin typeface="+mn-lt"/>
                          <a:ea typeface="+mn-ea"/>
                          <a:cs typeface="+mn-cs"/>
                        </a:defRPr>
                      </a:lvl2pPr>
                      <a:lvl3pPr marL="1043056" algn="l" defTabSz="1043056" rtl="0" eaLnBrk="1" latinLnBrk="0" hangingPunct="1">
                        <a:defRPr sz="2100" kern="1200">
                          <a:solidFill>
                            <a:schemeClr val="lt1"/>
                          </a:solidFill>
                          <a:latin typeface="+mn-lt"/>
                          <a:ea typeface="+mn-ea"/>
                          <a:cs typeface="+mn-cs"/>
                        </a:defRPr>
                      </a:lvl3pPr>
                      <a:lvl4pPr marL="1564584" algn="l" defTabSz="1043056" rtl="0" eaLnBrk="1" latinLnBrk="0" hangingPunct="1">
                        <a:defRPr sz="2100" kern="1200">
                          <a:solidFill>
                            <a:schemeClr val="lt1"/>
                          </a:solidFill>
                          <a:latin typeface="+mn-lt"/>
                          <a:ea typeface="+mn-ea"/>
                          <a:cs typeface="+mn-cs"/>
                        </a:defRPr>
                      </a:lvl4pPr>
                      <a:lvl5pPr marL="2086112" algn="l" defTabSz="1043056" rtl="0" eaLnBrk="1" latinLnBrk="0" hangingPunct="1">
                        <a:defRPr sz="2100" kern="1200">
                          <a:solidFill>
                            <a:schemeClr val="lt1"/>
                          </a:solidFill>
                          <a:latin typeface="+mn-lt"/>
                          <a:ea typeface="+mn-ea"/>
                          <a:cs typeface="+mn-cs"/>
                        </a:defRPr>
                      </a:lvl5pPr>
                      <a:lvl6pPr marL="2607640" algn="l" defTabSz="1043056" rtl="0" eaLnBrk="1" latinLnBrk="0" hangingPunct="1">
                        <a:defRPr sz="2100" kern="1200">
                          <a:solidFill>
                            <a:schemeClr val="lt1"/>
                          </a:solidFill>
                          <a:latin typeface="+mn-lt"/>
                          <a:ea typeface="+mn-ea"/>
                          <a:cs typeface="+mn-cs"/>
                        </a:defRPr>
                      </a:lvl6pPr>
                      <a:lvl7pPr marL="3129168" algn="l" defTabSz="1043056" rtl="0" eaLnBrk="1" latinLnBrk="0" hangingPunct="1">
                        <a:defRPr sz="2100" kern="1200">
                          <a:solidFill>
                            <a:schemeClr val="lt1"/>
                          </a:solidFill>
                          <a:latin typeface="+mn-lt"/>
                          <a:ea typeface="+mn-ea"/>
                          <a:cs typeface="+mn-cs"/>
                        </a:defRPr>
                      </a:lvl7pPr>
                      <a:lvl8pPr marL="3650696" algn="l" defTabSz="1043056" rtl="0" eaLnBrk="1" latinLnBrk="0" hangingPunct="1">
                        <a:defRPr sz="2100" kern="1200">
                          <a:solidFill>
                            <a:schemeClr val="lt1"/>
                          </a:solidFill>
                          <a:latin typeface="+mn-lt"/>
                          <a:ea typeface="+mn-ea"/>
                          <a:cs typeface="+mn-cs"/>
                        </a:defRPr>
                      </a:lvl8pPr>
                      <a:lvl9pPr marL="4172224" algn="l" defTabSz="1043056" rtl="0" eaLnBrk="1" latinLnBrk="0" hangingPunct="1">
                        <a:defRPr sz="2100" kern="1200">
                          <a:solidFill>
                            <a:schemeClr val="lt1"/>
                          </a:solidFill>
                          <a:latin typeface="+mn-lt"/>
                          <a:ea typeface="+mn-ea"/>
                          <a:cs typeface="+mn-cs"/>
                        </a:defRPr>
                      </a:lvl9pPr>
                    </a:lstStyle>
                    <a:p>
                      <a:pPr algn="ctr"/>
                      <a:endParaRPr lang="fr-FR" sz="1576"/>
                    </a:p>
                  </p:txBody>
                </p:sp>
              </p:grpSp>
            </p:grpSp>
            <p:grpSp>
              <p:nvGrpSpPr>
                <p:cNvPr id="306" name="Group 516"/>
                <p:cNvGrpSpPr>
                  <a:grpSpLocks/>
                </p:cNvGrpSpPr>
                <p:nvPr/>
              </p:nvGrpSpPr>
              <p:grpSpPr bwMode="auto">
                <a:xfrm>
                  <a:off x="7493252" y="548368"/>
                  <a:ext cx="1039423" cy="1205077"/>
                  <a:chOff x="2409" y="1916"/>
                  <a:chExt cx="935" cy="1625"/>
                </a:xfrm>
              </p:grpSpPr>
              <p:sp>
                <p:nvSpPr>
                  <p:cNvPr id="406" name="Freeform 51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07" name="Freeform 51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08" name="Freeform 519"/>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09" name="Freeform 520"/>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10" name="Freeform 521"/>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11" name="Freeform 522"/>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solidFill>
                    <a:srgbClr val="738B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12" name="Freeform 523"/>
                  <p:cNvSpPr>
                    <a:spLocks/>
                  </p:cNvSpPr>
                  <p:nvPr/>
                </p:nvSpPr>
                <p:spPr bwMode="auto">
                  <a:xfrm>
                    <a:off x="2409" y="1916"/>
                    <a:ext cx="935" cy="1618"/>
                  </a:xfrm>
                  <a:custGeom>
                    <a:avLst/>
                    <a:gdLst>
                      <a:gd name="T0" fmla="*/ 24922 w 313"/>
                      <a:gd name="T1" fmla="*/ 8014 h 508"/>
                      <a:gd name="T2" fmla="*/ 24922 w 313"/>
                      <a:gd name="T3" fmla="*/ 45266 h 508"/>
                      <a:gd name="T4" fmla="*/ 19516 w 313"/>
                      <a:gd name="T5" fmla="*/ 52276 h 508"/>
                      <a:gd name="T6" fmla="*/ 5326 w 313"/>
                      <a:gd name="T7" fmla="*/ 52276 h 508"/>
                      <a:gd name="T8" fmla="*/ 0 w 313"/>
                      <a:gd name="T9" fmla="*/ 45266 h 508"/>
                      <a:gd name="T10" fmla="*/ 0 w 313"/>
                      <a:gd name="T11" fmla="*/ 8014 h 508"/>
                      <a:gd name="T12" fmla="*/ 884 w 313"/>
                      <a:gd name="T13" fmla="*/ 0 h 508"/>
                      <a:gd name="T14" fmla="*/ 3166 w 313"/>
                      <a:gd name="T15" fmla="*/ 8014 h 508"/>
                      <a:gd name="T16" fmla="*/ 4774 w 313"/>
                      <a:gd name="T17" fmla="*/ 0 h 508"/>
                      <a:gd name="T18" fmla="*/ 6372 w 313"/>
                      <a:gd name="T19" fmla="*/ 8014 h 508"/>
                      <a:gd name="T20" fmla="*/ 7970 w 313"/>
                      <a:gd name="T21" fmla="*/ 0 h 508"/>
                      <a:gd name="T22" fmla="*/ 9458 w 313"/>
                      <a:gd name="T23" fmla="*/ 8014 h 508"/>
                      <a:gd name="T24" fmla="*/ 10984 w 313"/>
                      <a:gd name="T25" fmla="*/ 0 h 508"/>
                      <a:gd name="T26" fmla="*/ 12502 w 313"/>
                      <a:gd name="T27" fmla="*/ 8014 h 508"/>
                      <a:gd name="T28" fmla="*/ 14100 w 313"/>
                      <a:gd name="T29" fmla="*/ 0 h 508"/>
                      <a:gd name="T30" fmla="*/ 15671 w 313"/>
                      <a:gd name="T31" fmla="*/ 8014 h 508"/>
                      <a:gd name="T32" fmla="*/ 17275 w 313"/>
                      <a:gd name="T33" fmla="*/ 0 h 508"/>
                      <a:gd name="T34" fmla="*/ 18873 w 313"/>
                      <a:gd name="T35" fmla="*/ 8014 h 508"/>
                      <a:gd name="T36" fmla="*/ 20391 w 313"/>
                      <a:gd name="T37" fmla="*/ 0 h 508"/>
                      <a:gd name="T38" fmla="*/ 21890 w 313"/>
                      <a:gd name="T39" fmla="*/ 8014 h 508"/>
                      <a:gd name="T40" fmla="*/ 23969 w 313"/>
                      <a:gd name="T41" fmla="*/ 0 h 508"/>
                      <a:gd name="T42" fmla="*/ 24922 w 313"/>
                      <a:gd name="T43" fmla="*/ 8014 h 5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3" h="508">
                        <a:moveTo>
                          <a:pt x="313" y="78"/>
                        </a:moveTo>
                        <a:cubicBezTo>
                          <a:pt x="313" y="440"/>
                          <a:pt x="313" y="440"/>
                          <a:pt x="313" y="440"/>
                        </a:cubicBezTo>
                        <a:cubicBezTo>
                          <a:pt x="313" y="478"/>
                          <a:pt x="283" y="508"/>
                          <a:pt x="245" y="508"/>
                        </a:cubicBezTo>
                        <a:cubicBezTo>
                          <a:pt x="67" y="508"/>
                          <a:pt x="67" y="508"/>
                          <a:pt x="67" y="508"/>
                        </a:cubicBezTo>
                        <a:cubicBezTo>
                          <a:pt x="30" y="508"/>
                          <a:pt x="0" y="478"/>
                          <a:pt x="0" y="440"/>
                        </a:cubicBezTo>
                        <a:cubicBezTo>
                          <a:pt x="0" y="78"/>
                          <a:pt x="0" y="78"/>
                          <a:pt x="0" y="78"/>
                        </a:cubicBezTo>
                        <a:cubicBezTo>
                          <a:pt x="0" y="41"/>
                          <a:pt x="1" y="0"/>
                          <a:pt x="11" y="0"/>
                        </a:cubicBezTo>
                        <a:cubicBezTo>
                          <a:pt x="21" y="0"/>
                          <a:pt x="30" y="78"/>
                          <a:pt x="40" y="78"/>
                        </a:cubicBezTo>
                        <a:cubicBezTo>
                          <a:pt x="50" y="78"/>
                          <a:pt x="50" y="0"/>
                          <a:pt x="60" y="0"/>
                        </a:cubicBezTo>
                        <a:cubicBezTo>
                          <a:pt x="70" y="0"/>
                          <a:pt x="70" y="78"/>
                          <a:pt x="80" y="78"/>
                        </a:cubicBezTo>
                        <a:cubicBezTo>
                          <a:pt x="90" y="78"/>
                          <a:pt x="90" y="0"/>
                          <a:pt x="100" y="0"/>
                        </a:cubicBezTo>
                        <a:cubicBezTo>
                          <a:pt x="109" y="0"/>
                          <a:pt x="109" y="78"/>
                          <a:pt x="119" y="78"/>
                        </a:cubicBezTo>
                        <a:cubicBezTo>
                          <a:pt x="128" y="78"/>
                          <a:pt x="128" y="0"/>
                          <a:pt x="138" y="0"/>
                        </a:cubicBezTo>
                        <a:cubicBezTo>
                          <a:pt x="148" y="0"/>
                          <a:pt x="148" y="78"/>
                          <a:pt x="157" y="78"/>
                        </a:cubicBezTo>
                        <a:cubicBezTo>
                          <a:pt x="167" y="78"/>
                          <a:pt x="167" y="0"/>
                          <a:pt x="177" y="0"/>
                        </a:cubicBezTo>
                        <a:cubicBezTo>
                          <a:pt x="187" y="0"/>
                          <a:pt x="187" y="78"/>
                          <a:pt x="197" y="78"/>
                        </a:cubicBezTo>
                        <a:cubicBezTo>
                          <a:pt x="207" y="78"/>
                          <a:pt x="207" y="0"/>
                          <a:pt x="217" y="0"/>
                        </a:cubicBezTo>
                        <a:cubicBezTo>
                          <a:pt x="227" y="0"/>
                          <a:pt x="227" y="78"/>
                          <a:pt x="237" y="78"/>
                        </a:cubicBezTo>
                        <a:cubicBezTo>
                          <a:pt x="246" y="78"/>
                          <a:pt x="246" y="0"/>
                          <a:pt x="256" y="0"/>
                        </a:cubicBezTo>
                        <a:cubicBezTo>
                          <a:pt x="266" y="0"/>
                          <a:pt x="266" y="78"/>
                          <a:pt x="275" y="78"/>
                        </a:cubicBezTo>
                        <a:cubicBezTo>
                          <a:pt x="284" y="78"/>
                          <a:pt x="292" y="0"/>
                          <a:pt x="301" y="0"/>
                        </a:cubicBezTo>
                        <a:cubicBezTo>
                          <a:pt x="310" y="0"/>
                          <a:pt x="313" y="43"/>
                          <a:pt x="313" y="78"/>
                        </a:cubicBezTo>
                        <a:close/>
                      </a:path>
                    </a:pathLst>
                  </a:custGeom>
                  <a:solidFill>
                    <a:srgbClr val="FFF4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13" name="Freeform 524"/>
                  <p:cNvSpPr>
                    <a:spLocks/>
                  </p:cNvSpPr>
                  <p:nvPr/>
                </p:nvSpPr>
                <p:spPr bwMode="auto">
                  <a:xfrm>
                    <a:off x="2439" y="1977"/>
                    <a:ext cx="884" cy="1564"/>
                  </a:xfrm>
                  <a:custGeom>
                    <a:avLst/>
                    <a:gdLst>
                      <a:gd name="T0" fmla="*/ 23465 w 296"/>
                      <a:gd name="T1" fmla="*/ 0 h 491"/>
                      <a:gd name="T2" fmla="*/ 23465 w 296"/>
                      <a:gd name="T3" fmla="*/ 2364 h 491"/>
                      <a:gd name="T4" fmla="*/ 21067 w 296"/>
                      <a:gd name="T5" fmla="*/ 32315 h 491"/>
                      <a:gd name="T6" fmla="*/ 13451 w 296"/>
                      <a:gd name="T7" fmla="*/ 47576 h 491"/>
                      <a:gd name="T8" fmla="*/ 0 w 296"/>
                      <a:gd name="T9" fmla="*/ 46025 h 491"/>
                      <a:gd name="T10" fmla="*/ 3969 w 296"/>
                      <a:gd name="T11" fmla="*/ 49605 h 491"/>
                      <a:gd name="T12" fmla="*/ 18143 w 296"/>
                      <a:gd name="T13" fmla="*/ 49605 h 491"/>
                      <a:gd name="T14" fmla="*/ 23465 w 296"/>
                      <a:gd name="T15" fmla="*/ 42725 h 491"/>
                      <a:gd name="T16" fmla="*/ 23465 w 296"/>
                      <a:gd name="T17" fmla="*/ 5460 h 491"/>
                      <a:gd name="T18" fmla="*/ 23465 w 296"/>
                      <a:gd name="T19" fmla="*/ 0 h 4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6" h="491">
                        <a:moveTo>
                          <a:pt x="295" y="0"/>
                        </a:moveTo>
                        <a:cubicBezTo>
                          <a:pt x="295" y="0"/>
                          <a:pt x="295" y="23"/>
                          <a:pt x="295" y="23"/>
                        </a:cubicBezTo>
                        <a:cubicBezTo>
                          <a:pt x="295" y="23"/>
                          <a:pt x="279" y="181"/>
                          <a:pt x="265" y="314"/>
                        </a:cubicBezTo>
                        <a:cubicBezTo>
                          <a:pt x="250" y="447"/>
                          <a:pt x="232" y="457"/>
                          <a:pt x="169" y="462"/>
                        </a:cubicBezTo>
                        <a:cubicBezTo>
                          <a:pt x="105" y="467"/>
                          <a:pt x="32" y="491"/>
                          <a:pt x="0" y="447"/>
                        </a:cubicBezTo>
                        <a:cubicBezTo>
                          <a:pt x="11" y="468"/>
                          <a:pt x="24" y="482"/>
                          <a:pt x="50" y="482"/>
                        </a:cubicBezTo>
                        <a:cubicBezTo>
                          <a:pt x="228" y="482"/>
                          <a:pt x="228" y="482"/>
                          <a:pt x="228" y="482"/>
                        </a:cubicBezTo>
                        <a:cubicBezTo>
                          <a:pt x="265" y="482"/>
                          <a:pt x="295" y="452"/>
                          <a:pt x="295" y="415"/>
                        </a:cubicBezTo>
                        <a:cubicBezTo>
                          <a:pt x="295" y="53"/>
                          <a:pt x="295" y="53"/>
                          <a:pt x="295" y="53"/>
                        </a:cubicBezTo>
                        <a:cubicBezTo>
                          <a:pt x="295" y="43"/>
                          <a:pt x="296" y="10"/>
                          <a:pt x="295"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14" name="Freeform 525"/>
                  <p:cNvSpPr>
                    <a:spLocks/>
                  </p:cNvSpPr>
                  <p:nvPr/>
                </p:nvSpPr>
                <p:spPr bwMode="auto">
                  <a:xfrm>
                    <a:off x="2588" y="2686"/>
                    <a:ext cx="741" cy="825"/>
                  </a:xfrm>
                  <a:custGeom>
                    <a:avLst/>
                    <a:gdLst>
                      <a:gd name="T0" fmla="*/ 16640 w 248"/>
                      <a:gd name="T1" fmla="*/ 23986 h 259"/>
                      <a:gd name="T2" fmla="*/ 19526 w 248"/>
                      <a:gd name="T3" fmla="*/ 0 h 259"/>
                      <a:gd name="T4" fmla="*/ 19526 w 248"/>
                      <a:gd name="T5" fmla="*/ 19459 h 259"/>
                      <a:gd name="T6" fmla="*/ 14196 w 248"/>
                      <a:gd name="T7" fmla="*/ 26339 h 259"/>
                      <a:gd name="T8" fmla="*/ 0 w 248"/>
                      <a:gd name="T9" fmla="*/ 26339 h 259"/>
                      <a:gd name="T10" fmla="*/ 16640 w 248"/>
                      <a:gd name="T11" fmla="*/ 23986 h 2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8" h="259">
                        <a:moveTo>
                          <a:pt x="209" y="233"/>
                        </a:moveTo>
                        <a:cubicBezTo>
                          <a:pt x="248" y="207"/>
                          <a:pt x="242" y="74"/>
                          <a:pt x="245" y="0"/>
                        </a:cubicBezTo>
                        <a:cubicBezTo>
                          <a:pt x="245" y="189"/>
                          <a:pt x="245" y="189"/>
                          <a:pt x="245" y="189"/>
                        </a:cubicBezTo>
                        <a:cubicBezTo>
                          <a:pt x="245" y="226"/>
                          <a:pt x="215" y="256"/>
                          <a:pt x="178" y="256"/>
                        </a:cubicBezTo>
                        <a:cubicBezTo>
                          <a:pt x="0" y="256"/>
                          <a:pt x="0" y="256"/>
                          <a:pt x="0" y="256"/>
                        </a:cubicBezTo>
                        <a:cubicBezTo>
                          <a:pt x="40" y="253"/>
                          <a:pt x="170" y="259"/>
                          <a:pt x="209" y="233"/>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15" name="Freeform 526"/>
                  <p:cNvSpPr>
                    <a:spLocks/>
                  </p:cNvSpPr>
                  <p:nvPr/>
                </p:nvSpPr>
                <p:spPr bwMode="auto">
                  <a:xfrm>
                    <a:off x="2705" y="2890"/>
                    <a:ext cx="418" cy="449"/>
                  </a:xfrm>
                  <a:custGeom>
                    <a:avLst/>
                    <a:gdLst>
                      <a:gd name="T0" fmla="*/ 10805 w 140"/>
                      <a:gd name="T1" fmla="*/ 4847 h 141"/>
                      <a:gd name="T2" fmla="*/ 10402 w 140"/>
                      <a:gd name="T3" fmla="*/ 4522 h 141"/>
                      <a:gd name="T4" fmla="*/ 10402 w 140"/>
                      <a:gd name="T5" fmla="*/ 4522 h 141"/>
                      <a:gd name="T6" fmla="*/ 10402 w 140"/>
                      <a:gd name="T7" fmla="*/ 4522 h 141"/>
                      <a:gd name="T8" fmla="*/ 10253 w 140"/>
                      <a:gd name="T9" fmla="*/ 4006 h 141"/>
                      <a:gd name="T10" fmla="*/ 10253 w 140"/>
                      <a:gd name="T11" fmla="*/ 4006 h 141"/>
                      <a:gd name="T12" fmla="*/ 10322 w 140"/>
                      <a:gd name="T13" fmla="*/ 4006 h 141"/>
                      <a:gd name="T14" fmla="*/ 10253 w 140"/>
                      <a:gd name="T15" fmla="*/ 3388 h 141"/>
                      <a:gd name="T16" fmla="*/ 5562 w 140"/>
                      <a:gd name="T17" fmla="*/ 0 h 141"/>
                      <a:gd name="T18" fmla="*/ 4287 w 140"/>
                      <a:gd name="T19" fmla="*/ 194 h 141"/>
                      <a:gd name="T20" fmla="*/ 4049 w 140"/>
                      <a:gd name="T21" fmla="*/ 710 h 141"/>
                      <a:gd name="T22" fmla="*/ 4049 w 140"/>
                      <a:gd name="T23" fmla="*/ 710 h 141"/>
                      <a:gd name="T24" fmla="*/ 3484 w 140"/>
                      <a:gd name="T25" fmla="*/ 1035 h 141"/>
                      <a:gd name="T26" fmla="*/ 3484 w 140"/>
                      <a:gd name="T27" fmla="*/ 933 h 141"/>
                      <a:gd name="T28" fmla="*/ 3004 w 140"/>
                      <a:gd name="T29" fmla="*/ 812 h 141"/>
                      <a:gd name="T30" fmla="*/ 81 w 140"/>
                      <a:gd name="T31" fmla="*/ 5751 h 141"/>
                      <a:gd name="T32" fmla="*/ 319 w 140"/>
                      <a:gd name="T33" fmla="*/ 6359 h 141"/>
                      <a:gd name="T34" fmla="*/ 400 w 140"/>
                      <a:gd name="T35" fmla="*/ 6359 h 141"/>
                      <a:gd name="T36" fmla="*/ 400 w 140"/>
                      <a:gd name="T37" fmla="*/ 6359 h 141"/>
                      <a:gd name="T38" fmla="*/ 319 w 140"/>
                      <a:gd name="T39" fmla="*/ 6783 h 141"/>
                      <a:gd name="T40" fmla="*/ 319 w 140"/>
                      <a:gd name="T41" fmla="*/ 6783 h 141"/>
                      <a:gd name="T42" fmla="*/ 0 w 140"/>
                      <a:gd name="T43" fmla="*/ 7200 h 141"/>
                      <a:gd name="T44" fmla="*/ 3887 w 140"/>
                      <a:gd name="T45" fmla="*/ 14075 h 141"/>
                      <a:gd name="T46" fmla="*/ 4368 w 140"/>
                      <a:gd name="T47" fmla="*/ 13792 h 141"/>
                      <a:gd name="T48" fmla="*/ 4368 w 140"/>
                      <a:gd name="T49" fmla="*/ 13792 h 141"/>
                      <a:gd name="T50" fmla="*/ 4368 w 140"/>
                      <a:gd name="T51" fmla="*/ 13792 h 141"/>
                      <a:gd name="T52" fmla="*/ 4920 w 140"/>
                      <a:gd name="T53" fmla="*/ 13881 h 141"/>
                      <a:gd name="T54" fmla="*/ 4920 w 140"/>
                      <a:gd name="T55" fmla="*/ 13881 h 141"/>
                      <a:gd name="T56" fmla="*/ 5243 w 140"/>
                      <a:gd name="T57" fmla="*/ 14400 h 141"/>
                      <a:gd name="T58" fmla="*/ 8969 w 140"/>
                      <a:gd name="T59" fmla="*/ 12948 h 141"/>
                      <a:gd name="T60" fmla="*/ 9127 w 140"/>
                      <a:gd name="T61" fmla="*/ 12432 h 141"/>
                      <a:gd name="T62" fmla="*/ 9127 w 140"/>
                      <a:gd name="T63" fmla="*/ 12432 h 141"/>
                      <a:gd name="T64" fmla="*/ 9208 w 140"/>
                      <a:gd name="T65" fmla="*/ 12241 h 141"/>
                      <a:gd name="T66" fmla="*/ 9689 w 140"/>
                      <a:gd name="T67" fmla="*/ 12047 h 141"/>
                      <a:gd name="T68" fmla="*/ 11125 w 140"/>
                      <a:gd name="T69" fmla="*/ 7200 h 141"/>
                      <a:gd name="T70" fmla="*/ 10805 w 140"/>
                      <a:gd name="T71" fmla="*/ 4847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0" h="141">
                        <a:moveTo>
                          <a:pt x="136" y="47"/>
                        </a:moveTo>
                        <a:cubicBezTo>
                          <a:pt x="135" y="45"/>
                          <a:pt x="134" y="43"/>
                          <a:pt x="131" y="44"/>
                        </a:cubicBezTo>
                        <a:cubicBezTo>
                          <a:pt x="131" y="44"/>
                          <a:pt x="131" y="44"/>
                          <a:pt x="131" y="44"/>
                        </a:cubicBezTo>
                        <a:cubicBezTo>
                          <a:pt x="131" y="44"/>
                          <a:pt x="131" y="44"/>
                          <a:pt x="131" y="44"/>
                        </a:cubicBezTo>
                        <a:cubicBezTo>
                          <a:pt x="129" y="43"/>
                          <a:pt x="129" y="42"/>
                          <a:pt x="129" y="39"/>
                        </a:cubicBezTo>
                        <a:cubicBezTo>
                          <a:pt x="129" y="39"/>
                          <a:pt x="129" y="39"/>
                          <a:pt x="129" y="39"/>
                        </a:cubicBezTo>
                        <a:cubicBezTo>
                          <a:pt x="130" y="39"/>
                          <a:pt x="130" y="39"/>
                          <a:pt x="130" y="39"/>
                        </a:cubicBezTo>
                        <a:cubicBezTo>
                          <a:pt x="132" y="38"/>
                          <a:pt x="131" y="35"/>
                          <a:pt x="129" y="33"/>
                        </a:cubicBezTo>
                        <a:cubicBezTo>
                          <a:pt x="116" y="12"/>
                          <a:pt x="94" y="0"/>
                          <a:pt x="70" y="0"/>
                        </a:cubicBezTo>
                        <a:cubicBezTo>
                          <a:pt x="65" y="0"/>
                          <a:pt x="59" y="0"/>
                          <a:pt x="54" y="2"/>
                        </a:cubicBezTo>
                        <a:cubicBezTo>
                          <a:pt x="52" y="2"/>
                          <a:pt x="50" y="5"/>
                          <a:pt x="51" y="7"/>
                        </a:cubicBezTo>
                        <a:cubicBezTo>
                          <a:pt x="51" y="7"/>
                          <a:pt x="51" y="7"/>
                          <a:pt x="51" y="7"/>
                        </a:cubicBezTo>
                        <a:cubicBezTo>
                          <a:pt x="49" y="9"/>
                          <a:pt x="48" y="11"/>
                          <a:pt x="44" y="10"/>
                        </a:cubicBezTo>
                        <a:cubicBezTo>
                          <a:pt x="44" y="10"/>
                          <a:pt x="44" y="10"/>
                          <a:pt x="44" y="9"/>
                        </a:cubicBezTo>
                        <a:cubicBezTo>
                          <a:pt x="43" y="7"/>
                          <a:pt x="40" y="6"/>
                          <a:pt x="38" y="8"/>
                        </a:cubicBezTo>
                        <a:cubicBezTo>
                          <a:pt x="19" y="17"/>
                          <a:pt x="5" y="36"/>
                          <a:pt x="1" y="56"/>
                        </a:cubicBezTo>
                        <a:cubicBezTo>
                          <a:pt x="0" y="59"/>
                          <a:pt x="2" y="61"/>
                          <a:pt x="4" y="62"/>
                        </a:cubicBezTo>
                        <a:cubicBezTo>
                          <a:pt x="5" y="62"/>
                          <a:pt x="5" y="62"/>
                          <a:pt x="5" y="62"/>
                        </a:cubicBezTo>
                        <a:cubicBezTo>
                          <a:pt x="5" y="62"/>
                          <a:pt x="5" y="62"/>
                          <a:pt x="5" y="62"/>
                        </a:cubicBezTo>
                        <a:cubicBezTo>
                          <a:pt x="6" y="63"/>
                          <a:pt x="6" y="64"/>
                          <a:pt x="4" y="66"/>
                        </a:cubicBezTo>
                        <a:cubicBezTo>
                          <a:pt x="4" y="66"/>
                          <a:pt x="4" y="66"/>
                          <a:pt x="4" y="66"/>
                        </a:cubicBezTo>
                        <a:cubicBezTo>
                          <a:pt x="2" y="66"/>
                          <a:pt x="0" y="68"/>
                          <a:pt x="0" y="70"/>
                        </a:cubicBezTo>
                        <a:cubicBezTo>
                          <a:pt x="0" y="101"/>
                          <a:pt x="20" y="128"/>
                          <a:pt x="49" y="137"/>
                        </a:cubicBezTo>
                        <a:cubicBezTo>
                          <a:pt x="52" y="138"/>
                          <a:pt x="54" y="137"/>
                          <a:pt x="55" y="134"/>
                        </a:cubicBezTo>
                        <a:cubicBezTo>
                          <a:pt x="55" y="134"/>
                          <a:pt x="55" y="134"/>
                          <a:pt x="55" y="134"/>
                        </a:cubicBezTo>
                        <a:cubicBezTo>
                          <a:pt x="55" y="134"/>
                          <a:pt x="55" y="134"/>
                          <a:pt x="55" y="134"/>
                        </a:cubicBezTo>
                        <a:cubicBezTo>
                          <a:pt x="58" y="132"/>
                          <a:pt x="60" y="133"/>
                          <a:pt x="62" y="135"/>
                        </a:cubicBezTo>
                        <a:cubicBezTo>
                          <a:pt x="62" y="135"/>
                          <a:pt x="62" y="135"/>
                          <a:pt x="62" y="135"/>
                        </a:cubicBezTo>
                        <a:cubicBezTo>
                          <a:pt x="61" y="138"/>
                          <a:pt x="63" y="140"/>
                          <a:pt x="66" y="140"/>
                        </a:cubicBezTo>
                        <a:cubicBezTo>
                          <a:pt x="83" y="141"/>
                          <a:pt x="99" y="136"/>
                          <a:pt x="113" y="126"/>
                        </a:cubicBezTo>
                        <a:cubicBezTo>
                          <a:pt x="115" y="124"/>
                          <a:pt x="115" y="121"/>
                          <a:pt x="115" y="121"/>
                        </a:cubicBezTo>
                        <a:cubicBezTo>
                          <a:pt x="115" y="121"/>
                          <a:pt x="115" y="121"/>
                          <a:pt x="115" y="121"/>
                        </a:cubicBezTo>
                        <a:cubicBezTo>
                          <a:pt x="115" y="119"/>
                          <a:pt x="115" y="119"/>
                          <a:pt x="116" y="119"/>
                        </a:cubicBezTo>
                        <a:cubicBezTo>
                          <a:pt x="116" y="119"/>
                          <a:pt x="120" y="119"/>
                          <a:pt x="122" y="117"/>
                        </a:cubicBezTo>
                        <a:cubicBezTo>
                          <a:pt x="134" y="104"/>
                          <a:pt x="140" y="88"/>
                          <a:pt x="140" y="70"/>
                        </a:cubicBezTo>
                        <a:cubicBezTo>
                          <a:pt x="140" y="62"/>
                          <a:pt x="139" y="54"/>
                          <a:pt x="136" y="47"/>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16" name="Freeform 52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17" name="Freeform 52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18" name="Freeform 529"/>
                  <p:cNvSpPr>
                    <a:spLocks/>
                  </p:cNvSpPr>
                  <p:nvPr/>
                </p:nvSpPr>
                <p:spPr bwMode="auto">
                  <a:xfrm>
                    <a:off x="2869" y="3244"/>
                    <a:ext cx="158" cy="76"/>
                  </a:xfrm>
                  <a:custGeom>
                    <a:avLst/>
                    <a:gdLst>
                      <a:gd name="T0" fmla="*/ 3545 w 53"/>
                      <a:gd name="T1" fmla="*/ 101 h 24"/>
                      <a:gd name="T2" fmla="*/ 399 w 53"/>
                      <a:gd name="T3" fmla="*/ 1393 h 24"/>
                      <a:gd name="T4" fmla="*/ 0 w 53"/>
                      <a:gd name="T5" fmla="*/ 1815 h 24"/>
                      <a:gd name="T6" fmla="*/ 319 w 53"/>
                      <a:gd name="T7" fmla="*/ 2318 h 24"/>
                      <a:gd name="T8" fmla="*/ 4025 w 53"/>
                      <a:gd name="T9" fmla="*/ 792 h 24"/>
                      <a:gd name="T10" fmla="*/ 4105 w 53"/>
                      <a:gd name="T11" fmla="*/ 190 h 24"/>
                      <a:gd name="T12" fmla="*/ 3545 w 53"/>
                      <a:gd name="T13" fmla="*/ 10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24">
                        <a:moveTo>
                          <a:pt x="45" y="1"/>
                        </a:moveTo>
                        <a:cubicBezTo>
                          <a:pt x="34" y="10"/>
                          <a:pt x="19" y="14"/>
                          <a:pt x="5" y="14"/>
                        </a:cubicBezTo>
                        <a:cubicBezTo>
                          <a:pt x="2" y="13"/>
                          <a:pt x="0" y="15"/>
                          <a:pt x="0" y="18"/>
                        </a:cubicBezTo>
                        <a:cubicBezTo>
                          <a:pt x="0" y="20"/>
                          <a:pt x="2" y="22"/>
                          <a:pt x="4" y="23"/>
                        </a:cubicBezTo>
                        <a:cubicBezTo>
                          <a:pt x="21" y="24"/>
                          <a:pt x="38" y="18"/>
                          <a:pt x="51" y="8"/>
                        </a:cubicBezTo>
                        <a:cubicBezTo>
                          <a:pt x="53" y="7"/>
                          <a:pt x="53" y="4"/>
                          <a:pt x="52" y="2"/>
                        </a:cubicBezTo>
                        <a:cubicBezTo>
                          <a:pt x="50" y="0"/>
                          <a:pt x="47" y="0"/>
                          <a:pt x="45" y="1"/>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19" name="Freeform 530"/>
                  <p:cNvSpPr>
                    <a:spLocks/>
                  </p:cNvSpPr>
                  <p:nvPr/>
                </p:nvSpPr>
                <p:spPr bwMode="auto">
                  <a:xfrm>
                    <a:off x="3024" y="3008"/>
                    <a:ext cx="78" cy="242"/>
                  </a:xfrm>
                  <a:custGeom>
                    <a:avLst/>
                    <a:gdLst>
                      <a:gd name="T0" fmla="*/ 1377 w 26"/>
                      <a:gd name="T1" fmla="*/ 102 h 76"/>
                      <a:gd name="T2" fmla="*/ 1134 w 26"/>
                      <a:gd name="T3" fmla="*/ 710 h 76"/>
                      <a:gd name="T4" fmla="*/ 1377 w 26"/>
                      <a:gd name="T5" fmla="*/ 2777 h 76"/>
                      <a:gd name="T6" fmla="*/ 81 w 26"/>
                      <a:gd name="T7" fmla="*/ 7005 h 76"/>
                      <a:gd name="T8" fmla="*/ 162 w 26"/>
                      <a:gd name="T9" fmla="*/ 7613 h 76"/>
                      <a:gd name="T10" fmla="*/ 648 w 26"/>
                      <a:gd name="T11" fmla="*/ 7613 h 76"/>
                      <a:gd name="T12" fmla="*/ 2106 w 26"/>
                      <a:gd name="T13" fmla="*/ 2777 h 76"/>
                      <a:gd name="T14" fmla="*/ 1782 w 26"/>
                      <a:gd name="T15" fmla="*/ 417 h 76"/>
                      <a:gd name="T16" fmla="*/ 1377 w 26"/>
                      <a:gd name="T17" fmla="*/ 10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76">
                        <a:moveTo>
                          <a:pt x="17" y="1"/>
                        </a:moveTo>
                        <a:cubicBezTo>
                          <a:pt x="14" y="2"/>
                          <a:pt x="13" y="4"/>
                          <a:pt x="14" y="7"/>
                        </a:cubicBezTo>
                        <a:cubicBezTo>
                          <a:pt x="16" y="13"/>
                          <a:pt x="17" y="20"/>
                          <a:pt x="17" y="27"/>
                        </a:cubicBezTo>
                        <a:cubicBezTo>
                          <a:pt x="17" y="42"/>
                          <a:pt x="12" y="56"/>
                          <a:pt x="1" y="68"/>
                        </a:cubicBezTo>
                        <a:cubicBezTo>
                          <a:pt x="0" y="69"/>
                          <a:pt x="0" y="72"/>
                          <a:pt x="2" y="74"/>
                        </a:cubicBezTo>
                        <a:cubicBezTo>
                          <a:pt x="4" y="76"/>
                          <a:pt x="6" y="76"/>
                          <a:pt x="8" y="74"/>
                        </a:cubicBezTo>
                        <a:cubicBezTo>
                          <a:pt x="20" y="61"/>
                          <a:pt x="26" y="44"/>
                          <a:pt x="26" y="27"/>
                        </a:cubicBezTo>
                        <a:cubicBezTo>
                          <a:pt x="26" y="19"/>
                          <a:pt x="25" y="11"/>
                          <a:pt x="22" y="4"/>
                        </a:cubicBezTo>
                        <a:cubicBezTo>
                          <a:pt x="22" y="1"/>
                          <a:pt x="19" y="0"/>
                          <a:pt x="17" y="1"/>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20" name="Freeform 531"/>
                  <p:cNvSpPr>
                    <a:spLocks/>
                  </p:cNvSpPr>
                  <p:nvPr/>
                </p:nvSpPr>
                <p:spPr bwMode="auto">
                  <a:xfrm>
                    <a:off x="2699" y="2893"/>
                    <a:ext cx="376" cy="408"/>
                  </a:xfrm>
                  <a:custGeom>
                    <a:avLst/>
                    <a:gdLst>
                      <a:gd name="T0" fmla="*/ 8717 w 126"/>
                      <a:gd name="T1" fmla="*/ 10748 h 128"/>
                      <a:gd name="T2" fmla="*/ 9991 w 126"/>
                      <a:gd name="T3" fmla="*/ 6512 h 128"/>
                      <a:gd name="T4" fmla="*/ 9752 w 126"/>
                      <a:gd name="T5" fmla="*/ 4440 h 128"/>
                      <a:gd name="T6" fmla="*/ 9991 w 126"/>
                      <a:gd name="T7" fmla="*/ 3822 h 128"/>
                      <a:gd name="T8" fmla="*/ 9752 w 126"/>
                      <a:gd name="T9" fmla="*/ 3302 h 128"/>
                      <a:gd name="T10" fmla="*/ 9269 w 126"/>
                      <a:gd name="T11" fmla="*/ 3108 h 128"/>
                      <a:gd name="T12" fmla="*/ 5157 w 126"/>
                      <a:gd name="T13" fmla="*/ 102 h 128"/>
                      <a:gd name="T14" fmla="*/ 4124 w 126"/>
                      <a:gd name="T15" fmla="*/ 325 h 128"/>
                      <a:gd name="T16" fmla="*/ 3644 w 126"/>
                      <a:gd name="T17" fmla="*/ 0 h 128"/>
                      <a:gd name="T18" fmla="*/ 3083 w 126"/>
                      <a:gd name="T19" fmla="*/ 194 h 128"/>
                      <a:gd name="T20" fmla="*/ 2921 w 126"/>
                      <a:gd name="T21" fmla="*/ 845 h 128"/>
                      <a:gd name="T22" fmla="*/ 400 w 126"/>
                      <a:gd name="T23" fmla="*/ 5285 h 128"/>
                      <a:gd name="T24" fmla="*/ 0 w 126"/>
                      <a:gd name="T25" fmla="*/ 5569 h 128"/>
                      <a:gd name="T26" fmla="*/ 0 w 126"/>
                      <a:gd name="T27" fmla="*/ 5996 h 128"/>
                      <a:gd name="T28" fmla="*/ 319 w 126"/>
                      <a:gd name="T29" fmla="*/ 6512 h 128"/>
                      <a:gd name="T30" fmla="*/ 3721 w 126"/>
                      <a:gd name="T31" fmla="*/ 12498 h 128"/>
                      <a:gd name="T32" fmla="*/ 3963 w 126"/>
                      <a:gd name="T33" fmla="*/ 13015 h 128"/>
                      <a:gd name="T34" fmla="*/ 4515 w 126"/>
                      <a:gd name="T35" fmla="*/ 13219 h 128"/>
                      <a:gd name="T36" fmla="*/ 4915 w 126"/>
                      <a:gd name="T37" fmla="*/ 12791 h 128"/>
                      <a:gd name="T38" fmla="*/ 8078 w 126"/>
                      <a:gd name="T39" fmla="*/ 11462 h 128"/>
                      <a:gd name="T40" fmla="*/ 8639 w 126"/>
                      <a:gd name="T41" fmla="*/ 11561 h 128"/>
                      <a:gd name="T42" fmla="*/ 8797 w 126"/>
                      <a:gd name="T43" fmla="*/ 11370 h 128"/>
                      <a:gd name="T44" fmla="*/ 8717 w 126"/>
                      <a:gd name="T45" fmla="*/ 10748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6" h="128">
                        <a:moveTo>
                          <a:pt x="110" y="104"/>
                        </a:moveTo>
                        <a:cubicBezTo>
                          <a:pt x="121" y="92"/>
                          <a:pt x="126" y="78"/>
                          <a:pt x="126" y="63"/>
                        </a:cubicBezTo>
                        <a:cubicBezTo>
                          <a:pt x="126" y="56"/>
                          <a:pt x="125" y="49"/>
                          <a:pt x="123" y="43"/>
                        </a:cubicBezTo>
                        <a:cubicBezTo>
                          <a:pt x="122" y="40"/>
                          <a:pt x="123" y="38"/>
                          <a:pt x="126" y="37"/>
                        </a:cubicBezTo>
                        <a:cubicBezTo>
                          <a:pt x="124" y="36"/>
                          <a:pt x="122" y="35"/>
                          <a:pt x="123" y="32"/>
                        </a:cubicBezTo>
                        <a:cubicBezTo>
                          <a:pt x="121" y="33"/>
                          <a:pt x="118" y="32"/>
                          <a:pt x="117" y="30"/>
                        </a:cubicBezTo>
                        <a:cubicBezTo>
                          <a:pt x="106" y="12"/>
                          <a:pt x="86" y="1"/>
                          <a:pt x="65" y="1"/>
                        </a:cubicBezTo>
                        <a:cubicBezTo>
                          <a:pt x="61" y="1"/>
                          <a:pt x="56" y="2"/>
                          <a:pt x="52" y="3"/>
                        </a:cubicBezTo>
                        <a:cubicBezTo>
                          <a:pt x="49" y="3"/>
                          <a:pt x="47" y="2"/>
                          <a:pt x="46" y="0"/>
                        </a:cubicBezTo>
                        <a:cubicBezTo>
                          <a:pt x="45" y="2"/>
                          <a:pt x="43" y="4"/>
                          <a:pt x="39" y="2"/>
                        </a:cubicBezTo>
                        <a:cubicBezTo>
                          <a:pt x="40" y="4"/>
                          <a:pt x="39" y="7"/>
                          <a:pt x="37" y="8"/>
                        </a:cubicBezTo>
                        <a:cubicBezTo>
                          <a:pt x="21" y="17"/>
                          <a:pt x="9" y="32"/>
                          <a:pt x="5" y="51"/>
                        </a:cubicBezTo>
                        <a:cubicBezTo>
                          <a:pt x="5" y="53"/>
                          <a:pt x="2" y="55"/>
                          <a:pt x="0" y="54"/>
                        </a:cubicBezTo>
                        <a:cubicBezTo>
                          <a:pt x="1" y="56"/>
                          <a:pt x="1" y="57"/>
                          <a:pt x="0" y="58"/>
                        </a:cubicBezTo>
                        <a:cubicBezTo>
                          <a:pt x="2" y="58"/>
                          <a:pt x="4" y="60"/>
                          <a:pt x="4" y="63"/>
                        </a:cubicBezTo>
                        <a:cubicBezTo>
                          <a:pt x="4" y="90"/>
                          <a:pt x="21" y="113"/>
                          <a:pt x="47" y="121"/>
                        </a:cubicBezTo>
                        <a:cubicBezTo>
                          <a:pt x="49" y="122"/>
                          <a:pt x="51" y="124"/>
                          <a:pt x="50" y="126"/>
                        </a:cubicBezTo>
                        <a:cubicBezTo>
                          <a:pt x="53" y="125"/>
                          <a:pt x="56" y="125"/>
                          <a:pt x="57" y="128"/>
                        </a:cubicBezTo>
                        <a:cubicBezTo>
                          <a:pt x="57" y="125"/>
                          <a:pt x="59" y="123"/>
                          <a:pt x="62" y="124"/>
                        </a:cubicBezTo>
                        <a:cubicBezTo>
                          <a:pt x="76" y="124"/>
                          <a:pt x="91" y="120"/>
                          <a:pt x="102" y="111"/>
                        </a:cubicBezTo>
                        <a:cubicBezTo>
                          <a:pt x="104" y="110"/>
                          <a:pt x="107" y="110"/>
                          <a:pt x="109" y="112"/>
                        </a:cubicBezTo>
                        <a:cubicBezTo>
                          <a:pt x="108" y="110"/>
                          <a:pt x="110" y="109"/>
                          <a:pt x="111" y="110"/>
                        </a:cubicBezTo>
                        <a:cubicBezTo>
                          <a:pt x="109" y="108"/>
                          <a:pt x="109" y="105"/>
                          <a:pt x="110" y="104"/>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21" name="Freeform 532"/>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22" name="Freeform 533"/>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23" name="Freeform 534"/>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24" name="Freeform 535"/>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solidFill>
                    <a:srgbClr val="517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25" name="Freeform 536"/>
                  <p:cNvSpPr>
                    <a:spLocks/>
                  </p:cNvSpPr>
                  <p:nvPr/>
                </p:nvSpPr>
                <p:spPr bwMode="auto">
                  <a:xfrm>
                    <a:off x="2687" y="2881"/>
                    <a:ext cx="376" cy="340"/>
                  </a:xfrm>
                  <a:custGeom>
                    <a:avLst/>
                    <a:gdLst>
                      <a:gd name="T0" fmla="*/ 1432 w 126"/>
                      <a:gd name="T1" fmla="*/ 8471 h 107"/>
                      <a:gd name="T2" fmla="*/ 6350 w 126"/>
                      <a:gd name="T3" fmla="*/ 2151 h 107"/>
                      <a:gd name="T4" fmla="*/ 9830 w 126"/>
                      <a:gd name="T5" fmla="*/ 3978 h 107"/>
                      <a:gd name="T6" fmla="*/ 9991 w 126"/>
                      <a:gd name="T7" fmla="*/ 3877 h 107"/>
                      <a:gd name="T8" fmla="*/ 9752 w 126"/>
                      <a:gd name="T9" fmla="*/ 3273 h 107"/>
                      <a:gd name="T10" fmla="*/ 9269 w 126"/>
                      <a:gd name="T11" fmla="*/ 3181 h 107"/>
                      <a:gd name="T12" fmla="*/ 5157 w 126"/>
                      <a:gd name="T13" fmla="*/ 191 h 107"/>
                      <a:gd name="T14" fmla="*/ 4124 w 126"/>
                      <a:gd name="T15" fmla="*/ 413 h 107"/>
                      <a:gd name="T16" fmla="*/ 3721 w 126"/>
                      <a:gd name="T17" fmla="*/ 0 h 107"/>
                      <a:gd name="T18" fmla="*/ 3083 w 126"/>
                      <a:gd name="T19" fmla="*/ 324 h 107"/>
                      <a:gd name="T20" fmla="*/ 2921 w 126"/>
                      <a:gd name="T21" fmla="*/ 928 h 107"/>
                      <a:gd name="T22" fmla="*/ 400 w 126"/>
                      <a:gd name="T23" fmla="*/ 5199 h 107"/>
                      <a:gd name="T24" fmla="*/ 0 w 126"/>
                      <a:gd name="T25" fmla="*/ 5615 h 107"/>
                      <a:gd name="T26" fmla="*/ 0 w 126"/>
                      <a:gd name="T27" fmla="*/ 5996 h 107"/>
                      <a:gd name="T28" fmla="*/ 319 w 126"/>
                      <a:gd name="T29" fmla="*/ 6422 h 107"/>
                      <a:gd name="T30" fmla="*/ 1755 w 126"/>
                      <a:gd name="T31" fmla="*/ 10905 h 107"/>
                      <a:gd name="T32" fmla="*/ 1432 w 126"/>
                      <a:gd name="T33" fmla="*/ 8471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107">
                        <a:moveTo>
                          <a:pt x="18" y="83"/>
                        </a:moveTo>
                        <a:cubicBezTo>
                          <a:pt x="18" y="48"/>
                          <a:pt x="45" y="21"/>
                          <a:pt x="80" y="21"/>
                        </a:cubicBezTo>
                        <a:cubicBezTo>
                          <a:pt x="97" y="21"/>
                          <a:pt x="113" y="28"/>
                          <a:pt x="124" y="39"/>
                        </a:cubicBezTo>
                        <a:cubicBezTo>
                          <a:pt x="125" y="39"/>
                          <a:pt x="125" y="38"/>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80"/>
                          <a:pt x="11" y="96"/>
                          <a:pt x="22" y="107"/>
                        </a:cubicBezTo>
                        <a:cubicBezTo>
                          <a:pt x="19" y="100"/>
                          <a:pt x="18" y="91"/>
                          <a:pt x="18" y="83"/>
                        </a:cubicBezTo>
                        <a:close/>
                      </a:path>
                    </a:pathLst>
                  </a:custGeom>
                  <a:solidFill>
                    <a:srgbClr val="0051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26" name="Freeform 537"/>
                  <p:cNvSpPr>
                    <a:spLocks/>
                  </p:cNvSpPr>
                  <p:nvPr/>
                </p:nvSpPr>
                <p:spPr bwMode="auto">
                  <a:xfrm>
                    <a:off x="2758" y="3018"/>
                    <a:ext cx="299" cy="245"/>
                  </a:xfrm>
                  <a:custGeom>
                    <a:avLst/>
                    <a:gdLst>
                      <a:gd name="T0" fmla="*/ 7669 w 100"/>
                      <a:gd name="T1" fmla="*/ 932 h 77"/>
                      <a:gd name="T2" fmla="*/ 7511 w 100"/>
                      <a:gd name="T3" fmla="*/ 325 h 77"/>
                      <a:gd name="T4" fmla="*/ 7027 w 100"/>
                      <a:gd name="T5" fmla="*/ 4311 h 77"/>
                      <a:gd name="T6" fmla="*/ 2888 w 100"/>
                      <a:gd name="T7" fmla="*/ 7471 h 77"/>
                      <a:gd name="T8" fmla="*/ 0 w 100"/>
                      <a:gd name="T9" fmla="*/ 5963 h 77"/>
                      <a:gd name="T10" fmla="*/ 3289 w 100"/>
                      <a:gd name="T11" fmla="*/ 7897 h 77"/>
                      <a:gd name="T12" fmla="*/ 7750 w 100"/>
                      <a:gd name="T13" fmla="*/ 2157 h 77"/>
                      <a:gd name="T14" fmla="*/ 7669 w 100"/>
                      <a:gd name="T15" fmla="*/ 932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 h="77">
                        <a:moveTo>
                          <a:pt x="96" y="9"/>
                        </a:moveTo>
                        <a:cubicBezTo>
                          <a:pt x="95" y="6"/>
                          <a:pt x="95" y="4"/>
                          <a:pt x="94" y="3"/>
                        </a:cubicBezTo>
                        <a:cubicBezTo>
                          <a:pt x="93" y="0"/>
                          <a:pt x="100" y="19"/>
                          <a:pt x="88" y="42"/>
                        </a:cubicBezTo>
                        <a:cubicBezTo>
                          <a:pt x="78" y="60"/>
                          <a:pt x="58" y="73"/>
                          <a:pt x="36" y="73"/>
                        </a:cubicBezTo>
                        <a:cubicBezTo>
                          <a:pt x="22" y="73"/>
                          <a:pt x="9" y="67"/>
                          <a:pt x="0" y="58"/>
                        </a:cubicBezTo>
                        <a:cubicBezTo>
                          <a:pt x="10" y="70"/>
                          <a:pt x="25" y="77"/>
                          <a:pt x="41" y="77"/>
                        </a:cubicBezTo>
                        <a:cubicBezTo>
                          <a:pt x="72" y="77"/>
                          <a:pt x="97" y="52"/>
                          <a:pt x="97" y="21"/>
                        </a:cubicBezTo>
                        <a:cubicBezTo>
                          <a:pt x="97" y="17"/>
                          <a:pt x="97" y="13"/>
                          <a:pt x="96" y="9"/>
                        </a:cubicBezTo>
                        <a:close/>
                      </a:path>
                    </a:pathLst>
                  </a:custGeom>
                  <a:solidFill>
                    <a:srgbClr val="A7B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27" name="Freeform 538"/>
                  <p:cNvSpPr>
                    <a:spLocks/>
                  </p:cNvSpPr>
                  <p:nvPr/>
                </p:nvSpPr>
                <p:spPr bwMode="auto">
                  <a:xfrm>
                    <a:off x="2845" y="2861"/>
                    <a:ext cx="191" cy="83"/>
                  </a:xfrm>
                  <a:custGeom>
                    <a:avLst/>
                    <a:gdLst>
                      <a:gd name="T0" fmla="*/ 0 w 64"/>
                      <a:gd name="T1" fmla="*/ 195 h 26"/>
                      <a:gd name="T2" fmla="*/ 5076 w 64"/>
                      <a:gd name="T3" fmla="*/ 2701 h 26"/>
                      <a:gd name="T4" fmla="*/ 0 w 64"/>
                      <a:gd name="T5" fmla="*/ 195 h 26"/>
                      <a:gd name="T6" fmla="*/ 0 60000 65536"/>
                      <a:gd name="T7" fmla="*/ 0 60000 65536"/>
                      <a:gd name="T8" fmla="*/ 0 60000 65536"/>
                    </a:gdLst>
                    <a:ahLst/>
                    <a:cxnLst>
                      <a:cxn ang="T6">
                        <a:pos x="T0" y="T1"/>
                      </a:cxn>
                      <a:cxn ang="T7">
                        <a:pos x="T2" y="T3"/>
                      </a:cxn>
                      <a:cxn ang="T8">
                        <a:pos x="T4" y="T5"/>
                      </a:cxn>
                    </a:cxnLst>
                    <a:rect l="0" t="0" r="r" b="b"/>
                    <a:pathLst>
                      <a:path w="64" h="26">
                        <a:moveTo>
                          <a:pt x="0" y="2"/>
                        </a:moveTo>
                        <a:cubicBezTo>
                          <a:pt x="14" y="0"/>
                          <a:pt x="46" y="1"/>
                          <a:pt x="64" y="26"/>
                        </a:cubicBezTo>
                        <a:cubicBezTo>
                          <a:pt x="55" y="15"/>
                          <a:pt x="3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28" name="Freeform 539"/>
                  <p:cNvSpPr>
                    <a:spLocks/>
                  </p:cNvSpPr>
                  <p:nvPr/>
                </p:nvSpPr>
                <p:spPr bwMode="auto">
                  <a:xfrm>
                    <a:off x="3024" y="3024"/>
                    <a:ext cx="72" cy="191"/>
                  </a:xfrm>
                  <a:custGeom>
                    <a:avLst/>
                    <a:gdLst>
                      <a:gd name="T0" fmla="*/ 0 w 24"/>
                      <a:gd name="T1" fmla="*/ 6160 h 60"/>
                      <a:gd name="T2" fmla="*/ 1134 w 24"/>
                      <a:gd name="T3" fmla="*/ 0 h 60"/>
                      <a:gd name="T4" fmla="*/ 0 w 24"/>
                      <a:gd name="T5" fmla="*/ 6160 h 60"/>
                      <a:gd name="T6" fmla="*/ 0 60000 65536"/>
                      <a:gd name="T7" fmla="*/ 0 60000 65536"/>
                      <a:gd name="T8" fmla="*/ 0 60000 65536"/>
                    </a:gdLst>
                    <a:ahLst/>
                    <a:cxnLst>
                      <a:cxn ang="T6">
                        <a:pos x="T0" y="T1"/>
                      </a:cxn>
                      <a:cxn ang="T7">
                        <a:pos x="T2" y="T3"/>
                      </a:cxn>
                      <a:cxn ang="T8">
                        <a:pos x="T4" y="T5"/>
                      </a:cxn>
                    </a:cxnLst>
                    <a:rect l="0" t="0" r="r" b="b"/>
                    <a:pathLst>
                      <a:path w="24" h="60">
                        <a:moveTo>
                          <a:pt x="0" y="60"/>
                        </a:moveTo>
                        <a:cubicBezTo>
                          <a:pt x="17" y="40"/>
                          <a:pt x="19" y="16"/>
                          <a:pt x="14" y="0"/>
                        </a:cubicBezTo>
                        <a:cubicBezTo>
                          <a:pt x="20" y="15"/>
                          <a:pt x="24" y="31"/>
                          <a:pt x="0"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29" name="Freeform 540"/>
                  <p:cNvSpPr>
                    <a:spLocks/>
                  </p:cNvSpPr>
                  <p:nvPr/>
                </p:nvSpPr>
                <p:spPr bwMode="auto">
                  <a:xfrm>
                    <a:off x="2872" y="3247"/>
                    <a:ext cx="122" cy="48"/>
                  </a:xfrm>
                  <a:custGeom>
                    <a:avLst/>
                    <a:gdLst>
                      <a:gd name="T0" fmla="*/ 0 w 41"/>
                      <a:gd name="T1" fmla="*/ 1248 h 15"/>
                      <a:gd name="T2" fmla="*/ 3214 w 41"/>
                      <a:gd name="T3" fmla="*/ 0 h 15"/>
                      <a:gd name="T4" fmla="*/ 0 w 41"/>
                      <a:gd name="T5" fmla="*/ 1248 h 15"/>
                      <a:gd name="T6" fmla="*/ 0 60000 65536"/>
                      <a:gd name="T7" fmla="*/ 0 60000 65536"/>
                      <a:gd name="T8" fmla="*/ 0 60000 65536"/>
                    </a:gdLst>
                    <a:ahLst/>
                    <a:cxnLst>
                      <a:cxn ang="T6">
                        <a:pos x="T0" y="T1"/>
                      </a:cxn>
                      <a:cxn ang="T7">
                        <a:pos x="T2" y="T3"/>
                      </a:cxn>
                      <a:cxn ang="T8">
                        <a:pos x="T4" y="T5"/>
                      </a:cxn>
                    </a:cxnLst>
                    <a:rect l="0" t="0" r="r" b="b"/>
                    <a:pathLst>
                      <a:path w="41" h="15">
                        <a:moveTo>
                          <a:pt x="0" y="12"/>
                        </a:moveTo>
                        <a:cubicBezTo>
                          <a:pt x="9" y="15"/>
                          <a:pt x="29" y="13"/>
                          <a:pt x="41" y="0"/>
                        </a:cubicBezTo>
                        <a:cubicBezTo>
                          <a:pt x="35" y="3"/>
                          <a:pt x="29" y="12"/>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30" name="Freeform 541"/>
                  <p:cNvSpPr>
                    <a:spLocks/>
                  </p:cNvSpPr>
                  <p:nvPr/>
                </p:nvSpPr>
                <p:spPr bwMode="auto">
                  <a:xfrm>
                    <a:off x="2714" y="3186"/>
                    <a:ext cx="104" cy="90"/>
                  </a:xfrm>
                  <a:custGeom>
                    <a:avLst/>
                    <a:gdLst>
                      <a:gd name="T0" fmla="*/ 0 w 35"/>
                      <a:gd name="T1" fmla="*/ 0 h 28"/>
                      <a:gd name="T2" fmla="*/ 2728 w 35"/>
                      <a:gd name="T3" fmla="*/ 2986 h 28"/>
                      <a:gd name="T4" fmla="*/ 0 w 35"/>
                      <a:gd name="T5" fmla="*/ 0 h 28"/>
                      <a:gd name="T6" fmla="*/ 0 60000 65536"/>
                      <a:gd name="T7" fmla="*/ 0 60000 65536"/>
                      <a:gd name="T8" fmla="*/ 0 60000 65536"/>
                    </a:gdLst>
                    <a:ahLst/>
                    <a:cxnLst>
                      <a:cxn ang="T6">
                        <a:pos x="T0" y="T1"/>
                      </a:cxn>
                      <a:cxn ang="T7">
                        <a:pos x="T2" y="T3"/>
                      </a:cxn>
                      <a:cxn ang="T8">
                        <a:pos x="T4" y="T5"/>
                      </a:cxn>
                    </a:cxnLst>
                    <a:rect l="0" t="0" r="r" b="b"/>
                    <a:pathLst>
                      <a:path w="35" h="28">
                        <a:moveTo>
                          <a:pt x="0" y="0"/>
                        </a:moveTo>
                        <a:cubicBezTo>
                          <a:pt x="3" y="8"/>
                          <a:pt x="13" y="24"/>
                          <a:pt x="35" y="28"/>
                        </a:cubicBezTo>
                        <a:cubicBezTo>
                          <a:pt x="28" y="24"/>
                          <a:pt x="15"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31" name="Freeform 542"/>
                  <p:cNvSpPr>
                    <a:spLocks/>
                  </p:cNvSpPr>
                  <p:nvPr/>
                </p:nvSpPr>
                <p:spPr bwMode="auto">
                  <a:xfrm>
                    <a:off x="3168" y="1960"/>
                    <a:ext cx="71" cy="245"/>
                  </a:xfrm>
                  <a:custGeom>
                    <a:avLst/>
                    <a:gdLst>
                      <a:gd name="T0" fmla="*/ 157 w 24"/>
                      <a:gd name="T1" fmla="*/ 0 h 77"/>
                      <a:gd name="T2" fmla="*/ 778 w 24"/>
                      <a:gd name="T3" fmla="*/ 5638 h 77"/>
                      <a:gd name="T4" fmla="*/ 1837 w 24"/>
                      <a:gd name="T5" fmla="*/ 7471 h 77"/>
                      <a:gd name="T6" fmla="*/ 157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5"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32" name="Freeform 543"/>
                  <p:cNvSpPr>
                    <a:spLocks/>
                  </p:cNvSpPr>
                  <p:nvPr/>
                </p:nvSpPr>
                <p:spPr bwMode="auto">
                  <a:xfrm>
                    <a:off x="3114"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33" name="Freeform 544"/>
                  <p:cNvSpPr>
                    <a:spLocks/>
                  </p:cNvSpPr>
                  <p:nvPr/>
                </p:nvSpPr>
                <p:spPr bwMode="auto">
                  <a:xfrm>
                    <a:off x="3054" y="1960"/>
                    <a:ext cx="72" cy="245"/>
                  </a:xfrm>
                  <a:custGeom>
                    <a:avLst/>
                    <a:gdLst>
                      <a:gd name="T0" fmla="*/ 162 w 24"/>
                      <a:gd name="T1" fmla="*/ 0 h 77"/>
                      <a:gd name="T2" fmla="*/ 810 w 24"/>
                      <a:gd name="T3" fmla="*/ 5638 h 77"/>
                      <a:gd name="T4" fmla="*/ 1944 w 24"/>
                      <a:gd name="T5" fmla="*/ 7471 h 77"/>
                      <a:gd name="T6" fmla="*/ 81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2" y="70"/>
                          <a:pt x="19"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34" name="Freeform 545"/>
                  <p:cNvSpPr>
                    <a:spLocks/>
                  </p:cNvSpPr>
                  <p:nvPr/>
                </p:nvSpPr>
                <p:spPr bwMode="auto">
                  <a:xfrm>
                    <a:off x="3000" y="2110"/>
                    <a:ext cx="48" cy="89"/>
                  </a:xfrm>
                  <a:custGeom>
                    <a:avLst/>
                    <a:gdLst>
                      <a:gd name="T0" fmla="*/ 972 w 16"/>
                      <a:gd name="T1" fmla="*/ 0 h 28"/>
                      <a:gd name="T2" fmla="*/ 0 w 16"/>
                      <a:gd name="T3" fmla="*/ 2343 h 28"/>
                      <a:gd name="T4" fmla="*/ 972 w 16"/>
                      <a:gd name="T5" fmla="*/ 0 h 28"/>
                      <a:gd name="T6" fmla="*/ 0 60000 65536"/>
                      <a:gd name="T7" fmla="*/ 0 60000 65536"/>
                      <a:gd name="T8" fmla="*/ 0 60000 65536"/>
                    </a:gdLst>
                    <a:ahLst/>
                    <a:cxnLst>
                      <a:cxn ang="T6">
                        <a:pos x="T0" y="T1"/>
                      </a:cxn>
                      <a:cxn ang="T7">
                        <a:pos x="T2" y="T3"/>
                      </a:cxn>
                      <a:cxn ang="T8">
                        <a:pos x="T4" y="T5"/>
                      </a:cxn>
                    </a:cxnLst>
                    <a:rect l="0" t="0" r="r" b="b"/>
                    <a:pathLst>
                      <a:path w="16" h="28">
                        <a:moveTo>
                          <a:pt x="12" y="0"/>
                        </a:moveTo>
                        <a:cubicBezTo>
                          <a:pt x="11" y="9"/>
                          <a:pt x="7" y="23"/>
                          <a:pt x="0" y="23"/>
                        </a:cubicBezTo>
                        <a:cubicBezTo>
                          <a:pt x="9" y="28"/>
                          <a:pt x="16"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35" name="Freeform 546"/>
                  <p:cNvSpPr>
                    <a:spLocks/>
                  </p:cNvSpPr>
                  <p:nvPr/>
                </p:nvSpPr>
                <p:spPr bwMode="auto">
                  <a:xfrm>
                    <a:off x="2935" y="1960"/>
                    <a:ext cx="71" cy="245"/>
                  </a:xfrm>
                  <a:custGeom>
                    <a:avLst/>
                    <a:gdLst>
                      <a:gd name="T0" fmla="*/ 157 w 24"/>
                      <a:gd name="T1" fmla="*/ 0 h 77"/>
                      <a:gd name="T2" fmla="*/ 778 w 24"/>
                      <a:gd name="T3" fmla="*/ 5638 h 77"/>
                      <a:gd name="T4" fmla="*/ 1837 w 24"/>
                      <a:gd name="T5" fmla="*/ 7471 h 77"/>
                      <a:gd name="T6" fmla="*/ 80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36" name="Freeform 547"/>
                  <p:cNvSpPr>
                    <a:spLocks/>
                  </p:cNvSpPr>
                  <p:nvPr/>
                </p:nvSpPr>
                <p:spPr bwMode="auto">
                  <a:xfrm>
                    <a:off x="2881"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37" name="Freeform 548"/>
                  <p:cNvSpPr>
                    <a:spLocks/>
                  </p:cNvSpPr>
                  <p:nvPr/>
                </p:nvSpPr>
                <p:spPr bwMode="auto">
                  <a:xfrm>
                    <a:off x="2821" y="1960"/>
                    <a:ext cx="72" cy="245"/>
                  </a:xfrm>
                  <a:custGeom>
                    <a:avLst/>
                    <a:gdLst>
                      <a:gd name="T0" fmla="*/ 162 w 24"/>
                      <a:gd name="T1" fmla="*/ 0 h 77"/>
                      <a:gd name="T2" fmla="*/ 810 w 24"/>
                      <a:gd name="T3" fmla="*/ 5638 h 77"/>
                      <a:gd name="T4" fmla="*/ 1944 w 24"/>
                      <a:gd name="T5" fmla="*/ 7471 h 77"/>
                      <a:gd name="T6" fmla="*/ 162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38" name="Freeform 549"/>
                  <p:cNvSpPr>
                    <a:spLocks/>
                  </p:cNvSpPr>
                  <p:nvPr/>
                </p:nvSpPr>
                <p:spPr bwMode="auto">
                  <a:xfrm>
                    <a:off x="2767"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39" name="Freeform 550"/>
                  <p:cNvSpPr>
                    <a:spLocks/>
                  </p:cNvSpPr>
                  <p:nvPr/>
                </p:nvSpPr>
                <p:spPr bwMode="auto">
                  <a:xfrm>
                    <a:off x="2702" y="1960"/>
                    <a:ext cx="71" cy="245"/>
                  </a:xfrm>
                  <a:custGeom>
                    <a:avLst/>
                    <a:gdLst>
                      <a:gd name="T0" fmla="*/ 157 w 24"/>
                      <a:gd name="T1" fmla="*/ 0 h 77"/>
                      <a:gd name="T2" fmla="*/ 778 w 24"/>
                      <a:gd name="T3" fmla="*/ 5638 h 77"/>
                      <a:gd name="T4" fmla="*/ 1837 w 24"/>
                      <a:gd name="T5" fmla="*/ 7471 h 77"/>
                      <a:gd name="T6" fmla="*/ 157 w 24"/>
                      <a:gd name="T7" fmla="*/ 5536 h 77"/>
                      <a:gd name="T8" fmla="*/ 157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9" y="77"/>
                          <a:pt x="3" y="74"/>
                          <a:pt x="2"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40" name="Freeform 551"/>
                  <p:cNvSpPr>
                    <a:spLocks/>
                  </p:cNvSpPr>
                  <p:nvPr/>
                </p:nvSpPr>
                <p:spPr bwMode="auto">
                  <a:xfrm>
                    <a:off x="2648"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41" name="Freeform 552"/>
                  <p:cNvSpPr>
                    <a:spLocks/>
                  </p:cNvSpPr>
                  <p:nvPr/>
                </p:nvSpPr>
                <p:spPr bwMode="auto">
                  <a:xfrm>
                    <a:off x="2585" y="1960"/>
                    <a:ext cx="72" cy="245"/>
                  </a:xfrm>
                  <a:custGeom>
                    <a:avLst/>
                    <a:gdLst>
                      <a:gd name="T0" fmla="*/ 162 w 24"/>
                      <a:gd name="T1" fmla="*/ 0 h 77"/>
                      <a:gd name="T2" fmla="*/ 810 w 24"/>
                      <a:gd name="T3" fmla="*/ 5638 h 77"/>
                      <a:gd name="T4" fmla="*/ 1944 w 24"/>
                      <a:gd name="T5" fmla="*/ 7471 h 77"/>
                      <a:gd name="T6" fmla="*/ 81 w 24"/>
                      <a:gd name="T7" fmla="*/ 5536 h 77"/>
                      <a:gd name="T8" fmla="*/ 162 w 2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7">
                        <a:moveTo>
                          <a:pt x="2" y="0"/>
                        </a:moveTo>
                        <a:cubicBezTo>
                          <a:pt x="4" y="13"/>
                          <a:pt x="7" y="40"/>
                          <a:pt x="10" y="55"/>
                        </a:cubicBezTo>
                        <a:cubicBezTo>
                          <a:pt x="13" y="70"/>
                          <a:pt x="20" y="73"/>
                          <a:pt x="24" y="73"/>
                        </a:cubicBezTo>
                        <a:cubicBezTo>
                          <a:pt x="8" y="77"/>
                          <a:pt x="3" y="74"/>
                          <a:pt x="1" y="54"/>
                        </a:cubicBezTo>
                        <a:cubicBezTo>
                          <a:pt x="0" y="33"/>
                          <a:pt x="2" y="0"/>
                          <a:pt x="2"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42" name="Freeform 553"/>
                  <p:cNvSpPr>
                    <a:spLocks/>
                  </p:cNvSpPr>
                  <p:nvPr/>
                </p:nvSpPr>
                <p:spPr bwMode="auto">
                  <a:xfrm>
                    <a:off x="2531" y="2110"/>
                    <a:ext cx="51" cy="89"/>
                  </a:xfrm>
                  <a:custGeom>
                    <a:avLst/>
                    <a:gdLst>
                      <a:gd name="T0" fmla="*/ 972 w 17"/>
                      <a:gd name="T1" fmla="*/ 0 h 28"/>
                      <a:gd name="T2" fmla="*/ 0 w 17"/>
                      <a:gd name="T3" fmla="*/ 2343 h 28"/>
                      <a:gd name="T4" fmla="*/ 972 w 17"/>
                      <a:gd name="T5" fmla="*/ 0 h 28"/>
                      <a:gd name="T6" fmla="*/ 0 60000 65536"/>
                      <a:gd name="T7" fmla="*/ 0 60000 65536"/>
                      <a:gd name="T8" fmla="*/ 0 60000 65536"/>
                    </a:gdLst>
                    <a:ahLst/>
                    <a:cxnLst>
                      <a:cxn ang="T6">
                        <a:pos x="T0" y="T1"/>
                      </a:cxn>
                      <a:cxn ang="T7">
                        <a:pos x="T2" y="T3"/>
                      </a:cxn>
                      <a:cxn ang="T8">
                        <a:pos x="T4" y="T5"/>
                      </a:cxn>
                    </a:cxnLst>
                    <a:rect l="0" t="0" r="r" b="b"/>
                    <a:pathLst>
                      <a:path w="17" h="28">
                        <a:moveTo>
                          <a:pt x="12" y="0"/>
                        </a:moveTo>
                        <a:cubicBezTo>
                          <a:pt x="11" y="9"/>
                          <a:pt x="7" y="23"/>
                          <a:pt x="0" y="23"/>
                        </a:cubicBezTo>
                        <a:cubicBezTo>
                          <a:pt x="9" y="28"/>
                          <a:pt x="17" y="2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43" name="Freeform 554"/>
                  <p:cNvSpPr>
                    <a:spLocks/>
                  </p:cNvSpPr>
                  <p:nvPr/>
                </p:nvSpPr>
                <p:spPr bwMode="auto">
                  <a:xfrm>
                    <a:off x="2442" y="1947"/>
                    <a:ext cx="95" cy="258"/>
                  </a:xfrm>
                  <a:custGeom>
                    <a:avLst/>
                    <a:gdLst>
                      <a:gd name="T0" fmla="*/ 0 w 32"/>
                      <a:gd name="T1" fmla="*/ 0 h 81"/>
                      <a:gd name="T2" fmla="*/ 1182 w 32"/>
                      <a:gd name="T3" fmla="*/ 5883 h 81"/>
                      <a:gd name="T4" fmla="*/ 2485 w 32"/>
                      <a:gd name="T5" fmla="*/ 7912 h 81"/>
                      <a:gd name="T6" fmla="*/ 466 w 32"/>
                      <a:gd name="T7" fmla="*/ 5975 h 81"/>
                      <a:gd name="T8" fmla="*/ 0 w 32"/>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81">
                        <a:moveTo>
                          <a:pt x="0" y="0"/>
                        </a:moveTo>
                        <a:cubicBezTo>
                          <a:pt x="2" y="13"/>
                          <a:pt x="12" y="42"/>
                          <a:pt x="15" y="57"/>
                        </a:cubicBezTo>
                        <a:cubicBezTo>
                          <a:pt x="18" y="72"/>
                          <a:pt x="28" y="77"/>
                          <a:pt x="32" y="77"/>
                        </a:cubicBezTo>
                        <a:cubicBezTo>
                          <a:pt x="17" y="81"/>
                          <a:pt x="10" y="78"/>
                          <a:pt x="6" y="58"/>
                        </a:cubicBezTo>
                        <a:cubicBezTo>
                          <a:pt x="2" y="37"/>
                          <a:pt x="0" y="0"/>
                          <a:pt x="0" y="0"/>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44" name="Freeform 555"/>
                  <p:cNvSpPr>
                    <a:spLocks/>
                  </p:cNvSpPr>
                  <p:nvPr/>
                </p:nvSpPr>
                <p:spPr bwMode="auto">
                  <a:xfrm>
                    <a:off x="2436" y="2231"/>
                    <a:ext cx="570" cy="1029"/>
                  </a:xfrm>
                  <a:custGeom>
                    <a:avLst/>
                    <a:gdLst>
                      <a:gd name="T0" fmla="*/ 0 w 191"/>
                      <a:gd name="T1" fmla="*/ 1746 h 323"/>
                      <a:gd name="T2" fmla="*/ 0 w 191"/>
                      <a:gd name="T3" fmla="*/ 33269 h 323"/>
                      <a:gd name="T4" fmla="*/ 2235 w 191"/>
                      <a:gd name="T5" fmla="*/ 2781 h 323"/>
                      <a:gd name="T6" fmla="*/ 15148 w 191"/>
                      <a:gd name="T7" fmla="*/ 102 h 323"/>
                      <a:gd name="T8" fmla="*/ 3160 w 191"/>
                      <a:gd name="T9" fmla="*/ 0 h 323"/>
                      <a:gd name="T10" fmla="*/ 0 w 191"/>
                      <a:gd name="T11" fmla="*/ 1746 h 3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1" h="323">
                        <a:moveTo>
                          <a:pt x="0" y="17"/>
                        </a:moveTo>
                        <a:cubicBezTo>
                          <a:pt x="0" y="69"/>
                          <a:pt x="0" y="291"/>
                          <a:pt x="0" y="323"/>
                        </a:cubicBezTo>
                        <a:cubicBezTo>
                          <a:pt x="3" y="272"/>
                          <a:pt x="0" y="45"/>
                          <a:pt x="28" y="27"/>
                        </a:cubicBezTo>
                        <a:cubicBezTo>
                          <a:pt x="56" y="8"/>
                          <a:pt x="191" y="1"/>
                          <a:pt x="191" y="1"/>
                        </a:cubicBezTo>
                        <a:cubicBezTo>
                          <a:pt x="191" y="1"/>
                          <a:pt x="76" y="0"/>
                          <a:pt x="40" y="0"/>
                        </a:cubicBezTo>
                        <a:cubicBezTo>
                          <a:pt x="3" y="0"/>
                          <a:pt x="2" y="7"/>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445" name="Freeform 556"/>
                  <p:cNvSpPr>
                    <a:spLocks/>
                  </p:cNvSpPr>
                  <p:nvPr/>
                </p:nvSpPr>
                <p:spPr bwMode="auto">
                  <a:xfrm>
                    <a:off x="2409" y="1916"/>
                    <a:ext cx="935" cy="1618"/>
                  </a:xfrm>
                  <a:custGeom>
                    <a:avLst/>
                    <a:gdLst>
                      <a:gd name="T0" fmla="*/ 24922 w 313"/>
                      <a:gd name="T1" fmla="*/ 8014 h 508"/>
                      <a:gd name="T2" fmla="*/ 24922 w 313"/>
                      <a:gd name="T3" fmla="*/ 45266 h 508"/>
                      <a:gd name="T4" fmla="*/ 19516 w 313"/>
                      <a:gd name="T5" fmla="*/ 52276 h 508"/>
                      <a:gd name="T6" fmla="*/ 5326 w 313"/>
                      <a:gd name="T7" fmla="*/ 52276 h 508"/>
                      <a:gd name="T8" fmla="*/ 0 w 313"/>
                      <a:gd name="T9" fmla="*/ 45266 h 508"/>
                      <a:gd name="T10" fmla="*/ 0 w 313"/>
                      <a:gd name="T11" fmla="*/ 8014 h 508"/>
                      <a:gd name="T12" fmla="*/ 884 w 313"/>
                      <a:gd name="T13" fmla="*/ 0 h 508"/>
                      <a:gd name="T14" fmla="*/ 3166 w 313"/>
                      <a:gd name="T15" fmla="*/ 8014 h 508"/>
                      <a:gd name="T16" fmla="*/ 4774 w 313"/>
                      <a:gd name="T17" fmla="*/ 0 h 508"/>
                      <a:gd name="T18" fmla="*/ 6372 w 313"/>
                      <a:gd name="T19" fmla="*/ 8014 h 508"/>
                      <a:gd name="T20" fmla="*/ 7970 w 313"/>
                      <a:gd name="T21" fmla="*/ 0 h 508"/>
                      <a:gd name="T22" fmla="*/ 9458 w 313"/>
                      <a:gd name="T23" fmla="*/ 8014 h 508"/>
                      <a:gd name="T24" fmla="*/ 10984 w 313"/>
                      <a:gd name="T25" fmla="*/ 0 h 508"/>
                      <a:gd name="T26" fmla="*/ 12502 w 313"/>
                      <a:gd name="T27" fmla="*/ 8014 h 508"/>
                      <a:gd name="T28" fmla="*/ 14100 w 313"/>
                      <a:gd name="T29" fmla="*/ 0 h 508"/>
                      <a:gd name="T30" fmla="*/ 15671 w 313"/>
                      <a:gd name="T31" fmla="*/ 8014 h 508"/>
                      <a:gd name="T32" fmla="*/ 17275 w 313"/>
                      <a:gd name="T33" fmla="*/ 0 h 508"/>
                      <a:gd name="T34" fmla="*/ 18873 w 313"/>
                      <a:gd name="T35" fmla="*/ 8014 h 508"/>
                      <a:gd name="T36" fmla="*/ 20391 w 313"/>
                      <a:gd name="T37" fmla="*/ 0 h 508"/>
                      <a:gd name="T38" fmla="*/ 21890 w 313"/>
                      <a:gd name="T39" fmla="*/ 8014 h 508"/>
                      <a:gd name="T40" fmla="*/ 23969 w 313"/>
                      <a:gd name="T41" fmla="*/ 0 h 508"/>
                      <a:gd name="T42" fmla="*/ 24922 w 313"/>
                      <a:gd name="T43" fmla="*/ 8014 h 5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3" h="508">
                        <a:moveTo>
                          <a:pt x="313" y="78"/>
                        </a:moveTo>
                        <a:cubicBezTo>
                          <a:pt x="313" y="440"/>
                          <a:pt x="313" y="440"/>
                          <a:pt x="313" y="440"/>
                        </a:cubicBezTo>
                        <a:cubicBezTo>
                          <a:pt x="313" y="478"/>
                          <a:pt x="283" y="508"/>
                          <a:pt x="245" y="508"/>
                        </a:cubicBezTo>
                        <a:cubicBezTo>
                          <a:pt x="67" y="508"/>
                          <a:pt x="67" y="508"/>
                          <a:pt x="67" y="508"/>
                        </a:cubicBezTo>
                        <a:cubicBezTo>
                          <a:pt x="30" y="508"/>
                          <a:pt x="0" y="478"/>
                          <a:pt x="0" y="440"/>
                        </a:cubicBezTo>
                        <a:cubicBezTo>
                          <a:pt x="0" y="78"/>
                          <a:pt x="0" y="78"/>
                          <a:pt x="0" y="78"/>
                        </a:cubicBezTo>
                        <a:cubicBezTo>
                          <a:pt x="0" y="41"/>
                          <a:pt x="1" y="0"/>
                          <a:pt x="11" y="0"/>
                        </a:cubicBezTo>
                        <a:cubicBezTo>
                          <a:pt x="21" y="0"/>
                          <a:pt x="30" y="78"/>
                          <a:pt x="40" y="78"/>
                        </a:cubicBezTo>
                        <a:cubicBezTo>
                          <a:pt x="50" y="78"/>
                          <a:pt x="50" y="0"/>
                          <a:pt x="60" y="0"/>
                        </a:cubicBezTo>
                        <a:cubicBezTo>
                          <a:pt x="70" y="0"/>
                          <a:pt x="70" y="78"/>
                          <a:pt x="80" y="78"/>
                        </a:cubicBezTo>
                        <a:cubicBezTo>
                          <a:pt x="90" y="78"/>
                          <a:pt x="90" y="0"/>
                          <a:pt x="100" y="0"/>
                        </a:cubicBezTo>
                        <a:cubicBezTo>
                          <a:pt x="109" y="0"/>
                          <a:pt x="109" y="78"/>
                          <a:pt x="119" y="78"/>
                        </a:cubicBezTo>
                        <a:cubicBezTo>
                          <a:pt x="128" y="78"/>
                          <a:pt x="128" y="0"/>
                          <a:pt x="138" y="0"/>
                        </a:cubicBezTo>
                        <a:cubicBezTo>
                          <a:pt x="148" y="0"/>
                          <a:pt x="148" y="78"/>
                          <a:pt x="157" y="78"/>
                        </a:cubicBezTo>
                        <a:cubicBezTo>
                          <a:pt x="167" y="78"/>
                          <a:pt x="167" y="0"/>
                          <a:pt x="177" y="0"/>
                        </a:cubicBezTo>
                        <a:cubicBezTo>
                          <a:pt x="187" y="0"/>
                          <a:pt x="187" y="78"/>
                          <a:pt x="197" y="78"/>
                        </a:cubicBezTo>
                        <a:cubicBezTo>
                          <a:pt x="207" y="78"/>
                          <a:pt x="207" y="0"/>
                          <a:pt x="217" y="0"/>
                        </a:cubicBezTo>
                        <a:cubicBezTo>
                          <a:pt x="227" y="0"/>
                          <a:pt x="227" y="78"/>
                          <a:pt x="237" y="78"/>
                        </a:cubicBezTo>
                        <a:cubicBezTo>
                          <a:pt x="246" y="78"/>
                          <a:pt x="246" y="0"/>
                          <a:pt x="256" y="0"/>
                        </a:cubicBezTo>
                        <a:cubicBezTo>
                          <a:pt x="266" y="0"/>
                          <a:pt x="266" y="78"/>
                          <a:pt x="275" y="78"/>
                        </a:cubicBezTo>
                        <a:cubicBezTo>
                          <a:pt x="284" y="78"/>
                          <a:pt x="292" y="0"/>
                          <a:pt x="301" y="0"/>
                        </a:cubicBezTo>
                        <a:cubicBezTo>
                          <a:pt x="310" y="0"/>
                          <a:pt x="313" y="43"/>
                          <a:pt x="313" y="78"/>
                        </a:cubicBezTo>
                        <a:close/>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r>
                      <a:rPr lang="fr-FR" sz="1786" dirty="0"/>
                      <a:t>                  </a:t>
                    </a:r>
                  </a:p>
                </p:txBody>
              </p:sp>
              <p:sp>
                <p:nvSpPr>
                  <p:cNvPr id="446" name="Freeform 557"/>
                  <p:cNvSpPr>
                    <a:spLocks/>
                  </p:cNvSpPr>
                  <p:nvPr/>
                </p:nvSpPr>
                <p:spPr bwMode="auto">
                  <a:xfrm>
                    <a:off x="2675" y="2881"/>
                    <a:ext cx="134" cy="175"/>
                  </a:xfrm>
                  <a:custGeom>
                    <a:avLst/>
                    <a:gdLst>
                      <a:gd name="T0" fmla="*/ 2909 w 45"/>
                      <a:gd name="T1" fmla="*/ 102 h 55"/>
                      <a:gd name="T2" fmla="*/ 80 w 45"/>
                      <a:gd name="T3" fmla="*/ 5123 h 55"/>
                      <a:gd name="T4" fmla="*/ 319 w 45"/>
                      <a:gd name="T5" fmla="*/ 5638 h 55"/>
                      <a:gd name="T6" fmla="*/ 709 w 45"/>
                      <a:gd name="T7" fmla="*/ 5215 h 55"/>
                      <a:gd name="T8" fmla="*/ 3219 w 45"/>
                      <a:gd name="T9" fmla="*/ 932 h 55"/>
                      <a:gd name="T10" fmla="*/ 3380 w 45"/>
                      <a:gd name="T11" fmla="*/ 325 h 55"/>
                      <a:gd name="T12" fmla="*/ 2909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7" y="1"/>
                        </a:moveTo>
                        <a:cubicBezTo>
                          <a:pt x="18" y="11"/>
                          <a:pt x="5" y="29"/>
                          <a:pt x="1" y="50"/>
                        </a:cubicBezTo>
                        <a:cubicBezTo>
                          <a:pt x="0" y="52"/>
                          <a:pt x="2" y="55"/>
                          <a:pt x="4" y="55"/>
                        </a:cubicBezTo>
                        <a:cubicBezTo>
                          <a:pt x="6" y="55"/>
                          <a:pt x="9" y="54"/>
                          <a:pt x="9" y="51"/>
                        </a:cubicBezTo>
                        <a:cubicBezTo>
                          <a:pt x="13" y="33"/>
                          <a:pt x="25" y="17"/>
                          <a:pt x="41" y="9"/>
                        </a:cubicBezTo>
                        <a:cubicBezTo>
                          <a:pt x="44" y="8"/>
                          <a:pt x="45" y="5"/>
                          <a:pt x="43" y="3"/>
                        </a:cubicBezTo>
                        <a:cubicBezTo>
                          <a:pt x="42" y="1"/>
                          <a:pt x="40" y="0"/>
                          <a:pt x="37" y="1"/>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447" name="Freeform 558"/>
                  <p:cNvSpPr>
                    <a:spLocks/>
                  </p:cNvSpPr>
                  <p:nvPr/>
                </p:nvSpPr>
                <p:spPr bwMode="auto">
                  <a:xfrm>
                    <a:off x="2672" y="3069"/>
                    <a:ext cx="167" cy="229"/>
                  </a:xfrm>
                  <a:custGeom>
                    <a:avLst/>
                    <a:gdLst>
                      <a:gd name="T0" fmla="*/ 0 w 56"/>
                      <a:gd name="T1" fmla="*/ 413 h 72"/>
                      <a:gd name="T2" fmla="*/ 3948 w 56"/>
                      <a:gd name="T3" fmla="*/ 7274 h 72"/>
                      <a:gd name="T4" fmla="*/ 4348 w 56"/>
                      <a:gd name="T5" fmla="*/ 6950 h 72"/>
                      <a:gd name="T6" fmla="*/ 4109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5" y="68"/>
                        </a:cubicBezTo>
                        <a:cubicBezTo>
                          <a:pt x="56" y="66"/>
                          <a:pt x="55" y="64"/>
                          <a:pt x="52" y="63"/>
                        </a:cubicBezTo>
                        <a:cubicBezTo>
                          <a:pt x="27" y="55"/>
                          <a:pt x="9" y="31"/>
                          <a:pt x="9" y="4"/>
                        </a:cubicBezTo>
                        <a:cubicBezTo>
                          <a:pt x="9" y="2"/>
                          <a:pt x="7" y="0"/>
                          <a:pt x="5" y="0"/>
                        </a:cubicBezTo>
                        <a:cubicBezTo>
                          <a:pt x="2" y="0"/>
                          <a:pt x="0" y="2"/>
                          <a:pt x="0" y="4"/>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448" name="Freeform 559"/>
                  <p:cNvSpPr>
                    <a:spLocks/>
                  </p:cNvSpPr>
                  <p:nvPr/>
                </p:nvSpPr>
                <p:spPr bwMode="auto">
                  <a:xfrm>
                    <a:off x="2857" y="3231"/>
                    <a:ext cx="161" cy="76"/>
                  </a:xfrm>
                  <a:custGeom>
                    <a:avLst/>
                    <a:gdLst>
                      <a:gd name="T0" fmla="*/ 3625 w 54"/>
                      <a:gd name="T1" fmla="*/ 190 h 24"/>
                      <a:gd name="T2" fmla="*/ 400 w 54"/>
                      <a:gd name="T3" fmla="*/ 1393 h 24"/>
                      <a:gd name="T4" fmla="*/ 0 w 54"/>
                      <a:gd name="T5" fmla="*/ 1906 h 24"/>
                      <a:gd name="T6" fmla="*/ 319 w 54"/>
                      <a:gd name="T7" fmla="*/ 2318 h 24"/>
                      <a:gd name="T8" fmla="*/ 4028 w 54"/>
                      <a:gd name="T9" fmla="*/ 922 h 24"/>
                      <a:gd name="T10" fmla="*/ 4106 w 54"/>
                      <a:gd name="T11" fmla="*/ 320 h 24"/>
                      <a:gd name="T12" fmla="*/ 3625 w 54"/>
                      <a:gd name="T13" fmla="*/ 19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2" y="14"/>
                          <a:pt x="0" y="16"/>
                          <a:pt x="0" y="19"/>
                        </a:cubicBezTo>
                        <a:cubicBezTo>
                          <a:pt x="0" y="21"/>
                          <a:pt x="2" y="23"/>
                          <a:pt x="4" y="23"/>
                        </a:cubicBezTo>
                        <a:cubicBezTo>
                          <a:pt x="21" y="24"/>
                          <a:pt x="38" y="19"/>
                          <a:pt x="51" y="9"/>
                        </a:cubicBezTo>
                        <a:cubicBezTo>
                          <a:pt x="53" y="7"/>
                          <a:pt x="54" y="5"/>
                          <a:pt x="52" y="3"/>
                        </a:cubicBezTo>
                        <a:cubicBezTo>
                          <a:pt x="50" y="1"/>
                          <a:pt x="48" y="0"/>
                          <a:pt x="46" y="2"/>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449" name="Freeform 560"/>
                  <p:cNvSpPr>
                    <a:spLocks/>
                  </p:cNvSpPr>
                  <p:nvPr/>
                </p:nvSpPr>
                <p:spPr bwMode="auto">
                  <a:xfrm>
                    <a:off x="3012" y="2998"/>
                    <a:ext cx="81" cy="239"/>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648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3" y="4"/>
                          <a:pt x="14" y="6"/>
                        </a:cubicBezTo>
                        <a:cubicBezTo>
                          <a:pt x="16" y="13"/>
                          <a:pt x="18" y="19"/>
                          <a:pt x="18" y="26"/>
                        </a:cubicBezTo>
                        <a:cubicBezTo>
                          <a:pt x="18" y="42"/>
                          <a:pt x="12" y="56"/>
                          <a:pt x="2" y="67"/>
                        </a:cubicBezTo>
                        <a:cubicBezTo>
                          <a:pt x="0" y="69"/>
                          <a:pt x="0" y="72"/>
                          <a:pt x="2" y="74"/>
                        </a:cubicBezTo>
                        <a:cubicBezTo>
                          <a:pt x="4" y="75"/>
                          <a:pt x="7" y="75"/>
                          <a:pt x="8" y="73"/>
                        </a:cubicBezTo>
                        <a:cubicBezTo>
                          <a:pt x="20" y="61"/>
                          <a:pt x="27" y="44"/>
                          <a:pt x="27" y="26"/>
                        </a:cubicBezTo>
                        <a:cubicBezTo>
                          <a:pt x="27" y="18"/>
                          <a:pt x="25" y="11"/>
                          <a:pt x="23" y="3"/>
                        </a:cubicBezTo>
                        <a:cubicBezTo>
                          <a:pt x="22" y="1"/>
                          <a:pt x="19" y="0"/>
                          <a:pt x="17" y="1"/>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450" name="Freeform 561"/>
                  <p:cNvSpPr>
                    <a:spLocks/>
                  </p:cNvSpPr>
                  <p:nvPr/>
                </p:nvSpPr>
                <p:spPr bwMode="auto">
                  <a:xfrm>
                    <a:off x="2824" y="2858"/>
                    <a:ext cx="239" cy="131"/>
                  </a:xfrm>
                  <a:custGeom>
                    <a:avLst/>
                    <a:gdLst>
                      <a:gd name="T0" fmla="*/ 323 w 80"/>
                      <a:gd name="T1" fmla="*/ 195 h 41"/>
                      <a:gd name="T2" fmla="*/ 0 w 80"/>
                      <a:gd name="T3" fmla="*/ 716 h 41"/>
                      <a:gd name="T4" fmla="*/ 481 w 80"/>
                      <a:gd name="T5" fmla="*/ 1144 h 41"/>
                      <a:gd name="T6" fmla="*/ 1518 w 80"/>
                      <a:gd name="T7" fmla="*/ 949 h 41"/>
                      <a:gd name="T8" fmla="*/ 5649 w 80"/>
                      <a:gd name="T9" fmla="*/ 3952 h 41"/>
                      <a:gd name="T10" fmla="*/ 6211 w 80"/>
                      <a:gd name="T11" fmla="*/ 4074 h 41"/>
                      <a:gd name="T12" fmla="*/ 6292 w 80"/>
                      <a:gd name="T13" fmla="*/ 3419 h 41"/>
                      <a:gd name="T14" fmla="*/ 1518 w 80"/>
                      <a:gd name="T15" fmla="*/ 0 h 41"/>
                      <a:gd name="T16" fmla="*/ 323 w 80"/>
                      <a:gd name="T17" fmla="*/ 19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1" y="2"/>
                          <a:pt x="0" y="5"/>
                          <a:pt x="0" y="7"/>
                        </a:cubicBezTo>
                        <a:cubicBezTo>
                          <a:pt x="1" y="10"/>
                          <a:pt x="3" y="11"/>
                          <a:pt x="6" y="11"/>
                        </a:cubicBezTo>
                        <a:cubicBezTo>
                          <a:pt x="10" y="10"/>
                          <a:pt x="15" y="9"/>
                          <a:pt x="19" y="9"/>
                        </a:cubicBezTo>
                        <a:cubicBezTo>
                          <a:pt x="41" y="9"/>
                          <a:pt x="60" y="20"/>
                          <a:pt x="71" y="38"/>
                        </a:cubicBezTo>
                        <a:cubicBezTo>
                          <a:pt x="73" y="40"/>
                          <a:pt x="75" y="41"/>
                          <a:pt x="78" y="39"/>
                        </a:cubicBezTo>
                        <a:cubicBezTo>
                          <a:pt x="80" y="38"/>
                          <a:pt x="80" y="35"/>
                          <a:pt x="79" y="33"/>
                        </a:cubicBezTo>
                        <a:cubicBezTo>
                          <a:pt x="66" y="12"/>
                          <a:pt x="44" y="0"/>
                          <a:pt x="19" y="0"/>
                        </a:cubicBezTo>
                        <a:cubicBezTo>
                          <a:pt x="14" y="0"/>
                          <a:pt x="9" y="1"/>
                          <a:pt x="4" y="2"/>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451" name="Freeform 562"/>
                  <p:cNvSpPr>
                    <a:spLocks/>
                  </p:cNvSpPr>
                  <p:nvPr/>
                </p:nvSpPr>
                <p:spPr bwMode="auto">
                  <a:xfrm>
                    <a:off x="2687" y="2881"/>
                    <a:ext cx="379" cy="407"/>
                  </a:xfrm>
                  <a:custGeom>
                    <a:avLst/>
                    <a:gdLst>
                      <a:gd name="T0" fmla="*/ 8798 w 127"/>
                      <a:gd name="T1" fmla="*/ 10636 h 128"/>
                      <a:gd name="T2" fmla="*/ 10072 w 127"/>
                      <a:gd name="T3" fmla="*/ 6429 h 128"/>
                      <a:gd name="T4" fmla="*/ 9753 w 127"/>
                      <a:gd name="T5" fmla="*/ 4407 h 128"/>
                      <a:gd name="T6" fmla="*/ 9991 w 127"/>
                      <a:gd name="T7" fmla="*/ 3892 h 128"/>
                      <a:gd name="T8" fmla="*/ 9753 w 127"/>
                      <a:gd name="T9" fmla="*/ 3275 h 128"/>
                      <a:gd name="T10" fmla="*/ 9281 w 127"/>
                      <a:gd name="T11" fmla="*/ 3186 h 128"/>
                      <a:gd name="T12" fmla="*/ 5157 w 127"/>
                      <a:gd name="T13" fmla="*/ 191 h 128"/>
                      <a:gd name="T14" fmla="*/ 4124 w 127"/>
                      <a:gd name="T15" fmla="*/ 413 h 128"/>
                      <a:gd name="T16" fmla="*/ 3721 w 127"/>
                      <a:gd name="T17" fmla="*/ 0 h 128"/>
                      <a:gd name="T18" fmla="*/ 3083 w 127"/>
                      <a:gd name="T19" fmla="*/ 324 h 128"/>
                      <a:gd name="T20" fmla="*/ 2922 w 127"/>
                      <a:gd name="T21" fmla="*/ 932 h 128"/>
                      <a:gd name="T22" fmla="*/ 400 w 127"/>
                      <a:gd name="T23" fmla="*/ 5208 h 128"/>
                      <a:gd name="T24" fmla="*/ 0 w 127"/>
                      <a:gd name="T25" fmla="*/ 5622 h 128"/>
                      <a:gd name="T26" fmla="*/ 0 w 127"/>
                      <a:gd name="T27" fmla="*/ 6045 h 128"/>
                      <a:gd name="T28" fmla="*/ 319 w 127"/>
                      <a:gd name="T29" fmla="*/ 6429 h 128"/>
                      <a:gd name="T30" fmla="*/ 3721 w 127"/>
                      <a:gd name="T31" fmla="*/ 12477 h 128"/>
                      <a:gd name="T32" fmla="*/ 3963 w 127"/>
                      <a:gd name="T33" fmla="*/ 12992 h 128"/>
                      <a:gd name="T34" fmla="*/ 4515 w 127"/>
                      <a:gd name="T35" fmla="*/ 13084 h 128"/>
                      <a:gd name="T36" fmla="*/ 4915 w 127"/>
                      <a:gd name="T37" fmla="*/ 12668 h 128"/>
                      <a:gd name="T38" fmla="*/ 8159 w 127"/>
                      <a:gd name="T39" fmla="*/ 11444 h 128"/>
                      <a:gd name="T40" fmla="*/ 8639 w 127"/>
                      <a:gd name="T41" fmla="*/ 11545 h 128"/>
                      <a:gd name="T42" fmla="*/ 8798 w 127"/>
                      <a:gd name="T43" fmla="*/ 11345 h 128"/>
                      <a:gd name="T44" fmla="*/ 8798 w 127"/>
                      <a:gd name="T45" fmla="*/ 106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5" y="50"/>
                          <a:pt x="123" y="43"/>
                        </a:cubicBezTo>
                        <a:cubicBezTo>
                          <a:pt x="122" y="41"/>
                          <a:pt x="124" y="39"/>
                          <a:pt x="126" y="38"/>
                        </a:cubicBezTo>
                        <a:cubicBezTo>
                          <a:pt x="124" y="37"/>
                          <a:pt x="123" y="35"/>
                          <a:pt x="123" y="32"/>
                        </a:cubicBezTo>
                        <a:cubicBezTo>
                          <a:pt x="121" y="34"/>
                          <a:pt x="119" y="33"/>
                          <a:pt x="117" y="31"/>
                        </a:cubicBezTo>
                        <a:cubicBezTo>
                          <a:pt x="106" y="13"/>
                          <a:pt x="87" y="2"/>
                          <a:pt x="65" y="2"/>
                        </a:cubicBezTo>
                        <a:cubicBezTo>
                          <a:pt x="61" y="2"/>
                          <a:pt x="56" y="3"/>
                          <a:pt x="52" y="4"/>
                        </a:cubicBezTo>
                        <a:cubicBezTo>
                          <a:pt x="49" y="4"/>
                          <a:pt x="47" y="3"/>
                          <a:pt x="47" y="0"/>
                        </a:cubicBezTo>
                        <a:cubicBezTo>
                          <a:pt x="45" y="2"/>
                          <a:pt x="44" y="4"/>
                          <a:pt x="39" y="3"/>
                        </a:cubicBezTo>
                        <a:cubicBezTo>
                          <a:pt x="40" y="5"/>
                          <a:pt x="40" y="8"/>
                          <a:pt x="37"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7" y="122"/>
                        </a:cubicBezTo>
                        <a:cubicBezTo>
                          <a:pt x="50" y="123"/>
                          <a:pt x="51" y="125"/>
                          <a:pt x="50" y="127"/>
                        </a:cubicBezTo>
                        <a:cubicBezTo>
                          <a:pt x="53" y="125"/>
                          <a:pt x="56" y="126"/>
                          <a:pt x="57" y="128"/>
                        </a:cubicBezTo>
                        <a:cubicBezTo>
                          <a:pt x="57" y="126"/>
                          <a:pt x="59"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sp>
              <p:nvSpPr>
                <p:cNvPr id="1811" name="Oval 247"/>
                <p:cNvSpPr>
                  <a:spLocks noChangeArrowheads="1"/>
                </p:cNvSpPr>
                <p:nvPr/>
              </p:nvSpPr>
              <p:spPr bwMode="auto">
                <a:xfrm>
                  <a:off x="7847407" y="326407"/>
                  <a:ext cx="389467" cy="411073"/>
                </a:xfrm>
                <a:prstGeom prst="ellipse">
                  <a:avLst/>
                </a:prstGeom>
                <a:solidFill>
                  <a:schemeClr val="bg2"/>
                </a:solidFill>
                <a:ln w="12700" cap="rnd" cmpd="sng">
                  <a:solidFill>
                    <a:srgbClr val="433B41"/>
                  </a:solidFill>
                  <a:round/>
                  <a:headEnd/>
                  <a:tailEnd/>
                </a:ln>
              </p:spPr>
              <p:txBody>
                <a:bodyPr/>
                <a:lstStyle/>
                <a:p>
                  <a:endParaRPr lang="fr-FR" sz="1786"/>
                </a:p>
              </p:txBody>
            </p:sp>
            <p:grpSp>
              <p:nvGrpSpPr>
                <p:cNvPr id="9" name="Groupe 8"/>
                <p:cNvGrpSpPr/>
                <p:nvPr/>
              </p:nvGrpSpPr>
              <p:grpSpPr>
                <a:xfrm>
                  <a:off x="7731722" y="726619"/>
                  <a:ext cx="609601" cy="245532"/>
                  <a:chOff x="3181727" y="429143"/>
                  <a:chExt cx="609601" cy="245532"/>
                </a:xfrm>
              </p:grpSpPr>
              <p:sp>
                <p:nvSpPr>
                  <p:cNvPr id="1306" name="Freeform 87"/>
                  <p:cNvSpPr>
                    <a:spLocks/>
                  </p:cNvSpPr>
                  <p:nvPr/>
                </p:nvSpPr>
                <p:spPr bwMode="auto">
                  <a:xfrm>
                    <a:off x="3697543" y="443074"/>
                    <a:ext cx="31262" cy="111447"/>
                  </a:xfrm>
                  <a:custGeom>
                    <a:avLst/>
                    <a:gdLst>
                      <a:gd name="T0" fmla="*/ 938 w 24"/>
                      <a:gd name="T1" fmla="*/ 456 h 24"/>
                      <a:gd name="T2" fmla="*/ 595 w 24"/>
                      <a:gd name="T3" fmla="*/ 0 h 24"/>
                      <a:gd name="T4" fmla="*/ 208 w 24"/>
                      <a:gd name="T5" fmla="*/ 397 h 24"/>
                      <a:gd name="T6" fmla="*/ 0 w 24"/>
                      <a:gd name="T7" fmla="*/ 760 h 24"/>
                      <a:gd name="T8" fmla="*/ 363 w 24"/>
                      <a:gd name="T9" fmla="*/ 1216 h 24"/>
                      <a:gd name="T10" fmla="*/ 625 w 24"/>
                      <a:gd name="T11" fmla="*/ 968 h 24"/>
                      <a:gd name="T12" fmla="*/ 938 w 24"/>
                      <a:gd name="T13" fmla="*/ 45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24" y="9"/>
                        </a:moveTo>
                        <a:cubicBezTo>
                          <a:pt x="24" y="4"/>
                          <a:pt x="20" y="0"/>
                          <a:pt x="15" y="0"/>
                        </a:cubicBezTo>
                        <a:cubicBezTo>
                          <a:pt x="10" y="0"/>
                          <a:pt x="6" y="3"/>
                          <a:pt x="5" y="8"/>
                        </a:cubicBezTo>
                        <a:cubicBezTo>
                          <a:pt x="2" y="9"/>
                          <a:pt x="0" y="12"/>
                          <a:pt x="0" y="15"/>
                        </a:cubicBezTo>
                        <a:cubicBezTo>
                          <a:pt x="0" y="20"/>
                          <a:pt x="4" y="24"/>
                          <a:pt x="9" y="24"/>
                        </a:cubicBezTo>
                        <a:cubicBezTo>
                          <a:pt x="12" y="24"/>
                          <a:pt x="15" y="22"/>
                          <a:pt x="16" y="19"/>
                        </a:cubicBezTo>
                        <a:cubicBezTo>
                          <a:pt x="21" y="18"/>
                          <a:pt x="24" y="14"/>
                          <a:pt x="24" y="9"/>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07" name="Freeform 88"/>
                  <p:cNvSpPr>
                    <a:spLocks/>
                  </p:cNvSpPr>
                  <p:nvPr/>
                </p:nvSpPr>
                <p:spPr bwMode="auto">
                  <a:xfrm>
                    <a:off x="3700148" y="451781"/>
                    <a:ext cx="24488" cy="88809"/>
                  </a:xfrm>
                  <a:custGeom>
                    <a:avLst/>
                    <a:gdLst>
                      <a:gd name="T0" fmla="*/ 74 w 19"/>
                      <a:gd name="T1" fmla="*/ 735 h 19"/>
                      <a:gd name="T2" fmla="*/ 228 w 19"/>
                      <a:gd name="T3" fmla="*/ 462 h 19"/>
                      <a:gd name="T4" fmla="*/ 564 w 19"/>
                      <a:gd name="T5" fmla="*/ 94 h 19"/>
                      <a:gd name="T6" fmla="*/ 710 w 19"/>
                      <a:gd name="T7" fmla="*/ 252 h 19"/>
                      <a:gd name="T8" fmla="*/ 453 w 19"/>
                      <a:gd name="T9" fmla="*/ 0 h 19"/>
                      <a:gd name="T10" fmla="*/ 183 w 19"/>
                      <a:gd name="T11" fmla="*/ 368 h 19"/>
                      <a:gd name="T12" fmla="*/ 0 w 19"/>
                      <a:gd name="T13" fmla="*/ 676 h 19"/>
                      <a:gd name="T14" fmla="*/ 104 w 19"/>
                      <a:gd name="T15" fmla="*/ 988 h 19"/>
                      <a:gd name="T16" fmla="*/ 74 w 19"/>
                      <a:gd name="T17" fmla="*/ 73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a:moveTo>
                          <a:pt x="2" y="14"/>
                        </a:moveTo>
                        <a:cubicBezTo>
                          <a:pt x="2" y="11"/>
                          <a:pt x="4" y="10"/>
                          <a:pt x="6" y="9"/>
                        </a:cubicBezTo>
                        <a:cubicBezTo>
                          <a:pt x="7" y="5"/>
                          <a:pt x="11" y="2"/>
                          <a:pt x="15" y="2"/>
                        </a:cubicBezTo>
                        <a:cubicBezTo>
                          <a:pt x="17" y="2"/>
                          <a:pt x="18" y="4"/>
                          <a:pt x="19" y="5"/>
                        </a:cubicBezTo>
                        <a:cubicBezTo>
                          <a:pt x="18" y="2"/>
                          <a:pt x="15" y="0"/>
                          <a:pt x="12" y="0"/>
                        </a:cubicBezTo>
                        <a:cubicBezTo>
                          <a:pt x="8" y="0"/>
                          <a:pt x="5" y="3"/>
                          <a:pt x="5" y="7"/>
                        </a:cubicBezTo>
                        <a:cubicBezTo>
                          <a:pt x="2" y="8"/>
                          <a:pt x="0" y="10"/>
                          <a:pt x="0" y="13"/>
                        </a:cubicBezTo>
                        <a:cubicBezTo>
                          <a:pt x="0" y="15"/>
                          <a:pt x="1" y="17"/>
                          <a:pt x="3" y="19"/>
                        </a:cubicBezTo>
                        <a:cubicBezTo>
                          <a:pt x="1" y="17"/>
                          <a:pt x="2" y="15"/>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08" name="Freeform 89"/>
                  <p:cNvSpPr>
                    <a:spLocks/>
                  </p:cNvSpPr>
                  <p:nvPr/>
                </p:nvSpPr>
                <p:spPr bwMode="auto">
                  <a:xfrm>
                    <a:off x="3753293" y="479642"/>
                    <a:ext cx="31262" cy="111447"/>
                  </a:xfrm>
                  <a:custGeom>
                    <a:avLst/>
                    <a:gdLst>
                      <a:gd name="T0" fmla="*/ 938 w 24"/>
                      <a:gd name="T1" fmla="*/ 456 h 24"/>
                      <a:gd name="T2" fmla="*/ 595 w 24"/>
                      <a:gd name="T3" fmla="*/ 0 h 24"/>
                      <a:gd name="T4" fmla="*/ 208 w 24"/>
                      <a:gd name="T5" fmla="*/ 363 h 24"/>
                      <a:gd name="T6" fmla="*/ 0 w 24"/>
                      <a:gd name="T7" fmla="*/ 760 h 24"/>
                      <a:gd name="T8" fmla="*/ 363 w 24"/>
                      <a:gd name="T9" fmla="*/ 1216 h 24"/>
                      <a:gd name="T10" fmla="*/ 625 w 24"/>
                      <a:gd name="T11" fmla="*/ 968 h 24"/>
                      <a:gd name="T12" fmla="*/ 938 w 24"/>
                      <a:gd name="T13" fmla="*/ 45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24" y="9"/>
                        </a:moveTo>
                        <a:cubicBezTo>
                          <a:pt x="24" y="4"/>
                          <a:pt x="20" y="0"/>
                          <a:pt x="15" y="0"/>
                        </a:cubicBezTo>
                        <a:cubicBezTo>
                          <a:pt x="10" y="0"/>
                          <a:pt x="6" y="3"/>
                          <a:pt x="5" y="7"/>
                        </a:cubicBezTo>
                        <a:cubicBezTo>
                          <a:pt x="2" y="9"/>
                          <a:pt x="0" y="12"/>
                          <a:pt x="0" y="15"/>
                        </a:cubicBezTo>
                        <a:cubicBezTo>
                          <a:pt x="0" y="20"/>
                          <a:pt x="4" y="24"/>
                          <a:pt x="9" y="24"/>
                        </a:cubicBezTo>
                        <a:cubicBezTo>
                          <a:pt x="12" y="24"/>
                          <a:pt x="15" y="22"/>
                          <a:pt x="16" y="19"/>
                        </a:cubicBezTo>
                        <a:cubicBezTo>
                          <a:pt x="21" y="18"/>
                          <a:pt x="24" y="14"/>
                          <a:pt x="24" y="9"/>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09" name="Freeform 90"/>
                  <p:cNvSpPr>
                    <a:spLocks/>
                  </p:cNvSpPr>
                  <p:nvPr/>
                </p:nvSpPr>
                <p:spPr bwMode="auto">
                  <a:xfrm>
                    <a:off x="3755898" y="488349"/>
                    <a:ext cx="26051" cy="88809"/>
                  </a:xfrm>
                  <a:custGeom>
                    <a:avLst/>
                    <a:gdLst>
                      <a:gd name="T0" fmla="*/ 83 w 20"/>
                      <a:gd name="T1" fmla="*/ 735 h 19"/>
                      <a:gd name="T2" fmla="*/ 283 w 20"/>
                      <a:gd name="T3" fmla="*/ 462 h 19"/>
                      <a:gd name="T4" fmla="*/ 595 w 20"/>
                      <a:gd name="T5" fmla="*/ 150 h 19"/>
                      <a:gd name="T6" fmla="*/ 783 w 20"/>
                      <a:gd name="T7" fmla="*/ 252 h 19"/>
                      <a:gd name="T8" fmla="*/ 470 w 20"/>
                      <a:gd name="T9" fmla="*/ 0 h 19"/>
                      <a:gd name="T10" fmla="*/ 208 w 20"/>
                      <a:gd name="T11" fmla="*/ 368 h 19"/>
                      <a:gd name="T12" fmla="*/ 0 w 20"/>
                      <a:gd name="T13" fmla="*/ 676 h 19"/>
                      <a:gd name="T14" fmla="*/ 125 w 20"/>
                      <a:gd name="T15" fmla="*/ 988 h 19"/>
                      <a:gd name="T16" fmla="*/ 83 w 20"/>
                      <a:gd name="T17" fmla="*/ 73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9">
                        <a:moveTo>
                          <a:pt x="2" y="14"/>
                        </a:moveTo>
                        <a:cubicBezTo>
                          <a:pt x="2" y="11"/>
                          <a:pt x="4" y="10"/>
                          <a:pt x="7" y="9"/>
                        </a:cubicBezTo>
                        <a:cubicBezTo>
                          <a:pt x="7" y="5"/>
                          <a:pt x="11" y="3"/>
                          <a:pt x="15" y="3"/>
                        </a:cubicBezTo>
                        <a:cubicBezTo>
                          <a:pt x="17" y="3"/>
                          <a:pt x="18" y="4"/>
                          <a:pt x="20" y="5"/>
                        </a:cubicBezTo>
                        <a:cubicBezTo>
                          <a:pt x="18" y="2"/>
                          <a:pt x="16" y="0"/>
                          <a:pt x="12" y="0"/>
                        </a:cubicBezTo>
                        <a:cubicBezTo>
                          <a:pt x="8" y="0"/>
                          <a:pt x="6" y="4"/>
                          <a:pt x="5" y="7"/>
                        </a:cubicBezTo>
                        <a:cubicBezTo>
                          <a:pt x="2" y="8"/>
                          <a:pt x="0" y="10"/>
                          <a:pt x="0" y="13"/>
                        </a:cubicBezTo>
                        <a:cubicBezTo>
                          <a:pt x="0" y="15"/>
                          <a:pt x="1" y="18"/>
                          <a:pt x="3" y="19"/>
                        </a:cubicBezTo>
                        <a:cubicBezTo>
                          <a:pt x="1" y="17"/>
                          <a:pt x="2" y="15"/>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11" name="Freeform 92"/>
                  <p:cNvSpPr>
                    <a:spLocks/>
                  </p:cNvSpPr>
                  <p:nvPr/>
                </p:nvSpPr>
                <p:spPr bwMode="auto">
                  <a:xfrm>
                    <a:off x="3728805" y="460488"/>
                    <a:ext cx="26051" cy="94034"/>
                  </a:xfrm>
                  <a:custGeom>
                    <a:avLst/>
                    <a:gdLst>
                      <a:gd name="T0" fmla="*/ 83 w 20"/>
                      <a:gd name="T1" fmla="*/ 810 h 20"/>
                      <a:gd name="T2" fmla="*/ 283 w 20"/>
                      <a:gd name="T3" fmla="*/ 475 h 20"/>
                      <a:gd name="T4" fmla="*/ 595 w 20"/>
                      <a:gd name="T5" fmla="*/ 159 h 20"/>
                      <a:gd name="T6" fmla="*/ 783 w 20"/>
                      <a:gd name="T7" fmla="*/ 278 h 20"/>
                      <a:gd name="T8" fmla="*/ 470 w 20"/>
                      <a:gd name="T9" fmla="*/ 0 h 20"/>
                      <a:gd name="T10" fmla="*/ 208 w 20"/>
                      <a:gd name="T11" fmla="*/ 429 h 20"/>
                      <a:gd name="T12" fmla="*/ 0 w 20"/>
                      <a:gd name="T13" fmla="*/ 751 h 20"/>
                      <a:gd name="T14" fmla="*/ 125 w 20"/>
                      <a:gd name="T15" fmla="*/ 1064 h 20"/>
                      <a:gd name="T16" fmla="*/ 83 w 20"/>
                      <a:gd name="T17" fmla="*/ 81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0">
                        <a:moveTo>
                          <a:pt x="2" y="15"/>
                        </a:moveTo>
                        <a:cubicBezTo>
                          <a:pt x="2" y="12"/>
                          <a:pt x="4" y="10"/>
                          <a:pt x="7" y="9"/>
                        </a:cubicBezTo>
                        <a:cubicBezTo>
                          <a:pt x="7" y="6"/>
                          <a:pt x="11" y="3"/>
                          <a:pt x="15" y="3"/>
                        </a:cubicBezTo>
                        <a:cubicBezTo>
                          <a:pt x="17" y="3"/>
                          <a:pt x="18" y="4"/>
                          <a:pt x="20" y="5"/>
                        </a:cubicBezTo>
                        <a:cubicBezTo>
                          <a:pt x="18" y="2"/>
                          <a:pt x="16" y="0"/>
                          <a:pt x="12" y="0"/>
                        </a:cubicBezTo>
                        <a:cubicBezTo>
                          <a:pt x="8" y="0"/>
                          <a:pt x="6" y="4"/>
                          <a:pt x="5" y="8"/>
                        </a:cubicBezTo>
                        <a:cubicBezTo>
                          <a:pt x="2" y="9"/>
                          <a:pt x="0" y="11"/>
                          <a:pt x="0" y="14"/>
                        </a:cubicBezTo>
                        <a:cubicBezTo>
                          <a:pt x="0" y="16"/>
                          <a:pt x="1" y="18"/>
                          <a:pt x="3" y="20"/>
                        </a:cubicBezTo>
                        <a:cubicBezTo>
                          <a:pt x="1" y="17"/>
                          <a:pt x="2" y="16"/>
                          <a:pt x="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12" name="Freeform 93"/>
                  <p:cNvSpPr>
                    <a:spLocks/>
                  </p:cNvSpPr>
                  <p:nvPr/>
                </p:nvSpPr>
                <p:spPr bwMode="auto">
                  <a:xfrm>
                    <a:off x="3190584" y="516211"/>
                    <a:ext cx="31262" cy="125378"/>
                  </a:xfrm>
                  <a:custGeom>
                    <a:avLst/>
                    <a:gdLst>
                      <a:gd name="T0" fmla="*/ 470 w 24"/>
                      <a:gd name="T1" fmla="*/ 93 h 27"/>
                      <a:gd name="T2" fmla="*/ 50 w 24"/>
                      <a:gd name="T3" fmla="*/ 456 h 27"/>
                      <a:gd name="T4" fmla="*/ 238 w 24"/>
                      <a:gd name="T5" fmla="*/ 1003 h 27"/>
                      <a:gd name="T6" fmla="*/ 520 w 24"/>
                      <a:gd name="T7" fmla="*/ 1309 h 27"/>
                      <a:gd name="T8" fmla="*/ 908 w 24"/>
                      <a:gd name="T9" fmla="*/ 1003 h 27"/>
                      <a:gd name="T10" fmla="*/ 783 w 24"/>
                      <a:gd name="T11" fmla="*/ 547 h 27"/>
                      <a:gd name="T12" fmla="*/ 470 w 24"/>
                      <a:gd name="T13" fmla="*/ 93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2" y="2"/>
                        </a:moveTo>
                        <a:cubicBezTo>
                          <a:pt x="7" y="0"/>
                          <a:pt x="2" y="4"/>
                          <a:pt x="1" y="9"/>
                        </a:cubicBezTo>
                        <a:cubicBezTo>
                          <a:pt x="0" y="13"/>
                          <a:pt x="2" y="18"/>
                          <a:pt x="6" y="20"/>
                        </a:cubicBezTo>
                        <a:cubicBezTo>
                          <a:pt x="7" y="23"/>
                          <a:pt x="9" y="26"/>
                          <a:pt x="13" y="26"/>
                        </a:cubicBezTo>
                        <a:cubicBezTo>
                          <a:pt x="17" y="27"/>
                          <a:pt x="22" y="25"/>
                          <a:pt x="23" y="20"/>
                        </a:cubicBezTo>
                        <a:cubicBezTo>
                          <a:pt x="24" y="17"/>
                          <a:pt x="22" y="13"/>
                          <a:pt x="20" y="11"/>
                        </a:cubicBezTo>
                        <a:cubicBezTo>
                          <a:pt x="20" y="7"/>
                          <a:pt x="17" y="3"/>
                          <a:pt x="12" y="2"/>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13" name="Freeform 94"/>
                  <p:cNvSpPr>
                    <a:spLocks/>
                  </p:cNvSpPr>
                  <p:nvPr/>
                </p:nvSpPr>
                <p:spPr bwMode="auto">
                  <a:xfrm>
                    <a:off x="3192148" y="530142"/>
                    <a:ext cx="23446" cy="102740"/>
                  </a:xfrm>
                  <a:custGeom>
                    <a:avLst/>
                    <a:gdLst>
                      <a:gd name="T0" fmla="*/ 520 w 18"/>
                      <a:gd name="T1" fmla="*/ 1043 h 22"/>
                      <a:gd name="T2" fmla="*/ 363 w 18"/>
                      <a:gd name="T3" fmla="*/ 735 h 22"/>
                      <a:gd name="T4" fmla="*/ 208 w 18"/>
                      <a:gd name="T5" fmla="*/ 215 h 22"/>
                      <a:gd name="T6" fmla="*/ 313 w 18"/>
                      <a:gd name="T7" fmla="*/ 0 h 22"/>
                      <a:gd name="T8" fmla="*/ 50 w 18"/>
                      <a:gd name="T9" fmla="*/ 308 h 22"/>
                      <a:gd name="T10" fmla="*/ 283 w 18"/>
                      <a:gd name="T11" fmla="*/ 770 h 22"/>
                      <a:gd name="T12" fmla="*/ 438 w 18"/>
                      <a:gd name="T13" fmla="*/ 1078 h 22"/>
                      <a:gd name="T14" fmla="*/ 708 w 18"/>
                      <a:gd name="T15" fmla="*/ 984 h 22"/>
                      <a:gd name="T16" fmla="*/ 520 w 18"/>
                      <a:gd name="T17" fmla="*/ 104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2">
                        <a:moveTo>
                          <a:pt x="13" y="20"/>
                        </a:moveTo>
                        <a:cubicBezTo>
                          <a:pt x="10" y="19"/>
                          <a:pt x="9" y="17"/>
                          <a:pt x="9" y="14"/>
                        </a:cubicBezTo>
                        <a:cubicBezTo>
                          <a:pt x="5" y="12"/>
                          <a:pt x="4" y="8"/>
                          <a:pt x="5" y="4"/>
                        </a:cubicBezTo>
                        <a:cubicBezTo>
                          <a:pt x="5" y="2"/>
                          <a:pt x="7" y="1"/>
                          <a:pt x="8" y="0"/>
                        </a:cubicBezTo>
                        <a:cubicBezTo>
                          <a:pt x="5" y="1"/>
                          <a:pt x="2" y="3"/>
                          <a:pt x="1" y="6"/>
                        </a:cubicBezTo>
                        <a:cubicBezTo>
                          <a:pt x="0" y="10"/>
                          <a:pt x="3" y="14"/>
                          <a:pt x="7" y="15"/>
                        </a:cubicBezTo>
                        <a:cubicBezTo>
                          <a:pt x="7" y="18"/>
                          <a:pt x="8" y="20"/>
                          <a:pt x="11" y="21"/>
                        </a:cubicBezTo>
                        <a:cubicBezTo>
                          <a:pt x="14" y="22"/>
                          <a:pt x="16" y="21"/>
                          <a:pt x="18" y="19"/>
                        </a:cubicBezTo>
                        <a:cubicBezTo>
                          <a:pt x="15" y="21"/>
                          <a:pt x="14" y="20"/>
                          <a:pt x="1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14" name="Freeform 95"/>
                  <p:cNvSpPr>
                    <a:spLocks/>
                  </p:cNvSpPr>
                  <p:nvPr/>
                </p:nvSpPr>
                <p:spPr bwMode="auto">
                  <a:xfrm>
                    <a:off x="3219241" y="521435"/>
                    <a:ext cx="31262" cy="125378"/>
                  </a:xfrm>
                  <a:custGeom>
                    <a:avLst/>
                    <a:gdLst>
                      <a:gd name="T0" fmla="*/ 520 w 24"/>
                      <a:gd name="T1" fmla="*/ 93 h 27"/>
                      <a:gd name="T2" fmla="*/ 50 w 24"/>
                      <a:gd name="T3" fmla="*/ 456 h 27"/>
                      <a:gd name="T4" fmla="*/ 283 w 24"/>
                      <a:gd name="T5" fmla="*/ 1003 h 27"/>
                      <a:gd name="T6" fmla="*/ 520 w 24"/>
                      <a:gd name="T7" fmla="*/ 1309 h 27"/>
                      <a:gd name="T8" fmla="*/ 908 w 24"/>
                      <a:gd name="T9" fmla="*/ 1003 h 27"/>
                      <a:gd name="T10" fmla="*/ 783 w 24"/>
                      <a:gd name="T11" fmla="*/ 547 h 27"/>
                      <a:gd name="T12" fmla="*/ 520 w 24"/>
                      <a:gd name="T13" fmla="*/ 93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3" y="2"/>
                        </a:moveTo>
                        <a:cubicBezTo>
                          <a:pt x="8" y="0"/>
                          <a:pt x="2" y="4"/>
                          <a:pt x="1" y="9"/>
                        </a:cubicBezTo>
                        <a:cubicBezTo>
                          <a:pt x="0" y="13"/>
                          <a:pt x="3" y="18"/>
                          <a:pt x="7" y="20"/>
                        </a:cubicBezTo>
                        <a:cubicBezTo>
                          <a:pt x="7" y="23"/>
                          <a:pt x="10" y="26"/>
                          <a:pt x="13" y="26"/>
                        </a:cubicBezTo>
                        <a:cubicBezTo>
                          <a:pt x="17" y="27"/>
                          <a:pt x="22" y="25"/>
                          <a:pt x="23" y="20"/>
                        </a:cubicBezTo>
                        <a:cubicBezTo>
                          <a:pt x="24" y="17"/>
                          <a:pt x="23" y="13"/>
                          <a:pt x="20" y="11"/>
                        </a:cubicBezTo>
                        <a:cubicBezTo>
                          <a:pt x="20" y="7"/>
                          <a:pt x="17" y="3"/>
                          <a:pt x="13" y="2"/>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15" name="Freeform 96"/>
                  <p:cNvSpPr>
                    <a:spLocks/>
                  </p:cNvSpPr>
                  <p:nvPr/>
                </p:nvSpPr>
                <p:spPr bwMode="auto">
                  <a:xfrm>
                    <a:off x="3221846" y="535366"/>
                    <a:ext cx="22404" cy="102740"/>
                  </a:xfrm>
                  <a:custGeom>
                    <a:avLst/>
                    <a:gdLst>
                      <a:gd name="T0" fmla="*/ 486 w 17"/>
                      <a:gd name="T1" fmla="*/ 1043 h 22"/>
                      <a:gd name="T2" fmla="*/ 326 w 17"/>
                      <a:gd name="T3" fmla="*/ 735 h 22"/>
                      <a:gd name="T4" fmla="*/ 159 w 17"/>
                      <a:gd name="T5" fmla="*/ 215 h 22"/>
                      <a:gd name="T6" fmla="*/ 293 w 17"/>
                      <a:gd name="T7" fmla="*/ 0 h 22"/>
                      <a:gd name="T8" fmla="*/ 51 w 17"/>
                      <a:gd name="T9" fmla="*/ 308 h 22"/>
                      <a:gd name="T10" fmla="*/ 243 w 17"/>
                      <a:gd name="T11" fmla="*/ 770 h 22"/>
                      <a:gd name="T12" fmla="*/ 455 w 17"/>
                      <a:gd name="T13" fmla="*/ 1078 h 22"/>
                      <a:gd name="T14" fmla="*/ 698 w 17"/>
                      <a:gd name="T15" fmla="*/ 984 h 22"/>
                      <a:gd name="T16" fmla="*/ 486 w 17"/>
                      <a:gd name="T17" fmla="*/ 104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2">
                        <a:moveTo>
                          <a:pt x="12" y="20"/>
                        </a:moveTo>
                        <a:cubicBezTo>
                          <a:pt x="10" y="19"/>
                          <a:pt x="9" y="17"/>
                          <a:pt x="8" y="14"/>
                        </a:cubicBezTo>
                        <a:cubicBezTo>
                          <a:pt x="5" y="12"/>
                          <a:pt x="3" y="8"/>
                          <a:pt x="4" y="4"/>
                        </a:cubicBezTo>
                        <a:cubicBezTo>
                          <a:pt x="5" y="2"/>
                          <a:pt x="6" y="1"/>
                          <a:pt x="7" y="0"/>
                        </a:cubicBezTo>
                        <a:cubicBezTo>
                          <a:pt x="4" y="1"/>
                          <a:pt x="2" y="3"/>
                          <a:pt x="1" y="6"/>
                        </a:cubicBezTo>
                        <a:cubicBezTo>
                          <a:pt x="0" y="10"/>
                          <a:pt x="3" y="14"/>
                          <a:pt x="6" y="15"/>
                        </a:cubicBezTo>
                        <a:cubicBezTo>
                          <a:pt x="7" y="18"/>
                          <a:pt x="8" y="20"/>
                          <a:pt x="11" y="21"/>
                        </a:cubicBezTo>
                        <a:cubicBezTo>
                          <a:pt x="13" y="22"/>
                          <a:pt x="16" y="21"/>
                          <a:pt x="17" y="19"/>
                        </a:cubicBezTo>
                        <a:cubicBezTo>
                          <a:pt x="15" y="21"/>
                          <a:pt x="13" y="20"/>
                          <a:pt x="12"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17" name="Freeform 97"/>
                  <p:cNvSpPr>
                    <a:spLocks/>
                  </p:cNvSpPr>
                  <p:nvPr/>
                </p:nvSpPr>
                <p:spPr bwMode="auto">
                  <a:xfrm>
                    <a:off x="3247897" y="530142"/>
                    <a:ext cx="31262" cy="125378"/>
                  </a:xfrm>
                  <a:custGeom>
                    <a:avLst/>
                    <a:gdLst>
                      <a:gd name="T0" fmla="*/ 470 w 24"/>
                      <a:gd name="T1" fmla="*/ 93 h 27"/>
                      <a:gd name="T2" fmla="*/ 50 w 24"/>
                      <a:gd name="T3" fmla="*/ 456 h 27"/>
                      <a:gd name="T4" fmla="*/ 238 w 24"/>
                      <a:gd name="T5" fmla="*/ 1003 h 27"/>
                      <a:gd name="T6" fmla="*/ 520 w 24"/>
                      <a:gd name="T7" fmla="*/ 1309 h 27"/>
                      <a:gd name="T8" fmla="*/ 908 w 24"/>
                      <a:gd name="T9" fmla="*/ 1003 h 27"/>
                      <a:gd name="T10" fmla="*/ 783 w 24"/>
                      <a:gd name="T11" fmla="*/ 547 h 27"/>
                      <a:gd name="T12" fmla="*/ 470 w 24"/>
                      <a:gd name="T13" fmla="*/ 93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2" y="2"/>
                        </a:moveTo>
                        <a:cubicBezTo>
                          <a:pt x="7" y="0"/>
                          <a:pt x="2" y="4"/>
                          <a:pt x="1" y="9"/>
                        </a:cubicBezTo>
                        <a:cubicBezTo>
                          <a:pt x="0" y="13"/>
                          <a:pt x="2" y="18"/>
                          <a:pt x="6" y="20"/>
                        </a:cubicBezTo>
                        <a:cubicBezTo>
                          <a:pt x="7" y="23"/>
                          <a:pt x="9" y="26"/>
                          <a:pt x="13" y="26"/>
                        </a:cubicBezTo>
                        <a:cubicBezTo>
                          <a:pt x="17" y="27"/>
                          <a:pt x="22" y="25"/>
                          <a:pt x="23" y="20"/>
                        </a:cubicBezTo>
                        <a:cubicBezTo>
                          <a:pt x="24" y="17"/>
                          <a:pt x="22" y="13"/>
                          <a:pt x="20" y="11"/>
                        </a:cubicBezTo>
                        <a:cubicBezTo>
                          <a:pt x="20" y="7"/>
                          <a:pt x="17" y="3"/>
                          <a:pt x="12" y="2"/>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18" name="Freeform 98"/>
                  <p:cNvSpPr>
                    <a:spLocks/>
                  </p:cNvSpPr>
                  <p:nvPr/>
                </p:nvSpPr>
                <p:spPr bwMode="auto">
                  <a:xfrm>
                    <a:off x="3249460" y="544073"/>
                    <a:ext cx="23446" cy="102740"/>
                  </a:xfrm>
                  <a:custGeom>
                    <a:avLst/>
                    <a:gdLst>
                      <a:gd name="T0" fmla="*/ 520 w 18"/>
                      <a:gd name="T1" fmla="*/ 1043 h 22"/>
                      <a:gd name="T2" fmla="*/ 363 w 18"/>
                      <a:gd name="T3" fmla="*/ 735 h 22"/>
                      <a:gd name="T4" fmla="*/ 208 w 18"/>
                      <a:gd name="T5" fmla="*/ 215 h 22"/>
                      <a:gd name="T6" fmla="*/ 313 w 18"/>
                      <a:gd name="T7" fmla="*/ 0 h 22"/>
                      <a:gd name="T8" fmla="*/ 50 w 18"/>
                      <a:gd name="T9" fmla="*/ 308 h 22"/>
                      <a:gd name="T10" fmla="*/ 283 w 18"/>
                      <a:gd name="T11" fmla="*/ 770 h 22"/>
                      <a:gd name="T12" fmla="*/ 438 w 18"/>
                      <a:gd name="T13" fmla="*/ 1078 h 22"/>
                      <a:gd name="T14" fmla="*/ 708 w 18"/>
                      <a:gd name="T15" fmla="*/ 984 h 22"/>
                      <a:gd name="T16" fmla="*/ 520 w 18"/>
                      <a:gd name="T17" fmla="*/ 104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2">
                        <a:moveTo>
                          <a:pt x="13" y="20"/>
                        </a:moveTo>
                        <a:cubicBezTo>
                          <a:pt x="10" y="19"/>
                          <a:pt x="9" y="17"/>
                          <a:pt x="9" y="14"/>
                        </a:cubicBezTo>
                        <a:cubicBezTo>
                          <a:pt x="5" y="12"/>
                          <a:pt x="4" y="8"/>
                          <a:pt x="5" y="4"/>
                        </a:cubicBezTo>
                        <a:cubicBezTo>
                          <a:pt x="5" y="2"/>
                          <a:pt x="7" y="1"/>
                          <a:pt x="8" y="0"/>
                        </a:cubicBezTo>
                        <a:cubicBezTo>
                          <a:pt x="5" y="1"/>
                          <a:pt x="2" y="3"/>
                          <a:pt x="1" y="6"/>
                        </a:cubicBezTo>
                        <a:cubicBezTo>
                          <a:pt x="0" y="10"/>
                          <a:pt x="3" y="14"/>
                          <a:pt x="7" y="15"/>
                        </a:cubicBezTo>
                        <a:cubicBezTo>
                          <a:pt x="7" y="18"/>
                          <a:pt x="8" y="20"/>
                          <a:pt x="11" y="21"/>
                        </a:cubicBezTo>
                        <a:cubicBezTo>
                          <a:pt x="14" y="22"/>
                          <a:pt x="16" y="21"/>
                          <a:pt x="18" y="19"/>
                        </a:cubicBezTo>
                        <a:cubicBezTo>
                          <a:pt x="15" y="21"/>
                          <a:pt x="14" y="20"/>
                          <a:pt x="1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19" name="Freeform 99"/>
                  <p:cNvSpPr>
                    <a:spLocks/>
                  </p:cNvSpPr>
                  <p:nvPr/>
                </p:nvSpPr>
                <p:spPr bwMode="auto">
                  <a:xfrm>
                    <a:off x="3276554" y="544073"/>
                    <a:ext cx="31262" cy="125378"/>
                  </a:xfrm>
                  <a:custGeom>
                    <a:avLst/>
                    <a:gdLst>
                      <a:gd name="T0" fmla="*/ 470 w 24"/>
                      <a:gd name="T1" fmla="*/ 56 h 27"/>
                      <a:gd name="T2" fmla="*/ 50 w 24"/>
                      <a:gd name="T3" fmla="*/ 397 h 27"/>
                      <a:gd name="T4" fmla="*/ 238 w 24"/>
                      <a:gd name="T5" fmla="*/ 968 h 27"/>
                      <a:gd name="T6" fmla="*/ 520 w 24"/>
                      <a:gd name="T7" fmla="*/ 1309 h 27"/>
                      <a:gd name="T8" fmla="*/ 908 w 24"/>
                      <a:gd name="T9" fmla="*/ 968 h 27"/>
                      <a:gd name="T10" fmla="*/ 783 w 24"/>
                      <a:gd name="T11" fmla="*/ 547 h 27"/>
                      <a:gd name="T12" fmla="*/ 470 w 24"/>
                      <a:gd name="T13" fmla="*/ 56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2" y="1"/>
                        </a:moveTo>
                        <a:cubicBezTo>
                          <a:pt x="7" y="0"/>
                          <a:pt x="2" y="3"/>
                          <a:pt x="1" y="8"/>
                        </a:cubicBezTo>
                        <a:cubicBezTo>
                          <a:pt x="0" y="13"/>
                          <a:pt x="2" y="17"/>
                          <a:pt x="6" y="19"/>
                        </a:cubicBezTo>
                        <a:cubicBezTo>
                          <a:pt x="7" y="22"/>
                          <a:pt x="9" y="25"/>
                          <a:pt x="13" y="26"/>
                        </a:cubicBezTo>
                        <a:cubicBezTo>
                          <a:pt x="17" y="27"/>
                          <a:pt x="22" y="24"/>
                          <a:pt x="23" y="19"/>
                        </a:cubicBezTo>
                        <a:cubicBezTo>
                          <a:pt x="24" y="16"/>
                          <a:pt x="22" y="13"/>
                          <a:pt x="20" y="11"/>
                        </a:cubicBezTo>
                        <a:cubicBezTo>
                          <a:pt x="20" y="6"/>
                          <a:pt x="17" y="2"/>
                          <a:pt x="12" y="1"/>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20" name="Freeform 100"/>
                  <p:cNvSpPr>
                    <a:spLocks/>
                  </p:cNvSpPr>
                  <p:nvPr/>
                </p:nvSpPr>
                <p:spPr bwMode="auto">
                  <a:xfrm>
                    <a:off x="3278117" y="554521"/>
                    <a:ext cx="23446" cy="100999"/>
                  </a:xfrm>
                  <a:custGeom>
                    <a:avLst/>
                    <a:gdLst>
                      <a:gd name="T0" fmla="*/ 520 w 18"/>
                      <a:gd name="T1" fmla="*/ 973 h 22"/>
                      <a:gd name="T2" fmla="*/ 363 w 18"/>
                      <a:gd name="T3" fmla="*/ 680 h 22"/>
                      <a:gd name="T4" fmla="*/ 208 w 18"/>
                      <a:gd name="T5" fmla="*/ 200 h 22"/>
                      <a:gd name="T6" fmla="*/ 313 w 18"/>
                      <a:gd name="T7" fmla="*/ 0 h 22"/>
                      <a:gd name="T8" fmla="*/ 50 w 18"/>
                      <a:gd name="T9" fmla="*/ 327 h 22"/>
                      <a:gd name="T10" fmla="*/ 283 w 18"/>
                      <a:gd name="T11" fmla="*/ 730 h 22"/>
                      <a:gd name="T12" fmla="*/ 438 w 18"/>
                      <a:gd name="T13" fmla="*/ 1007 h 22"/>
                      <a:gd name="T14" fmla="*/ 708 w 18"/>
                      <a:gd name="T15" fmla="*/ 973 h 22"/>
                      <a:gd name="T16" fmla="*/ 520 w 18"/>
                      <a:gd name="T17" fmla="*/ 97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2">
                        <a:moveTo>
                          <a:pt x="13" y="20"/>
                        </a:moveTo>
                        <a:cubicBezTo>
                          <a:pt x="10" y="19"/>
                          <a:pt x="9" y="17"/>
                          <a:pt x="9" y="14"/>
                        </a:cubicBezTo>
                        <a:cubicBezTo>
                          <a:pt x="5" y="13"/>
                          <a:pt x="4" y="8"/>
                          <a:pt x="5" y="4"/>
                        </a:cubicBezTo>
                        <a:cubicBezTo>
                          <a:pt x="5" y="3"/>
                          <a:pt x="7" y="2"/>
                          <a:pt x="8" y="0"/>
                        </a:cubicBezTo>
                        <a:cubicBezTo>
                          <a:pt x="5" y="1"/>
                          <a:pt x="2" y="3"/>
                          <a:pt x="1" y="7"/>
                        </a:cubicBezTo>
                        <a:cubicBezTo>
                          <a:pt x="0" y="10"/>
                          <a:pt x="3" y="14"/>
                          <a:pt x="7" y="15"/>
                        </a:cubicBezTo>
                        <a:cubicBezTo>
                          <a:pt x="7" y="18"/>
                          <a:pt x="8" y="21"/>
                          <a:pt x="11" y="21"/>
                        </a:cubicBezTo>
                        <a:cubicBezTo>
                          <a:pt x="14" y="22"/>
                          <a:pt x="16" y="21"/>
                          <a:pt x="18" y="20"/>
                        </a:cubicBezTo>
                        <a:cubicBezTo>
                          <a:pt x="15" y="21"/>
                          <a:pt x="14" y="20"/>
                          <a:pt x="1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21" name="Freeform 101"/>
                  <p:cNvSpPr>
                    <a:spLocks/>
                  </p:cNvSpPr>
                  <p:nvPr/>
                </p:nvSpPr>
                <p:spPr bwMode="auto">
                  <a:xfrm>
                    <a:off x="3301563" y="521435"/>
                    <a:ext cx="31262" cy="125378"/>
                  </a:xfrm>
                  <a:custGeom>
                    <a:avLst/>
                    <a:gdLst>
                      <a:gd name="T0" fmla="*/ 520 w 24"/>
                      <a:gd name="T1" fmla="*/ 56 h 27"/>
                      <a:gd name="T2" fmla="*/ 50 w 24"/>
                      <a:gd name="T3" fmla="*/ 456 h 27"/>
                      <a:gd name="T4" fmla="*/ 283 w 24"/>
                      <a:gd name="T5" fmla="*/ 968 h 27"/>
                      <a:gd name="T6" fmla="*/ 520 w 24"/>
                      <a:gd name="T7" fmla="*/ 1309 h 27"/>
                      <a:gd name="T8" fmla="*/ 908 w 24"/>
                      <a:gd name="T9" fmla="*/ 1003 h 27"/>
                      <a:gd name="T10" fmla="*/ 783 w 24"/>
                      <a:gd name="T11" fmla="*/ 547 h 27"/>
                      <a:gd name="T12" fmla="*/ 520 w 24"/>
                      <a:gd name="T13" fmla="*/ 56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3" y="1"/>
                        </a:moveTo>
                        <a:cubicBezTo>
                          <a:pt x="8" y="0"/>
                          <a:pt x="2" y="3"/>
                          <a:pt x="1" y="9"/>
                        </a:cubicBezTo>
                        <a:cubicBezTo>
                          <a:pt x="0" y="13"/>
                          <a:pt x="2" y="18"/>
                          <a:pt x="7" y="19"/>
                        </a:cubicBezTo>
                        <a:cubicBezTo>
                          <a:pt x="7" y="23"/>
                          <a:pt x="10" y="25"/>
                          <a:pt x="13" y="26"/>
                        </a:cubicBezTo>
                        <a:cubicBezTo>
                          <a:pt x="17" y="27"/>
                          <a:pt x="22" y="24"/>
                          <a:pt x="23" y="20"/>
                        </a:cubicBezTo>
                        <a:cubicBezTo>
                          <a:pt x="24" y="17"/>
                          <a:pt x="23" y="13"/>
                          <a:pt x="20" y="11"/>
                        </a:cubicBezTo>
                        <a:cubicBezTo>
                          <a:pt x="20" y="7"/>
                          <a:pt x="17" y="3"/>
                          <a:pt x="13" y="1"/>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22" name="Freeform 102"/>
                  <p:cNvSpPr>
                    <a:spLocks/>
                  </p:cNvSpPr>
                  <p:nvPr/>
                </p:nvSpPr>
                <p:spPr bwMode="auto">
                  <a:xfrm>
                    <a:off x="3304168" y="535366"/>
                    <a:ext cx="21883" cy="102740"/>
                  </a:xfrm>
                  <a:custGeom>
                    <a:avLst/>
                    <a:gdLst>
                      <a:gd name="T0" fmla="*/ 452 w 17"/>
                      <a:gd name="T1" fmla="*/ 1043 h 22"/>
                      <a:gd name="T2" fmla="*/ 299 w 17"/>
                      <a:gd name="T3" fmla="*/ 735 h 22"/>
                      <a:gd name="T4" fmla="*/ 153 w 17"/>
                      <a:gd name="T5" fmla="*/ 215 h 22"/>
                      <a:gd name="T6" fmla="*/ 257 w 17"/>
                      <a:gd name="T7" fmla="*/ 0 h 22"/>
                      <a:gd name="T8" fmla="*/ 30 w 17"/>
                      <a:gd name="T9" fmla="*/ 308 h 22"/>
                      <a:gd name="T10" fmla="*/ 225 w 17"/>
                      <a:gd name="T11" fmla="*/ 770 h 22"/>
                      <a:gd name="T12" fmla="*/ 410 w 17"/>
                      <a:gd name="T13" fmla="*/ 1078 h 22"/>
                      <a:gd name="T14" fmla="*/ 635 w 17"/>
                      <a:gd name="T15" fmla="*/ 984 h 22"/>
                      <a:gd name="T16" fmla="*/ 452 w 17"/>
                      <a:gd name="T17" fmla="*/ 104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2">
                        <a:moveTo>
                          <a:pt x="12" y="20"/>
                        </a:moveTo>
                        <a:cubicBezTo>
                          <a:pt x="9" y="19"/>
                          <a:pt x="8" y="16"/>
                          <a:pt x="8" y="14"/>
                        </a:cubicBezTo>
                        <a:cubicBezTo>
                          <a:pt x="5" y="12"/>
                          <a:pt x="3" y="8"/>
                          <a:pt x="4" y="4"/>
                        </a:cubicBezTo>
                        <a:cubicBezTo>
                          <a:pt x="4" y="2"/>
                          <a:pt x="6" y="1"/>
                          <a:pt x="7" y="0"/>
                        </a:cubicBezTo>
                        <a:cubicBezTo>
                          <a:pt x="4" y="0"/>
                          <a:pt x="1" y="3"/>
                          <a:pt x="1" y="6"/>
                        </a:cubicBezTo>
                        <a:cubicBezTo>
                          <a:pt x="0" y="10"/>
                          <a:pt x="3" y="13"/>
                          <a:pt x="6" y="15"/>
                        </a:cubicBezTo>
                        <a:cubicBezTo>
                          <a:pt x="7" y="18"/>
                          <a:pt x="8" y="20"/>
                          <a:pt x="11" y="21"/>
                        </a:cubicBezTo>
                        <a:cubicBezTo>
                          <a:pt x="13" y="22"/>
                          <a:pt x="15" y="21"/>
                          <a:pt x="17" y="19"/>
                        </a:cubicBezTo>
                        <a:cubicBezTo>
                          <a:pt x="15" y="21"/>
                          <a:pt x="13" y="20"/>
                          <a:pt x="12"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23" name="Freeform 103"/>
                  <p:cNvSpPr>
                    <a:spLocks/>
                  </p:cNvSpPr>
                  <p:nvPr/>
                </p:nvSpPr>
                <p:spPr bwMode="auto">
                  <a:xfrm>
                    <a:off x="3603758" y="470936"/>
                    <a:ext cx="31262" cy="120154"/>
                  </a:xfrm>
                  <a:custGeom>
                    <a:avLst/>
                    <a:gdLst>
                      <a:gd name="T0" fmla="*/ 938 w 24"/>
                      <a:gd name="T1" fmla="*/ 451 h 26"/>
                      <a:gd name="T2" fmla="*/ 520 w 24"/>
                      <a:gd name="T3" fmla="*/ 56 h 26"/>
                      <a:gd name="T4" fmla="*/ 208 w 24"/>
                      <a:gd name="T5" fmla="*/ 507 h 26"/>
                      <a:gd name="T6" fmla="*/ 50 w 24"/>
                      <a:gd name="T7" fmla="*/ 894 h 26"/>
                      <a:gd name="T8" fmla="*/ 395 w 24"/>
                      <a:gd name="T9" fmla="*/ 1231 h 26"/>
                      <a:gd name="T10" fmla="*/ 675 w 24"/>
                      <a:gd name="T11" fmla="*/ 937 h 26"/>
                      <a:gd name="T12" fmla="*/ 938 w 24"/>
                      <a:gd name="T13" fmla="*/ 451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6">
                        <a:moveTo>
                          <a:pt x="24" y="9"/>
                        </a:moveTo>
                        <a:cubicBezTo>
                          <a:pt x="23" y="4"/>
                          <a:pt x="18" y="0"/>
                          <a:pt x="13" y="1"/>
                        </a:cubicBezTo>
                        <a:cubicBezTo>
                          <a:pt x="9" y="1"/>
                          <a:pt x="5" y="5"/>
                          <a:pt x="5" y="10"/>
                        </a:cubicBezTo>
                        <a:cubicBezTo>
                          <a:pt x="2" y="11"/>
                          <a:pt x="0" y="14"/>
                          <a:pt x="1" y="18"/>
                        </a:cubicBezTo>
                        <a:cubicBezTo>
                          <a:pt x="1" y="23"/>
                          <a:pt x="5" y="26"/>
                          <a:pt x="10" y="25"/>
                        </a:cubicBezTo>
                        <a:cubicBezTo>
                          <a:pt x="14" y="25"/>
                          <a:pt x="16" y="23"/>
                          <a:pt x="17" y="19"/>
                        </a:cubicBezTo>
                        <a:cubicBezTo>
                          <a:pt x="21" y="18"/>
                          <a:pt x="24" y="14"/>
                          <a:pt x="24" y="9"/>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24" name="Freeform 104"/>
                  <p:cNvSpPr>
                    <a:spLocks/>
                  </p:cNvSpPr>
                  <p:nvPr/>
                </p:nvSpPr>
                <p:spPr bwMode="auto">
                  <a:xfrm>
                    <a:off x="3606364" y="479642"/>
                    <a:ext cx="24488" cy="92292"/>
                  </a:xfrm>
                  <a:custGeom>
                    <a:avLst/>
                    <a:gdLst>
                      <a:gd name="T0" fmla="*/ 104 w 19"/>
                      <a:gd name="T1" fmla="*/ 779 h 20"/>
                      <a:gd name="T2" fmla="*/ 257 w 19"/>
                      <a:gd name="T3" fmla="*/ 506 h 20"/>
                      <a:gd name="T4" fmla="*/ 532 w 19"/>
                      <a:gd name="T5" fmla="*/ 148 h 20"/>
                      <a:gd name="T6" fmla="*/ 710 w 19"/>
                      <a:gd name="T7" fmla="*/ 204 h 20"/>
                      <a:gd name="T8" fmla="*/ 411 w 19"/>
                      <a:gd name="T9" fmla="*/ 0 h 20"/>
                      <a:gd name="T10" fmla="*/ 183 w 19"/>
                      <a:gd name="T11" fmla="*/ 451 h 20"/>
                      <a:gd name="T12" fmla="*/ 30 w 19"/>
                      <a:gd name="T13" fmla="*/ 745 h 20"/>
                      <a:gd name="T14" fmla="*/ 183 w 19"/>
                      <a:gd name="T15" fmla="*/ 983 h 20"/>
                      <a:gd name="T16" fmla="*/ 104 w 19"/>
                      <a:gd name="T17" fmla="*/ 779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0">
                        <a:moveTo>
                          <a:pt x="3" y="16"/>
                        </a:moveTo>
                        <a:cubicBezTo>
                          <a:pt x="2" y="13"/>
                          <a:pt x="4" y="11"/>
                          <a:pt x="7" y="10"/>
                        </a:cubicBezTo>
                        <a:cubicBezTo>
                          <a:pt x="7" y="6"/>
                          <a:pt x="11" y="3"/>
                          <a:pt x="14" y="3"/>
                        </a:cubicBezTo>
                        <a:cubicBezTo>
                          <a:pt x="16" y="3"/>
                          <a:pt x="18" y="4"/>
                          <a:pt x="19" y="4"/>
                        </a:cubicBezTo>
                        <a:cubicBezTo>
                          <a:pt x="18" y="2"/>
                          <a:pt x="15" y="0"/>
                          <a:pt x="11" y="0"/>
                        </a:cubicBezTo>
                        <a:cubicBezTo>
                          <a:pt x="7" y="1"/>
                          <a:pt x="5" y="5"/>
                          <a:pt x="5" y="9"/>
                        </a:cubicBezTo>
                        <a:cubicBezTo>
                          <a:pt x="2" y="10"/>
                          <a:pt x="0" y="12"/>
                          <a:pt x="1" y="15"/>
                        </a:cubicBezTo>
                        <a:cubicBezTo>
                          <a:pt x="1" y="17"/>
                          <a:pt x="3" y="19"/>
                          <a:pt x="5" y="20"/>
                        </a:cubicBezTo>
                        <a:cubicBezTo>
                          <a:pt x="2" y="19"/>
                          <a:pt x="3" y="17"/>
                          <a:pt x="3"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26" name="Freeform 105"/>
                  <p:cNvSpPr>
                    <a:spLocks/>
                  </p:cNvSpPr>
                  <p:nvPr/>
                </p:nvSpPr>
                <p:spPr bwMode="auto">
                  <a:xfrm>
                    <a:off x="3636062" y="451781"/>
                    <a:ext cx="31262" cy="120154"/>
                  </a:xfrm>
                  <a:custGeom>
                    <a:avLst/>
                    <a:gdLst>
                      <a:gd name="T0" fmla="*/ 908 w 24"/>
                      <a:gd name="T1" fmla="*/ 451 h 26"/>
                      <a:gd name="T2" fmla="*/ 520 w 24"/>
                      <a:gd name="T3" fmla="*/ 56 h 26"/>
                      <a:gd name="T4" fmla="*/ 208 w 24"/>
                      <a:gd name="T5" fmla="*/ 451 h 26"/>
                      <a:gd name="T6" fmla="*/ 0 w 24"/>
                      <a:gd name="T7" fmla="*/ 894 h 26"/>
                      <a:gd name="T8" fmla="*/ 395 w 24"/>
                      <a:gd name="T9" fmla="*/ 1231 h 26"/>
                      <a:gd name="T10" fmla="*/ 675 w 24"/>
                      <a:gd name="T11" fmla="*/ 937 h 26"/>
                      <a:gd name="T12" fmla="*/ 908 w 24"/>
                      <a:gd name="T13" fmla="*/ 451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6">
                        <a:moveTo>
                          <a:pt x="23" y="9"/>
                        </a:moveTo>
                        <a:cubicBezTo>
                          <a:pt x="23" y="4"/>
                          <a:pt x="18" y="0"/>
                          <a:pt x="13" y="1"/>
                        </a:cubicBezTo>
                        <a:cubicBezTo>
                          <a:pt x="8" y="1"/>
                          <a:pt x="5" y="5"/>
                          <a:pt x="5" y="9"/>
                        </a:cubicBezTo>
                        <a:cubicBezTo>
                          <a:pt x="2" y="11"/>
                          <a:pt x="0" y="14"/>
                          <a:pt x="0" y="18"/>
                        </a:cubicBezTo>
                        <a:cubicBezTo>
                          <a:pt x="1" y="22"/>
                          <a:pt x="5" y="26"/>
                          <a:pt x="10" y="25"/>
                        </a:cubicBezTo>
                        <a:cubicBezTo>
                          <a:pt x="13" y="25"/>
                          <a:pt x="16" y="22"/>
                          <a:pt x="17" y="19"/>
                        </a:cubicBezTo>
                        <a:cubicBezTo>
                          <a:pt x="21" y="18"/>
                          <a:pt x="24" y="13"/>
                          <a:pt x="23" y="9"/>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27" name="Freeform 106"/>
                  <p:cNvSpPr>
                    <a:spLocks/>
                  </p:cNvSpPr>
                  <p:nvPr/>
                </p:nvSpPr>
                <p:spPr bwMode="auto">
                  <a:xfrm>
                    <a:off x="3638667" y="460488"/>
                    <a:ext cx="25009" cy="94034"/>
                  </a:xfrm>
                  <a:custGeom>
                    <a:avLst/>
                    <a:gdLst>
                      <a:gd name="T0" fmla="*/ 83 w 19"/>
                      <a:gd name="T1" fmla="*/ 845 h 20"/>
                      <a:gd name="T2" fmla="*/ 243 w 19"/>
                      <a:gd name="T3" fmla="*/ 532 h 20"/>
                      <a:gd name="T4" fmla="*/ 561 w 19"/>
                      <a:gd name="T5" fmla="*/ 159 h 20"/>
                      <a:gd name="T6" fmla="*/ 773 w 19"/>
                      <a:gd name="T7" fmla="*/ 219 h 20"/>
                      <a:gd name="T8" fmla="*/ 452 w 19"/>
                      <a:gd name="T9" fmla="*/ 0 h 20"/>
                      <a:gd name="T10" fmla="*/ 159 w 19"/>
                      <a:gd name="T11" fmla="*/ 429 h 20"/>
                      <a:gd name="T12" fmla="*/ 0 w 19"/>
                      <a:gd name="T13" fmla="*/ 810 h 20"/>
                      <a:gd name="T14" fmla="*/ 159 w 19"/>
                      <a:gd name="T15" fmla="*/ 1064 h 20"/>
                      <a:gd name="T16" fmla="*/ 83 w 19"/>
                      <a:gd name="T17" fmla="*/ 845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0">
                        <a:moveTo>
                          <a:pt x="2" y="16"/>
                        </a:moveTo>
                        <a:cubicBezTo>
                          <a:pt x="2" y="13"/>
                          <a:pt x="4" y="11"/>
                          <a:pt x="6" y="10"/>
                        </a:cubicBezTo>
                        <a:cubicBezTo>
                          <a:pt x="7" y="6"/>
                          <a:pt x="10" y="3"/>
                          <a:pt x="14" y="3"/>
                        </a:cubicBezTo>
                        <a:cubicBezTo>
                          <a:pt x="16" y="2"/>
                          <a:pt x="17" y="3"/>
                          <a:pt x="19" y="4"/>
                        </a:cubicBezTo>
                        <a:cubicBezTo>
                          <a:pt x="17" y="1"/>
                          <a:pt x="14" y="0"/>
                          <a:pt x="11" y="0"/>
                        </a:cubicBezTo>
                        <a:cubicBezTo>
                          <a:pt x="7" y="1"/>
                          <a:pt x="5" y="5"/>
                          <a:pt x="4" y="8"/>
                        </a:cubicBezTo>
                        <a:cubicBezTo>
                          <a:pt x="2" y="10"/>
                          <a:pt x="0" y="12"/>
                          <a:pt x="0" y="15"/>
                        </a:cubicBezTo>
                        <a:cubicBezTo>
                          <a:pt x="1" y="17"/>
                          <a:pt x="2" y="19"/>
                          <a:pt x="4" y="20"/>
                        </a:cubicBezTo>
                        <a:cubicBezTo>
                          <a:pt x="2" y="18"/>
                          <a:pt x="2" y="17"/>
                          <a:pt x="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28" name="Freeform 107"/>
                  <p:cNvSpPr>
                    <a:spLocks/>
                  </p:cNvSpPr>
                  <p:nvPr/>
                </p:nvSpPr>
                <p:spPr bwMode="auto">
                  <a:xfrm>
                    <a:off x="3666282" y="446557"/>
                    <a:ext cx="31262" cy="116671"/>
                  </a:xfrm>
                  <a:custGeom>
                    <a:avLst/>
                    <a:gdLst>
                      <a:gd name="T0" fmla="*/ 908 w 24"/>
                      <a:gd name="T1" fmla="*/ 461 h 25"/>
                      <a:gd name="T2" fmla="*/ 520 w 24"/>
                      <a:gd name="T3" fmla="*/ 0 h 25"/>
                      <a:gd name="T4" fmla="*/ 208 w 24"/>
                      <a:gd name="T5" fmla="*/ 461 h 25"/>
                      <a:gd name="T6" fmla="*/ 0 w 24"/>
                      <a:gd name="T7" fmla="*/ 884 h 25"/>
                      <a:gd name="T8" fmla="*/ 395 w 24"/>
                      <a:gd name="T9" fmla="*/ 1292 h 25"/>
                      <a:gd name="T10" fmla="*/ 675 w 24"/>
                      <a:gd name="T11" fmla="*/ 984 h 25"/>
                      <a:gd name="T12" fmla="*/ 908 w 24"/>
                      <a:gd name="T13" fmla="*/ 461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5">
                        <a:moveTo>
                          <a:pt x="23" y="9"/>
                        </a:moveTo>
                        <a:cubicBezTo>
                          <a:pt x="23" y="3"/>
                          <a:pt x="18" y="0"/>
                          <a:pt x="13" y="0"/>
                        </a:cubicBezTo>
                        <a:cubicBezTo>
                          <a:pt x="8" y="1"/>
                          <a:pt x="5" y="4"/>
                          <a:pt x="5" y="9"/>
                        </a:cubicBezTo>
                        <a:cubicBezTo>
                          <a:pt x="2" y="11"/>
                          <a:pt x="0" y="14"/>
                          <a:pt x="0" y="17"/>
                        </a:cubicBezTo>
                        <a:cubicBezTo>
                          <a:pt x="1" y="22"/>
                          <a:pt x="5" y="25"/>
                          <a:pt x="10" y="25"/>
                        </a:cubicBezTo>
                        <a:cubicBezTo>
                          <a:pt x="13" y="24"/>
                          <a:pt x="16" y="22"/>
                          <a:pt x="17" y="19"/>
                        </a:cubicBezTo>
                        <a:cubicBezTo>
                          <a:pt x="21" y="17"/>
                          <a:pt x="24" y="13"/>
                          <a:pt x="23" y="9"/>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29" name="Freeform 108"/>
                  <p:cNvSpPr>
                    <a:spLocks/>
                  </p:cNvSpPr>
                  <p:nvPr/>
                </p:nvSpPr>
                <p:spPr bwMode="auto">
                  <a:xfrm>
                    <a:off x="3668887" y="451781"/>
                    <a:ext cx="24488" cy="97516"/>
                  </a:xfrm>
                  <a:custGeom>
                    <a:avLst/>
                    <a:gdLst>
                      <a:gd name="T0" fmla="*/ 74 w 19"/>
                      <a:gd name="T1" fmla="*/ 819 h 21"/>
                      <a:gd name="T2" fmla="*/ 228 w 19"/>
                      <a:gd name="T3" fmla="*/ 512 h 21"/>
                      <a:gd name="T4" fmla="*/ 532 w 19"/>
                      <a:gd name="T5" fmla="*/ 149 h 21"/>
                      <a:gd name="T6" fmla="*/ 710 w 19"/>
                      <a:gd name="T7" fmla="*/ 248 h 21"/>
                      <a:gd name="T8" fmla="*/ 411 w 19"/>
                      <a:gd name="T9" fmla="*/ 56 h 21"/>
                      <a:gd name="T10" fmla="*/ 153 w 19"/>
                      <a:gd name="T11" fmla="*/ 456 h 21"/>
                      <a:gd name="T12" fmla="*/ 0 w 19"/>
                      <a:gd name="T13" fmla="*/ 760 h 21"/>
                      <a:gd name="T14" fmla="*/ 153 w 19"/>
                      <a:gd name="T15" fmla="*/ 1059 h 21"/>
                      <a:gd name="T16" fmla="*/ 74 w 19"/>
                      <a:gd name="T17" fmla="*/ 819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1">
                        <a:moveTo>
                          <a:pt x="2" y="16"/>
                        </a:moveTo>
                        <a:cubicBezTo>
                          <a:pt x="2" y="13"/>
                          <a:pt x="4" y="12"/>
                          <a:pt x="6" y="10"/>
                        </a:cubicBezTo>
                        <a:cubicBezTo>
                          <a:pt x="7" y="6"/>
                          <a:pt x="10" y="4"/>
                          <a:pt x="14" y="3"/>
                        </a:cubicBezTo>
                        <a:cubicBezTo>
                          <a:pt x="16" y="3"/>
                          <a:pt x="17" y="4"/>
                          <a:pt x="19" y="5"/>
                        </a:cubicBezTo>
                        <a:cubicBezTo>
                          <a:pt x="17" y="2"/>
                          <a:pt x="14" y="0"/>
                          <a:pt x="11" y="1"/>
                        </a:cubicBezTo>
                        <a:cubicBezTo>
                          <a:pt x="7" y="1"/>
                          <a:pt x="5" y="5"/>
                          <a:pt x="4" y="9"/>
                        </a:cubicBezTo>
                        <a:cubicBezTo>
                          <a:pt x="2" y="10"/>
                          <a:pt x="0" y="12"/>
                          <a:pt x="0" y="15"/>
                        </a:cubicBezTo>
                        <a:cubicBezTo>
                          <a:pt x="1" y="18"/>
                          <a:pt x="2" y="20"/>
                          <a:pt x="4" y="21"/>
                        </a:cubicBezTo>
                        <a:cubicBezTo>
                          <a:pt x="2" y="19"/>
                          <a:pt x="2" y="17"/>
                          <a:pt x="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30" name="Freeform 109"/>
                  <p:cNvSpPr>
                    <a:spLocks/>
                  </p:cNvSpPr>
                  <p:nvPr/>
                </p:nvSpPr>
                <p:spPr bwMode="auto">
                  <a:xfrm>
                    <a:off x="3468292" y="443074"/>
                    <a:ext cx="31262" cy="111447"/>
                  </a:xfrm>
                  <a:custGeom>
                    <a:avLst/>
                    <a:gdLst>
                      <a:gd name="T0" fmla="*/ 938 w 24"/>
                      <a:gd name="T1" fmla="*/ 512 h 24"/>
                      <a:gd name="T2" fmla="*/ 550 w 24"/>
                      <a:gd name="T3" fmla="*/ 0 h 24"/>
                      <a:gd name="T4" fmla="*/ 208 w 24"/>
                      <a:gd name="T5" fmla="*/ 397 h 24"/>
                      <a:gd name="T6" fmla="*/ 0 w 24"/>
                      <a:gd name="T7" fmla="*/ 819 h 24"/>
                      <a:gd name="T8" fmla="*/ 313 w 24"/>
                      <a:gd name="T9" fmla="*/ 1216 h 24"/>
                      <a:gd name="T10" fmla="*/ 625 w 24"/>
                      <a:gd name="T11" fmla="*/ 968 h 24"/>
                      <a:gd name="T12" fmla="*/ 938 w 24"/>
                      <a:gd name="T13" fmla="*/ 512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24" y="10"/>
                        </a:moveTo>
                        <a:cubicBezTo>
                          <a:pt x="24" y="4"/>
                          <a:pt x="19" y="0"/>
                          <a:pt x="14" y="0"/>
                        </a:cubicBezTo>
                        <a:cubicBezTo>
                          <a:pt x="10" y="0"/>
                          <a:pt x="6" y="4"/>
                          <a:pt x="5" y="8"/>
                        </a:cubicBezTo>
                        <a:cubicBezTo>
                          <a:pt x="2" y="9"/>
                          <a:pt x="0" y="12"/>
                          <a:pt x="0" y="16"/>
                        </a:cubicBezTo>
                        <a:cubicBezTo>
                          <a:pt x="0" y="20"/>
                          <a:pt x="4" y="24"/>
                          <a:pt x="8" y="24"/>
                        </a:cubicBezTo>
                        <a:cubicBezTo>
                          <a:pt x="12" y="24"/>
                          <a:pt x="15" y="22"/>
                          <a:pt x="16" y="19"/>
                        </a:cubicBezTo>
                        <a:cubicBezTo>
                          <a:pt x="20" y="18"/>
                          <a:pt x="24" y="14"/>
                          <a:pt x="24" y="10"/>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346" name="Freeform 110"/>
                  <p:cNvSpPr>
                    <a:spLocks/>
                  </p:cNvSpPr>
                  <p:nvPr/>
                </p:nvSpPr>
                <p:spPr bwMode="auto">
                  <a:xfrm>
                    <a:off x="3470897" y="451781"/>
                    <a:ext cx="24488" cy="88809"/>
                  </a:xfrm>
                  <a:custGeom>
                    <a:avLst/>
                    <a:gdLst>
                      <a:gd name="T0" fmla="*/ 30 w 19"/>
                      <a:gd name="T1" fmla="*/ 735 h 19"/>
                      <a:gd name="T2" fmla="*/ 228 w 19"/>
                      <a:gd name="T3" fmla="*/ 462 h 19"/>
                      <a:gd name="T4" fmla="*/ 564 w 19"/>
                      <a:gd name="T5" fmla="*/ 150 h 19"/>
                      <a:gd name="T6" fmla="*/ 710 w 19"/>
                      <a:gd name="T7" fmla="*/ 252 h 19"/>
                      <a:gd name="T8" fmla="*/ 453 w 19"/>
                      <a:gd name="T9" fmla="*/ 0 h 19"/>
                      <a:gd name="T10" fmla="*/ 153 w 19"/>
                      <a:gd name="T11" fmla="*/ 368 h 19"/>
                      <a:gd name="T12" fmla="*/ 0 w 19"/>
                      <a:gd name="T13" fmla="*/ 676 h 19"/>
                      <a:gd name="T14" fmla="*/ 104 w 19"/>
                      <a:gd name="T15" fmla="*/ 988 h 19"/>
                      <a:gd name="T16" fmla="*/ 30 w 19"/>
                      <a:gd name="T17" fmla="*/ 73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a:moveTo>
                          <a:pt x="1" y="14"/>
                        </a:moveTo>
                        <a:cubicBezTo>
                          <a:pt x="1" y="12"/>
                          <a:pt x="3" y="10"/>
                          <a:pt x="6" y="9"/>
                        </a:cubicBezTo>
                        <a:cubicBezTo>
                          <a:pt x="7" y="5"/>
                          <a:pt x="11" y="3"/>
                          <a:pt x="15" y="3"/>
                        </a:cubicBezTo>
                        <a:cubicBezTo>
                          <a:pt x="16" y="3"/>
                          <a:pt x="18" y="4"/>
                          <a:pt x="19" y="5"/>
                        </a:cubicBezTo>
                        <a:cubicBezTo>
                          <a:pt x="18" y="2"/>
                          <a:pt x="15" y="0"/>
                          <a:pt x="12" y="0"/>
                        </a:cubicBezTo>
                        <a:cubicBezTo>
                          <a:pt x="8" y="0"/>
                          <a:pt x="5" y="4"/>
                          <a:pt x="4" y="7"/>
                        </a:cubicBezTo>
                        <a:cubicBezTo>
                          <a:pt x="2" y="9"/>
                          <a:pt x="0" y="10"/>
                          <a:pt x="0" y="13"/>
                        </a:cubicBezTo>
                        <a:cubicBezTo>
                          <a:pt x="0" y="16"/>
                          <a:pt x="1" y="18"/>
                          <a:pt x="3" y="19"/>
                        </a:cubicBezTo>
                        <a:cubicBezTo>
                          <a:pt x="1" y="17"/>
                          <a:pt x="1" y="15"/>
                          <a:pt x="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351" name="Freeform 111"/>
                  <p:cNvSpPr>
                    <a:spLocks/>
                  </p:cNvSpPr>
                  <p:nvPr/>
                </p:nvSpPr>
                <p:spPr bwMode="auto">
                  <a:xfrm>
                    <a:off x="3438072" y="429143"/>
                    <a:ext cx="31262" cy="111447"/>
                  </a:xfrm>
                  <a:custGeom>
                    <a:avLst/>
                    <a:gdLst>
                      <a:gd name="T0" fmla="*/ 938 w 24"/>
                      <a:gd name="T1" fmla="*/ 512 h 24"/>
                      <a:gd name="T2" fmla="*/ 550 w 24"/>
                      <a:gd name="T3" fmla="*/ 0 h 24"/>
                      <a:gd name="T4" fmla="*/ 208 w 24"/>
                      <a:gd name="T5" fmla="*/ 397 h 24"/>
                      <a:gd name="T6" fmla="*/ 0 w 24"/>
                      <a:gd name="T7" fmla="*/ 819 h 24"/>
                      <a:gd name="T8" fmla="*/ 313 w 24"/>
                      <a:gd name="T9" fmla="*/ 1216 h 24"/>
                      <a:gd name="T10" fmla="*/ 625 w 24"/>
                      <a:gd name="T11" fmla="*/ 968 h 24"/>
                      <a:gd name="T12" fmla="*/ 938 w 24"/>
                      <a:gd name="T13" fmla="*/ 512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24" y="10"/>
                        </a:moveTo>
                        <a:cubicBezTo>
                          <a:pt x="24" y="4"/>
                          <a:pt x="19" y="0"/>
                          <a:pt x="14" y="0"/>
                        </a:cubicBezTo>
                        <a:cubicBezTo>
                          <a:pt x="9" y="0"/>
                          <a:pt x="6" y="4"/>
                          <a:pt x="5" y="8"/>
                        </a:cubicBezTo>
                        <a:cubicBezTo>
                          <a:pt x="2" y="9"/>
                          <a:pt x="0" y="12"/>
                          <a:pt x="0" y="16"/>
                        </a:cubicBezTo>
                        <a:cubicBezTo>
                          <a:pt x="0" y="20"/>
                          <a:pt x="3" y="24"/>
                          <a:pt x="8" y="24"/>
                        </a:cubicBezTo>
                        <a:cubicBezTo>
                          <a:pt x="12" y="24"/>
                          <a:pt x="15" y="22"/>
                          <a:pt x="16" y="19"/>
                        </a:cubicBezTo>
                        <a:cubicBezTo>
                          <a:pt x="20" y="18"/>
                          <a:pt x="24" y="14"/>
                          <a:pt x="24" y="10"/>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485" name="Freeform 112"/>
                  <p:cNvSpPr>
                    <a:spLocks/>
                  </p:cNvSpPr>
                  <p:nvPr/>
                </p:nvSpPr>
                <p:spPr bwMode="auto">
                  <a:xfrm>
                    <a:off x="3439635" y="437850"/>
                    <a:ext cx="26051" cy="88809"/>
                  </a:xfrm>
                  <a:custGeom>
                    <a:avLst/>
                    <a:gdLst>
                      <a:gd name="T0" fmla="*/ 83 w 20"/>
                      <a:gd name="T1" fmla="*/ 735 h 19"/>
                      <a:gd name="T2" fmla="*/ 283 w 20"/>
                      <a:gd name="T3" fmla="*/ 462 h 19"/>
                      <a:gd name="T4" fmla="*/ 625 w 20"/>
                      <a:gd name="T5" fmla="*/ 150 h 19"/>
                      <a:gd name="T6" fmla="*/ 783 w 20"/>
                      <a:gd name="T7" fmla="*/ 252 h 19"/>
                      <a:gd name="T8" fmla="*/ 520 w 20"/>
                      <a:gd name="T9" fmla="*/ 0 h 19"/>
                      <a:gd name="T10" fmla="*/ 208 w 20"/>
                      <a:gd name="T11" fmla="*/ 368 h 19"/>
                      <a:gd name="T12" fmla="*/ 0 w 20"/>
                      <a:gd name="T13" fmla="*/ 676 h 19"/>
                      <a:gd name="T14" fmla="*/ 158 w 20"/>
                      <a:gd name="T15" fmla="*/ 988 h 19"/>
                      <a:gd name="T16" fmla="*/ 83 w 20"/>
                      <a:gd name="T17" fmla="*/ 73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9">
                        <a:moveTo>
                          <a:pt x="2" y="14"/>
                        </a:moveTo>
                        <a:cubicBezTo>
                          <a:pt x="2" y="11"/>
                          <a:pt x="4" y="10"/>
                          <a:pt x="7" y="9"/>
                        </a:cubicBezTo>
                        <a:cubicBezTo>
                          <a:pt x="8" y="5"/>
                          <a:pt x="12" y="3"/>
                          <a:pt x="16" y="3"/>
                        </a:cubicBezTo>
                        <a:cubicBezTo>
                          <a:pt x="17" y="3"/>
                          <a:pt x="19" y="4"/>
                          <a:pt x="20" y="5"/>
                        </a:cubicBezTo>
                        <a:cubicBezTo>
                          <a:pt x="19" y="2"/>
                          <a:pt x="16" y="0"/>
                          <a:pt x="13" y="0"/>
                        </a:cubicBezTo>
                        <a:cubicBezTo>
                          <a:pt x="9" y="0"/>
                          <a:pt x="6" y="4"/>
                          <a:pt x="5" y="7"/>
                        </a:cubicBezTo>
                        <a:cubicBezTo>
                          <a:pt x="3" y="8"/>
                          <a:pt x="0" y="10"/>
                          <a:pt x="0" y="13"/>
                        </a:cubicBezTo>
                        <a:cubicBezTo>
                          <a:pt x="0" y="16"/>
                          <a:pt x="2" y="18"/>
                          <a:pt x="4" y="19"/>
                        </a:cubicBezTo>
                        <a:cubicBezTo>
                          <a:pt x="2" y="17"/>
                          <a:pt x="2" y="15"/>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486" name="Freeform 113"/>
                  <p:cNvSpPr>
                    <a:spLocks/>
                  </p:cNvSpPr>
                  <p:nvPr/>
                </p:nvSpPr>
                <p:spPr bwMode="auto">
                  <a:xfrm>
                    <a:off x="3404205" y="443074"/>
                    <a:ext cx="31262" cy="111447"/>
                  </a:xfrm>
                  <a:custGeom>
                    <a:avLst/>
                    <a:gdLst>
                      <a:gd name="T0" fmla="*/ 938 w 24"/>
                      <a:gd name="T1" fmla="*/ 512 h 24"/>
                      <a:gd name="T2" fmla="*/ 550 w 24"/>
                      <a:gd name="T3" fmla="*/ 0 h 24"/>
                      <a:gd name="T4" fmla="*/ 208 w 24"/>
                      <a:gd name="T5" fmla="*/ 397 h 24"/>
                      <a:gd name="T6" fmla="*/ 0 w 24"/>
                      <a:gd name="T7" fmla="*/ 819 h 24"/>
                      <a:gd name="T8" fmla="*/ 313 w 24"/>
                      <a:gd name="T9" fmla="*/ 1216 h 24"/>
                      <a:gd name="T10" fmla="*/ 625 w 24"/>
                      <a:gd name="T11" fmla="*/ 968 h 24"/>
                      <a:gd name="T12" fmla="*/ 938 w 24"/>
                      <a:gd name="T13" fmla="*/ 512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24" y="10"/>
                        </a:moveTo>
                        <a:cubicBezTo>
                          <a:pt x="24" y="4"/>
                          <a:pt x="20" y="0"/>
                          <a:pt x="14" y="0"/>
                        </a:cubicBezTo>
                        <a:cubicBezTo>
                          <a:pt x="10" y="0"/>
                          <a:pt x="6" y="3"/>
                          <a:pt x="5" y="8"/>
                        </a:cubicBezTo>
                        <a:cubicBezTo>
                          <a:pt x="2" y="9"/>
                          <a:pt x="0" y="12"/>
                          <a:pt x="0" y="16"/>
                        </a:cubicBezTo>
                        <a:cubicBezTo>
                          <a:pt x="0" y="20"/>
                          <a:pt x="4" y="24"/>
                          <a:pt x="8" y="24"/>
                        </a:cubicBezTo>
                        <a:cubicBezTo>
                          <a:pt x="12" y="24"/>
                          <a:pt x="15" y="22"/>
                          <a:pt x="16" y="19"/>
                        </a:cubicBezTo>
                        <a:cubicBezTo>
                          <a:pt x="21" y="18"/>
                          <a:pt x="24" y="14"/>
                          <a:pt x="24" y="10"/>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487" name="Freeform 114"/>
                  <p:cNvSpPr>
                    <a:spLocks/>
                  </p:cNvSpPr>
                  <p:nvPr/>
                </p:nvSpPr>
                <p:spPr bwMode="auto">
                  <a:xfrm>
                    <a:off x="3406810" y="451781"/>
                    <a:ext cx="25009" cy="88809"/>
                  </a:xfrm>
                  <a:custGeom>
                    <a:avLst/>
                    <a:gdLst>
                      <a:gd name="T0" fmla="*/ 51 w 19"/>
                      <a:gd name="T1" fmla="*/ 735 h 19"/>
                      <a:gd name="T2" fmla="*/ 243 w 19"/>
                      <a:gd name="T3" fmla="*/ 462 h 19"/>
                      <a:gd name="T4" fmla="*/ 614 w 19"/>
                      <a:gd name="T5" fmla="*/ 150 h 19"/>
                      <a:gd name="T6" fmla="*/ 773 w 19"/>
                      <a:gd name="T7" fmla="*/ 252 h 19"/>
                      <a:gd name="T8" fmla="*/ 485 w 19"/>
                      <a:gd name="T9" fmla="*/ 0 h 19"/>
                      <a:gd name="T10" fmla="*/ 159 w 19"/>
                      <a:gd name="T11" fmla="*/ 368 h 19"/>
                      <a:gd name="T12" fmla="*/ 0 w 19"/>
                      <a:gd name="T13" fmla="*/ 676 h 19"/>
                      <a:gd name="T14" fmla="*/ 129 w 19"/>
                      <a:gd name="T15" fmla="*/ 988 h 19"/>
                      <a:gd name="T16" fmla="*/ 51 w 19"/>
                      <a:gd name="T17" fmla="*/ 73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a:moveTo>
                          <a:pt x="1" y="14"/>
                        </a:moveTo>
                        <a:cubicBezTo>
                          <a:pt x="1" y="11"/>
                          <a:pt x="4" y="10"/>
                          <a:pt x="6" y="9"/>
                        </a:cubicBezTo>
                        <a:cubicBezTo>
                          <a:pt x="7" y="5"/>
                          <a:pt x="11" y="3"/>
                          <a:pt x="15" y="3"/>
                        </a:cubicBezTo>
                        <a:cubicBezTo>
                          <a:pt x="16" y="3"/>
                          <a:pt x="18" y="4"/>
                          <a:pt x="19" y="5"/>
                        </a:cubicBezTo>
                        <a:cubicBezTo>
                          <a:pt x="18" y="2"/>
                          <a:pt x="15" y="0"/>
                          <a:pt x="12" y="0"/>
                        </a:cubicBezTo>
                        <a:cubicBezTo>
                          <a:pt x="8" y="0"/>
                          <a:pt x="5" y="4"/>
                          <a:pt x="4" y="7"/>
                        </a:cubicBezTo>
                        <a:cubicBezTo>
                          <a:pt x="2" y="8"/>
                          <a:pt x="0" y="10"/>
                          <a:pt x="0" y="13"/>
                        </a:cubicBezTo>
                        <a:cubicBezTo>
                          <a:pt x="0" y="16"/>
                          <a:pt x="1" y="18"/>
                          <a:pt x="3" y="19"/>
                        </a:cubicBezTo>
                        <a:cubicBezTo>
                          <a:pt x="1" y="17"/>
                          <a:pt x="1" y="15"/>
                          <a:pt x="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497" name="Freeform 115"/>
                  <p:cNvSpPr>
                    <a:spLocks/>
                  </p:cNvSpPr>
                  <p:nvPr/>
                </p:nvSpPr>
                <p:spPr bwMode="auto">
                  <a:xfrm>
                    <a:off x="3370339" y="451781"/>
                    <a:ext cx="31262" cy="111447"/>
                  </a:xfrm>
                  <a:custGeom>
                    <a:avLst/>
                    <a:gdLst>
                      <a:gd name="T0" fmla="*/ 938 w 24"/>
                      <a:gd name="T1" fmla="*/ 456 h 24"/>
                      <a:gd name="T2" fmla="*/ 595 w 24"/>
                      <a:gd name="T3" fmla="*/ 0 h 24"/>
                      <a:gd name="T4" fmla="*/ 238 w 24"/>
                      <a:gd name="T5" fmla="*/ 363 h 24"/>
                      <a:gd name="T6" fmla="*/ 0 w 24"/>
                      <a:gd name="T7" fmla="*/ 760 h 24"/>
                      <a:gd name="T8" fmla="*/ 363 w 24"/>
                      <a:gd name="T9" fmla="*/ 1216 h 24"/>
                      <a:gd name="T10" fmla="*/ 675 w 24"/>
                      <a:gd name="T11" fmla="*/ 909 h 24"/>
                      <a:gd name="T12" fmla="*/ 938 w 24"/>
                      <a:gd name="T13" fmla="*/ 45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24" y="9"/>
                        </a:moveTo>
                        <a:cubicBezTo>
                          <a:pt x="24" y="4"/>
                          <a:pt x="20" y="0"/>
                          <a:pt x="15" y="0"/>
                        </a:cubicBezTo>
                        <a:cubicBezTo>
                          <a:pt x="10" y="0"/>
                          <a:pt x="6" y="3"/>
                          <a:pt x="6" y="7"/>
                        </a:cubicBezTo>
                        <a:cubicBezTo>
                          <a:pt x="3" y="9"/>
                          <a:pt x="0" y="12"/>
                          <a:pt x="0" y="15"/>
                        </a:cubicBezTo>
                        <a:cubicBezTo>
                          <a:pt x="0" y="20"/>
                          <a:pt x="4" y="24"/>
                          <a:pt x="9" y="24"/>
                        </a:cubicBezTo>
                        <a:cubicBezTo>
                          <a:pt x="12" y="24"/>
                          <a:pt x="15" y="21"/>
                          <a:pt x="17" y="18"/>
                        </a:cubicBezTo>
                        <a:cubicBezTo>
                          <a:pt x="21" y="18"/>
                          <a:pt x="24" y="14"/>
                          <a:pt x="24" y="9"/>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498" name="Freeform 116"/>
                  <p:cNvSpPr>
                    <a:spLocks/>
                  </p:cNvSpPr>
                  <p:nvPr/>
                </p:nvSpPr>
                <p:spPr bwMode="auto">
                  <a:xfrm>
                    <a:off x="3372944" y="457005"/>
                    <a:ext cx="26051" cy="87068"/>
                  </a:xfrm>
                  <a:custGeom>
                    <a:avLst/>
                    <a:gdLst>
                      <a:gd name="T0" fmla="*/ 83 w 20"/>
                      <a:gd name="T1" fmla="*/ 713 h 19"/>
                      <a:gd name="T2" fmla="*/ 283 w 20"/>
                      <a:gd name="T3" fmla="*/ 437 h 19"/>
                      <a:gd name="T4" fmla="*/ 595 w 20"/>
                      <a:gd name="T5" fmla="*/ 145 h 19"/>
                      <a:gd name="T6" fmla="*/ 783 w 20"/>
                      <a:gd name="T7" fmla="*/ 234 h 19"/>
                      <a:gd name="T8" fmla="*/ 520 w 20"/>
                      <a:gd name="T9" fmla="*/ 0 h 19"/>
                      <a:gd name="T10" fmla="*/ 208 w 20"/>
                      <a:gd name="T11" fmla="*/ 382 h 19"/>
                      <a:gd name="T12" fmla="*/ 0 w 20"/>
                      <a:gd name="T13" fmla="*/ 616 h 19"/>
                      <a:gd name="T14" fmla="*/ 158 w 20"/>
                      <a:gd name="T15" fmla="*/ 913 h 19"/>
                      <a:gd name="T16" fmla="*/ 83 w 20"/>
                      <a:gd name="T17" fmla="*/ 71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9">
                        <a:moveTo>
                          <a:pt x="2" y="15"/>
                        </a:moveTo>
                        <a:cubicBezTo>
                          <a:pt x="2" y="12"/>
                          <a:pt x="4" y="10"/>
                          <a:pt x="7" y="9"/>
                        </a:cubicBezTo>
                        <a:cubicBezTo>
                          <a:pt x="7" y="6"/>
                          <a:pt x="11" y="3"/>
                          <a:pt x="15" y="3"/>
                        </a:cubicBezTo>
                        <a:cubicBezTo>
                          <a:pt x="17" y="3"/>
                          <a:pt x="19" y="4"/>
                          <a:pt x="20" y="5"/>
                        </a:cubicBezTo>
                        <a:cubicBezTo>
                          <a:pt x="19" y="2"/>
                          <a:pt x="16" y="0"/>
                          <a:pt x="13" y="0"/>
                        </a:cubicBezTo>
                        <a:cubicBezTo>
                          <a:pt x="9" y="0"/>
                          <a:pt x="6" y="4"/>
                          <a:pt x="5" y="8"/>
                        </a:cubicBezTo>
                        <a:cubicBezTo>
                          <a:pt x="3" y="9"/>
                          <a:pt x="0" y="11"/>
                          <a:pt x="0" y="13"/>
                        </a:cubicBezTo>
                        <a:cubicBezTo>
                          <a:pt x="0" y="16"/>
                          <a:pt x="2" y="18"/>
                          <a:pt x="4" y="19"/>
                        </a:cubicBezTo>
                        <a:cubicBezTo>
                          <a:pt x="2" y="17"/>
                          <a:pt x="2" y="16"/>
                          <a:pt x="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499" name="Freeform 117"/>
                  <p:cNvSpPr>
                    <a:spLocks/>
                  </p:cNvSpPr>
                  <p:nvPr/>
                </p:nvSpPr>
                <p:spPr bwMode="auto">
                  <a:xfrm>
                    <a:off x="3338035" y="460488"/>
                    <a:ext cx="31262" cy="111447"/>
                  </a:xfrm>
                  <a:custGeom>
                    <a:avLst/>
                    <a:gdLst>
                      <a:gd name="T0" fmla="*/ 938 w 24"/>
                      <a:gd name="T1" fmla="*/ 512 h 24"/>
                      <a:gd name="T2" fmla="*/ 595 w 24"/>
                      <a:gd name="T3" fmla="*/ 0 h 24"/>
                      <a:gd name="T4" fmla="*/ 208 w 24"/>
                      <a:gd name="T5" fmla="*/ 397 h 24"/>
                      <a:gd name="T6" fmla="*/ 0 w 24"/>
                      <a:gd name="T7" fmla="*/ 819 h 24"/>
                      <a:gd name="T8" fmla="*/ 363 w 24"/>
                      <a:gd name="T9" fmla="*/ 1216 h 24"/>
                      <a:gd name="T10" fmla="*/ 625 w 24"/>
                      <a:gd name="T11" fmla="*/ 968 h 24"/>
                      <a:gd name="T12" fmla="*/ 938 w 24"/>
                      <a:gd name="T13" fmla="*/ 512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24" y="10"/>
                        </a:moveTo>
                        <a:cubicBezTo>
                          <a:pt x="24" y="5"/>
                          <a:pt x="20" y="0"/>
                          <a:pt x="15" y="0"/>
                        </a:cubicBezTo>
                        <a:cubicBezTo>
                          <a:pt x="10" y="0"/>
                          <a:pt x="6" y="4"/>
                          <a:pt x="5" y="8"/>
                        </a:cubicBezTo>
                        <a:cubicBezTo>
                          <a:pt x="2" y="9"/>
                          <a:pt x="0" y="12"/>
                          <a:pt x="0" y="16"/>
                        </a:cubicBezTo>
                        <a:cubicBezTo>
                          <a:pt x="0" y="21"/>
                          <a:pt x="4" y="24"/>
                          <a:pt x="9" y="24"/>
                        </a:cubicBezTo>
                        <a:cubicBezTo>
                          <a:pt x="12" y="24"/>
                          <a:pt x="15" y="22"/>
                          <a:pt x="16" y="19"/>
                        </a:cubicBezTo>
                        <a:cubicBezTo>
                          <a:pt x="21" y="18"/>
                          <a:pt x="24" y="15"/>
                          <a:pt x="24" y="10"/>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517" name="Freeform 118"/>
                  <p:cNvSpPr>
                    <a:spLocks/>
                  </p:cNvSpPr>
                  <p:nvPr/>
                </p:nvSpPr>
                <p:spPr bwMode="auto">
                  <a:xfrm>
                    <a:off x="3340640" y="470936"/>
                    <a:ext cx="26051" cy="87068"/>
                  </a:xfrm>
                  <a:custGeom>
                    <a:avLst/>
                    <a:gdLst>
                      <a:gd name="T0" fmla="*/ 83 w 20"/>
                      <a:gd name="T1" fmla="*/ 713 h 19"/>
                      <a:gd name="T2" fmla="*/ 283 w 20"/>
                      <a:gd name="T3" fmla="*/ 437 h 19"/>
                      <a:gd name="T4" fmla="*/ 595 w 20"/>
                      <a:gd name="T5" fmla="*/ 145 h 19"/>
                      <a:gd name="T6" fmla="*/ 783 w 20"/>
                      <a:gd name="T7" fmla="*/ 234 h 19"/>
                      <a:gd name="T8" fmla="*/ 470 w 20"/>
                      <a:gd name="T9" fmla="*/ 0 h 19"/>
                      <a:gd name="T10" fmla="*/ 208 w 20"/>
                      <a:gd name="T11" fmla="*/ 382 h 19"/>
                      <a:gd name="T12" fmla="*/ 0 w 20"/>
                      <a:gd name="T13" fmla="*/ 616 h 19"/>
                      <a:gd name="T14" fmla="*/ 125 w 20"/>
                      <a:gd name="T15" fmla="*/ 913 h 19"/>
                      <a:gd name="T16" fmla="*/ 83 w 20"/>
                      <a:gd name="T17" fmla="*/ 71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9">
                        <a:moveTo>
                          <a:pt x="2" y="15"/>
                        </a:moveTo>
                        <a:cubicBezTo>
                          <a:pt x="2" y="12"/>
                          <a:pt x="4" y="10"/>
                          <a:pt x="7" y="9"/>
                        </a:cubicBezTo>
                        <a:cubicBezTo>
                          <a:pt x="7" y="5"/>
                          <a:pt x="11" y="3"/>
                          <a:pt x="15" y="3"/>
                        </a:cubicBezTo>
                        <a:cubicBezTo>
                          <a:pt x="17" y="3"/>
                          <a:pt x="18" y="4"/>
                          <a:pt x="20" y="5"/>
                        </a:cubicBezTo>
                        <a:cubicBezTo>
                          <a:pt x="18" y="2"/>
                          <a:pt x="16" y="0"/>
                          <a:pt x="12" y="0"/>
                        </a:cubicBezTo>
                        <a:cubicBezTo>
                          <a:pt x="8" y="0"/>
                          <a:pt x="6" y="4"/>
                          <a:pt x="5" y="8"/>
                        </a:cubicBezTo>
                        <a:cubicBezTo>
                          <a:pt x="2" y="9"/>
                          <a:pt x="0" y="10"/>
                          <a:pt x="0" y="13"/>
                        </a:cubicBezTo>
                        <a:cubicBezTo>
                          <a:pt x="0" y="16"/>
                          <a:pt x="1" y="18"/>
                          <a:pt x="3" y="19"/>
                        </a:cubicBezTo>
                        <a:cubicBezTo>
                          <a:pt x="1" y="17"/>
                          <a:pt x="2" y="16"/>
                          <a:pt x="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522" name="Freeform 119"/>
                  <p:cNvSpPr>
                    <a:spLocks/>
                  </p:cNvSpPr>
                  <p:nvPr/>
                </p:nvSpPr>
                <p:spPr bwMode="auto">
                  <a:xfrm>
                    <a:off x="3524041" y="474418"/>
                    <a:ext cx="31262" cy="111447"/>
                  </a:xfrm>
                  <a:custGeom>
                    <a:avLst/>
                    <a:gdLst>
                      <a:gd name="T0" fmla="*/ 938 w 24"/>
                      <a:gd name="T1" fmla="*/ 456 h 24"/>
                      <a:gd name="T2" fmla="*/ 550 w 24"/>
                      <a:gd name="T3" fmla="*/ 0 h 24"/>
                      <a:gd name="T4" fmla="*/ 208 w 24"/>
                      <a:gd name="T5" fmla="*/ 363 h 24"/>
                      <a:gd name="T6" fmla="*/ 0 w 24"/>
                      <a:gd name="T7" fmla="*/ 760 h 24"/>
                      <a:gd name="T8" fmla="*/ 313 w 24"/>
                      <a:gd name="T9" fmla="*/ 1216 h 24"/>
                      <a:gd name="T10" fmla="*/ 625 w 24"/>
                      <a:gd name="T11" fmla="*/ 968 h 24"/>
                      <a:gd name="T12" fmla="*/ 938 w 24"/>
                      <a:gd name="T13" fmla="*/ 45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24" y="9"/>
                        </a:moveTo>
                        <a:cubicBezTo>
                          <a:pt x="24" y="4"/>
                          <a:pt x="20" y="0"/>
                          <a:pt x="14" y="0"/>
                        </a:cubicBezTo>
                        <a:cubicBezTo>
                          <a:pt x="10" y="0"/>
                          <a:pt x="6" y="3"/>
                          <a:pt x="5" y="7"/>
                        </a:cubicBezTo>
                        <a:cubicBezTo>
                          <a:pt x="2" y="9"/>
                          <a:pt x="0" y="12"/>
                          <a:pt x="0" y="15"/>
                        </a:cubicBezTo>
                        <a:cubicBezTo>
                          <a:pt x="0" y="20"/>
                          <a:pt x="4" y="24"/>
                          <a:pt x="8" y="24"/>
                        </a:cubicBezTo>
                        <a:cubicBezTo>
                          <a:pt x="12" y="24"/>
                          <a:pt x="15" y="22"/>
                          <a:pt x="16" y="19"/>
                        </a:cubicBezTo>
                        <a:cubicBezTo>
                          <a:pt x="21" y="18"/>
                          <a:pt x="24" y="14"/>
                          <a:pt x="24" y="9"/>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524" name="Freeform 120"/>
                  <p:cNvSpPr>
                    <a:spLocks/>
                  </p:cNvSpPr>
                  <p:nvPr/>
                </p:nvSpPr>
                <p:spPr bwMode="auto">
                  <a:xfrm>
                    <a:off x="3526647" y="484867"/>
                    <a:ext cx="25009" cy="87068"/>
                  </a:xfrm>
                  <a:custGeom>
                    <a:avLst/>
                    <a:gdLst>
                      <a:gd name="T0" fmla="*/ 51 w 19"/>
                      <a:gd name="T1" fmla="*/ 671 h 19"/>
                      <a:gd name="T2" fmla="*/ 243 w 19"/>
                      <a:gd name="T3" fmla="*/ 437 h 19"/>
                      <a:gd name="T4" fmla="*/ 614 w 19"/>
                      <a:gd name="T5" fmla="*/ 145 h 19"/>
                      <a:gd name="T6" fmla="*/ 773 w 19"/>
                      <a:gd name="T7" fmla="*/ 234 h 19"/>
                      <a:gd name="T8" fmla="*/ 485 w 19"/>
                      <a:gd name="T9" fmla="*/ 0 h 19"/>
                      <a:gd name="T10" fmla="*/ 159 w 19"/>
                      <a:gd name="T11" fmla="*/ 326 h 19"/>
                      <a:gd name="T12" fmla="*/ 0 w 19"/>
                      <a:gd name="T13" fmla="*/ 616 h 19"/>
                      <a:gd name="T14" fmla="*/ 129 w 19"/>
                      <a:gd name="T15" fmla="*/ 913 h 19"/>
                      <a:gd name="T16" fmla="*/ 51 w 19"/>
                      <a:gd name="T17" fmla="*/ 671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a:moveTo>
                          <a:pt x="1" y="14"/>
                        </a:moveTo>
                        <a:cubicBezTo>
                          <a:pt x="1" y="11"/>
                          <a:pt x="4" y="10"/>
                          <a:pt x="6" y="9"/>
                        </a:cubicBezTo>
                        <a:cubicBezTo>
                          <a:pt x="7" y="5"/>
                          <a:pt x="11" y="3"/>
                          <a:pt x="15" y="3"/>
                        </a:cubicBezTo>
                        <a:cubicBezTo>
                          <a:pt x="16" y="3"/>
                          <a:pt x="18" y="4"/>
                          <a:pt x="19" y="5"/>
                        </a:cubicBezTo>
                        <a:cubicBezTo>
                          <a:pt x="18" y="2"/>
                          <a:pt x="15" y="0"/>
                          <a:pt x="12" y="0"/>
                        </a:cubicBezTo>
                        <a:cubicBezTo>
                          <a:pt x="8" y="0"/>
                          <a:pt x="5" y="4"/>
                          <a:pt x="4" y="7"/>
                        </a:cubicBezTo>
                        <a:cubicBezTo>
                          <a:pt x="2" y="8"/>
                          <a:pt x="0" y="10"/>
                          <a:pt x="0" y="13"/>
                        </a:cubicBezTo>
                        <a:cubicBezTo>
                          <a:pt x="0" y="15"/>
                          <a:pt x="1" y="18"/>
                          <a:pt x="3" y="19"/>
                        </a:cubicBezTo>
                        <a:cubicBezTo>
                          <a:pt x="1" y="17"/>
                          <a:pt x="1" y="15"/>
                          <a:pt x="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527" name="Freeform 122"/>
                  <p:cNvSpPr>
                    <a:spLocks/>
                  </p:cNvSpPr>
                  <p:nvPr/>
                </p:nvSpPr>
                <p:spPr bwMode="auto">
                  <a:xfrm>
                    <a:off x="3499553" y="465712"/>
                    <a:ext cx="26051" cy="88809"/>
                  </a:xfrm>
                  <a:custGeom>
                    <a:avLst/>
                    <a:gdLst>
                      <a:gd name="T0" fmla="*/ 83 w 20"/>
                      <a:gd name="T1" fmla="*/ 735 h 19"/>
                      <a:gd name="T2" fmla="*/ 283 w 20"/>
                      <a:gd name="T3" fmla="*/ 462 h 19"/>
                      <a:gd name="T4" fmla="*/ 595 w 20"/>
                      <a:gd name="T5" fmla="*/ 150 h 19"/>
                      <a:gd name="T6" fmla="*/ 783 w 20"/>
                      <a:gd name="T7" fmla="*/ 252 h 19"/>
                      <a:gd name="T8" fmla="*/ 470 w 20"/>
                      <a:gd name="T9" fmla="*/ 0 h 19"/>
                      <a:gd name="T10" fmla="*/ 208 w 20"/>
                      <a:gd name="T11" fmla="*/ 368 h 19"/>
                      <a:gd name="T12" fmla="*/ 0 w 20"/>
                      <a:gd name="T13" fmla="*/ 676 h 19"/>
                      <a:gd name="T14" fmla="*/ 125 w 20"/>
                      <a:gd name="T15" fmla="*/ 988 h 19"/>
                      <a:gd name="T16" fmla="*/ 83 w 20"/>
                      <a:gd name="T17" fmla="*/ 73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9">
                        <a:moveTo>
                          <a:pt x="2" y="14"/>
                        </a:moveTo>
                        <a:cubicBezTo>
                          <a:pt x="2" y="11"/>
                          <a:pt x="4" y="10"/>
                          <a:pt x="7" y="9"/>
                        </a:cubicBezTo>
                        <a:cubicBezTo>
                          <a:pt x="7" y="5"/>
                          <a:pt x="11" y="3"/>
                          <a:pt x="15" y="3"/>
                        </a:cubicBezTo>
                        <a:cubicBezTo>
                          <a:pt x="17" y="3"/>
                          <a:pt x="18" y="4"/>
                          <a:pt x="20" y="5"/>
                        </a:cubicBezTo>
                        <a:cubicBezTo>
                          <a:pt x="18" y="2"/>
                          <a:pt x="16" y="0"/>
                          <a:pt x="12" y="0"/>
                        </a:cubicBezTo>
                        <a:cubicBezTo>
                          <a:pt x="8" y="0"/>
                          <a:pt x="6" y="4"/>
                          <a:pt x="5" y="7"/>
                        </a:cubicBezTo>
                        <a:cubicBezTo>
                          <a:pt x="2" y="8"/>
                          <a:pt x="0" y="10"/>
                          <a:pt x="0" y="13"/>
                        </a:cubicBezTo>
                        <a:cubicBezTo>
                          <a:pt x="0" y="15"/>
                          <a:pt x="1" y="18"/>
                          <a:pt x="3" y="19"/>
                        </a:cubicBezTo>
                        <a:cubicBezTo>
                          <a:pt x="1" y="17"/>
                          <a:pt x="2" y="15"/>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528" name="Freeform 123"/>
                  <p:cNvSpPr>
                    <a:spLocks/>
                  </p:cNvSpPr>
                  <p:nvPr/>
                </p:nvSpPr>
                <p:spPr bwMode="auto">
                  <a:xfrm>
                    <a:off x="3552698" y="488349"/>
                    <a:ext cx="30220" cy="130602"/>
                  </a:xfrm>
                  <a:custGeom>
                    <a:avLst/>
                    <a:gdLst>
                      <a:gd name="T0" fmla="*/ 852 w 23"/>
                      <a:gd name="T1" fmla="*/ 367 h 28"/>
                      <a:gd name="T2" fmla="*/ 368 w 23"/>
                      <a:gd name="T3" fmla="*/ 94 h 28"/>
                      <a:gd name="T4" fmla="*/ 126 w 23"/>
                      <a:gd name="T5" fmla="*/ 616 h 28"/>
                      <a:gd name="T6" fmla="*/ 50 w 23"/>
                      <a:gd name="T7" fmla="*/ 1077 h 28"/>
                      <a:gd name="T8" fmla="*/ 484 w 23"/>
                      <a:gd name="T9" fmla="*/ 1350 h 28"/>
                      <a:gd name="T10" fmla="*/ 719 w 23"/>
                      <a:gd name="T11" fmla="*/ 927 h 28"/>
                      <a:gd name="T12" fmla="*/ 852 w 23"/>
                      <a:gd name="T13" fmla="*/ 367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8">
                        <a:moveTo>
                          <a:pt x="21" y="7"/>
                        </a:moveTo>
                        <a:cubicBezTo>
                          <a:pt x="19" y="2"/>
                          <a:pt x="14" y="0"/>
                          <a:pt x="9" y="2"/>
                        </a:cubicBezTo>
                        <a:cubicBezTo>
                          <a:pt x="5" y="3"/>
                          <a:pt x="2" y="8"/>
                          <a:pt x="3" y="12"/>
                        </a:cubicBezTo>
                        <a:cubicBezTo>
                          <a:pt x="1" y="15"/>
                          <a:pt x="0" y="18"/>
                          <a:pt x="1" y="21"/>
                        </a:cubicBezTo>
                        <a:cubicBezTo>
                          <a:pt x="3" y="26"/>
                          <a:pt x="8" y="28"/>
                          <a:pt x="12" y="26"/>
                        </a:cubicBezTo>
                        <a:cubicBezTo>
                          <a:pt x="16" y="25"/>
                          <a:pt x="17" y="22"/>
                          <a:pt x="18" y="18"/>
                        </a:cubicBezTo>
                        <a:cubicBezTo>
                          <a:pt x="21" y="16"/>
                          <a:pt x="23" y="11"/>
                          <a:pt x="21" y="7"/>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529" name="Freeform 124"/>
                  <p:cNvSpPr>
                    <a:spLocks/>
                  </p:cNvSpPr>
                  <p:nvPr/>
                </p:nvSpPr>
                <p:spPr bwMode="auto">
                  <a:xfrm>
                    <a:off x="3555303" y="498797"/>
                    <a:ext cx="20841" cy="100999"/>
                  </a:xfrm>
                  <a:custGeom>
                    <a:avLst/>
                    <a:gdLst>
                      <a:gd name="T0" fmla="*/ 125 w 16"/>
                      <a:gd name="T1" fmla="*/ 862 h 22"/>
                      <a:gd name="T2" fmla="*/ 208 w 16"/>
                      <a:gd name="T3" fmla="*/ 527 h 22"/>
                      <a:gd name="T4" fmla="*/ 438 w 16"/>
                      <a:gd name="T5" fmla="*/ 145 h 22"/>
                      <a:gd name="T6" fmla="*/ 625 w 16"/>
                      <a:gd name="T7" fmla="*/ 145 h 22"/>
                      <a:gd name="T8" fmla="*/ 283 w 16"/>
                      <a:gd name="T9" fmla="*/ 55 h 22"/>
                      <a:gd name="T10" fmla="*/ 125 w 16"/>
                      <a:gd name="T11" fmla="*/ 527 h 22"/>
                      <a:gd name="T12" fmla="*/ 50 w 16"/>
                      <a:gd name="T13" fmla="*/ 862 h 22"/>
                      <a:gd name="T14" fmla="*/ 238 w 16"/>
                      <a:gd name="T15" fmla="*/ 1062 h 22"/>
                      <a:gd name="T16" fmla="*/ 125 w 16"/>
                      <a:gd name="T17" fmla="*/ 86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2">
                        <a:moveTo>
                          <a:pt x="3" y="18"/>
                        </a:moveTo>
                        <a:cubicBezTo>
                          <a:pt x="2" y="16"/>
                          <a:pt x="3" y="13"/>
                          <a:pt x="5" y="11"/>
                        </a:cubicBezTo>
                        <a:cubicBezTo>
                          <a:pt x="5" y="8"/>
                          <a:pt x="7" y="4"/>
                          <a:pt x="11" y="3"/>
                        </a:cubicBezTo>
                        <a:cubicBezTo>
                          <a:pt x="13" y="2"/>
                          <a:pt x="14" y="2"/>
                          <a:pt x="16" y="3"/>
                        </a:cubicBezTo>
                        <a:cubicBezTo>
                          <a:pt x="14" y="1"/>
                          <a:pt x="10" y="0"/>
                          <a:pt x="7" y="1"/>
                        </a:cubicBezTo>
                        <a:cubicBezTo>
                          <a:pt x="4" y="3"/>
                          <a:pt x="3" y="7"/>
                          <a:pt x="3" y="11"/>
                        </a:cubicBezTo>
                        <a:cubicBezTo>
                          <a:pt x="1" y="13"/>
                          <a:pt x="0" y="15"/>
                          <a:pt x="1" y="18"/>
                        </a:cubicBezTo>
                        <a:cubicBezTo>
                          <a:pt x="2" y="20"/>
                          <a:pt x="4" y="22"/>
                          <a:pt x="6" y="22"/>
                        </a:cubicBezTo>
                        <a:cubicBezTo>
                          <a:pt x="4" y="21"/>
                          <a:pt x="3" y="19"/>
                          <a:pt x="3"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85" name="Freeform 125"/>
                  <p:cNvSpPr>
                    <a:spLocks/>
                  </p:cNvSpPr>
                  <p:nvPr/>
                </p:nvSpPr>
                <p:spPr bwMode="auto">
                  <a:xfrm>
                    <a:off x="3577707" y="470936"/>
                    <a:ext cx="29699" cy="128861"/>
                  </a:xfrm>
                  <a:custGeom>
                    <a:avLst/>
                    <a:gdLst>
                      <a:gd name="T0" fmla="*/ 793 w 23"/>
                      <a:gd name="T1" fmla="*/ 349 h 28"/>
                      <a:gd name="T2" fmla="*/ 337 w 23"/>
                      <a:gd name="T3" fmla="*/ 90 h 28"/>
                      <a:gd name="T4" fmla="*/ 104 w 23"/>
                      <a:gd name="T5" fmla="*/ 595 h 28"/>
                      <a:gd name="T6" fmla="*/ 30 w 23"/>
                      <a:gd name="T7" fmla="*/ 1068 h 28"/>
                      <a:gd name="T8" fmla="*/ 454 w 23"/>
                      <a:gd name="T9" fmla="*/ 1271 h 28"/>
                      <a:gd name="T10" fmla="*/ 639 w 23"/>
                      <a:gd name="T11" fmla="*/ 922 h 28"/>
                      <a:gd name="T12" fmla="*/ 793 w 23"/>
                      <a:gd name="T13" fmla="*/ 349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8">
                        <a:moveTo>
                          <a:pt x="21" y="7"/>
                        </a:moveTo>
                        <a:cubicBezTo>
                          <a:pt x="19" y="2"/>
                          <a:pt x="13" y="0"/>
                          <a:pt x="9" y="2"/>
                        </a:cubicBezTo>
                        <a:cubicBezTo>
                          <a:pt x="4" y="4"/>
                          <a:pt x="2" y="8"/>
                          <a:pt x="3" y="12"/>
                        </a:cubicBezTo>
                        <a:cubicBezTo>
                          <a:pt x="1" y="15"/>
                          <a:pt x="0" y="18"/>
                          <a:pt x="1" y="22"/>
                        </a:cubicBezTo>
                        <a:cubicBezTo>
                          <a:pt x="3" y="26"/>
                          <a:pt x="8" y="28"/>
                          <a:pt x="12" y="26"/>
                        </a:cubicBezTo>
                        <a:cubicBezTo>
                          <a:pt x="15" y="25"/>
                          <a:pt x="17" y="22"/>
                          <a:pt x="17" y="19"/>
                        </a:cubicBezTo>
                        <a:cubicBezTo>
                          <a:pt x="21" y="16"/>
                          <a:pt x="23" y="11"/>
                          <a:pt x="21" y="7"/>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687" name="Freeform 126"/>
                  <p:cNvSpPr>
                    <a:spLocks/>
                  </p:cNvSpPr>
                  <p:nvPr/>
                </p:nvSpPr>
                <p:spPr bwMode="auto">
                  <a:xfrm>
                    <a:off x="3580312" y="479642"/>
                    <a:ext cx="20841" cy="102740"/>
                  </a:xfrm>
                  <a:custGeom>
                    <a:avLst/>
                    <a:gdLst>
                      <a:gd name="T0" fmla="*/ 125 w 16"/>
                      <a:gd name="T1" fmla="*/ 984 h 22"/>
                      <a:gd name="T2" fmla="*/ 208 w 16"/>
                      <a:gd name="T3" fmla="*/ 620 h 22"/>
                      <a:gd name="T4" fmla="*/ 438 w 16"/>
                      <a:gd name="T5" fmla="*/ 150 h 22"/>
                      <a:gd name="T6" fmla="*/ 625 w 16"/>
                      <a:gd name="T7" fmla="*/ 150 h 22"/>
                      <a:gd name="T8" fmla="*/ 283 w 16"/>
                      <a:gd name="T9" fmla="*/ 56 h 22"/>
                      <a:gd name="T10" fmla="*/ 125 w 16"/>
                      <a:gd name="T11" fmla="*/ 577 h 22"/>
                      <a:gd name="T12" fmla="*/ 50 w 16"/>
                      <a:gd name="T13" fmla="*/ 928 h 22"/>
                      <a:gd name="T14" fmla="*/ 238 w 16"/>
                      <a:gd name="T15" fmla="*/ 1137 h 22"/>
                      <a:gd name="T16" fmla="*/ 125 w 16"/>
                      <a:gd name="T17" fmla="*/ 984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2">
                        <a:moveTo>
                          <a:pt x="3" y="19"/>
                        </a:moveTo>
                        <a:cubicBezTo>
                          <a:pt x="2" y="16"/>
                          <a:pt x="3" y="14"/>
                          <a:pt x="5" y="12"/>
                        </a:cubicBezTo>
                        <a:cubicBezTo>
                          <a:pt x="4" y="8"/>
                          <a:pt x="7" y="4"/>
                          <a:pt x="11" y="3"/>
                        </a:cubicBezTo>
                        <a:cubicBezTo>
                          <a:pt x="12" y="2"/>
                          <a:pt x="14" y="3"/>
                          <a:pt x="16" y="3"/>
                        </a:cubicBezTo>
                        <a:cubicBezTo>
                          <a:pt x="14" y="1"/>
                          <a:pt x="10" y="0"/>
                          <a:pt x="7" y="1"/>
                        </a:cubicBezTo>
                        <a:cubicBezTo>
                          <a:pt x="3" y="3"/>
                          <a:pt x="2" y="7"/>
                          <a:pt x="3" y="11"/>
                        </a:cubicBezTo>
                        <a:cubicBezTo>
                          <a:pt x="1" y="13"/>
                          <a:pt x="0" y="15"/>
                          <a:pt x="1" y="18"/>
                        </a:cubicBezTo>
                        <a:cubicBezTo>
                          <a:pt x="2" y="20"/>
                          <a:pt x="4" y="22"/>
                          <a:pt x="6" y="22"/>
                        </a:cubicBezTo>
                        <a:cubicBezTo>
                          <a:pt x="3" y="21"/>
                          <a:pt x="3" y="20"/>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88" name="Freeform 127"/>
                  <p:cNvSpPr>
                    <a:spLocks/>
                  </p:cNvSpPr>
                  <p:nvPr/>
                </p:nvSpPr>
                <p:spPr bwMode="auto">
                  <a:xfrm>
                    <a:off x="3578749" y="512728"/>
                    <a:ext cx="36472" cy="111447"/>
                  </a:xfrm>
                  <a:custGeom>
                    <a:avLst/>
                    <a:gdLst>
                      <a:gd name="T0" fmla="*/ 313 w 28"/>
                      <a:gd name="T1" fmla="*/ 93 h 24"/>
                      <a:gd name="T2" fmla="*/ 83 w 28"/>
                      <a:gd name="T3" fmla="*/ 661 h 24"/>
                      <a:gd name="T4" fmla="*/ 470 w 28"/>
                      <a:gd name="T5" fmla="*/ 1003 h 24"/>
                      <a:gd name="T6" fmla="*/ 833 w 28"/>
                      <a:gd name="T7" fmla="*/ 1160 h 24"/>
                      <a:gd name="T8" fmla="*/ 1020 w 28"/>
                      <a:gd name="T9" fmla="*/ 605 h 24"/>
                      <a:gd name="T10" fmla="*/ 750 w 28"/>
                      <a:gd name="T11" fmla="*/ 307 h 24"/>
                      <a:gd name="T12" fmla="*/ 313 w 28"/>
                      <a:gd name="T13" fmla="*/ 9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24">
                        <a:moveTo>
                          <a:pt x="8" y="2"/>
                        </a:moveTo>
                        <a:cubicBezTo>
                          <a:pt x="3" y="3"/>
                          <a:pt x="0" y="8"/>
                          <a:pt x="2" y="13"/>
                        </a:cubicBezTo>
                        <a:cubicBezTo>
                          <a:pt x="3" y="18"/>
                          <a:pt x="7" y="21"/>
                          <a:pt x="12" y="20"/>
                        </a:cubicBezTo>
                        <a:cubicBezTo>
                          <a:pt x="14" y="23"/>
                          <a:pt x="17" y="24"/>
                          <a:pt x="21" y="23"/>
                        </a:cubicBezTo>
                        <a:cubicBezTo>
                          <a:pt x="25" y="22"/>
                          <a:pt x="28" y="17"/>
                          <a:pt x="26" y="12"/>
                        </a:cubicBezTo>
                        <a:cubicBezTo>
                          <a:pt x="25" y="9"/>
                          <a:pt x="23" y="7"/>
                          <a:pt x="19" y="6"/>
                        </a:cubicBezTo>
                        <a:cubicBezTo>
                          <a:pt x="17" y="2"/>
                          <a:pt x="13" y="0"/>
                          <a:pt x="8" y="2"/>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689" name="Freeform 128"/>
                  <p:cNvSpPr>
                    <a:spLocks/>
                  </p:cNvSpPr>
                  <p:nvPr/>
                </p:nvSpPr>
                <p:spPr bwMode="auto">
                  <a:xfrm>
                    <a:off x="3582917" y="526659"/>
                    <a:ext cx="18236" cy="59206"/>
                  </a:xfrm>
                  <a:custGeom>
                    <a:avLst/>
                    <a:gdLst>
                      <a:gd name="T0" fmla="*/ 125 w 14"/>
                      <a:gd name="T1" fmla="*/ 609 h 13"/>
                      <a:gd name="T2" fmla="*/ 238 w 14"/>
                      <a:gd name="T3" fmla="*/ 178 h 13"/>
                      <a:gd name="T4" fmla="*/ 550 w 14"/>
                      <a:gd name="T5" fmla="*/ 178 h 13"/>
                      <a:gd name="T6" fmla="*/ 238 w 14"/>
                      <a:gd name="T7" fmla="*/ 55 h 13"/>
                      <a:gd name="T8" fmla="*/ 50 w 14"/>
                      <a:gd name="T9" fmla="*/ 466 h 13"/>
                      <a:gd name="T10" fmla="*/ 125 w 14"/>
                      <a:gd name="T11" fmla="*/ 609 h 13"/>
                      <a:gd name="T12" fmla="*/ 125 w 14"/>
                      <a:gd name="T13" fmla="*/ 609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3" y="13"/>
                        </a:moveTo>
                        <a:cubicBezTo>
                          <a:pt x="2" y="9"/>
                          <a:pt x="3" y="5"/>
                          <a:pt x="6" y="4"/>
                        </a:cubicBezTo>
                        <a:cubicBezTo>
                          <a:pt x="10" y="2"/>
                          <a:pt x="13" y="3"/>
                          <a:pt x="14" y="4"/>
                        </a:cubicBezTo>
                        <a:cubicBezTo>
                          <a:pt x="13" y="1"/>
                          <a:pt x="9" y="0"/>
                          <a:pt x="6" y="1"/>
                        </a:cubicBezTo>
                        <a:cubicBezTo>
                          <a:pt x="2" y="2"/>
                          <a:pt x="0" y="6"/>
                          <a:pt x="1" y="10"/>
                        </a:cubicBezTo>
                        <a:cubicBezTo>
                          <a:pt x="1" y="11"/>
                          <a:pt x="2" y="12"/>
                          <a:pt x="3" y="13"/>
                        </a:cubicBezTo>
                        <a:cubicBezTo>
                          <a:pt x="3" y="13"/>
                          <a:pt x="3" y="13"/>
                          <a:pt x="3"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90" name="Freeform 129"/>
                  <p:cNvSpPr>
                    <a:spLocks/>
                  </p:cNvSpPr>
                  <p:nvPr/>
                </p:nvSpPr>
                <p:spPr bwMode="auto">
                  <a:xfrm>
                    <a:off x="3612616" y="535366"/>
                    <a:ext cx="33867" cy="111447"/>
                  </a:xfrm>
                  <a:custGeom>
                    <a:avLst/>
                    <a:gdLst>
                      <a:gd name="T0" fmla="*/ 363 w 26"/>
                      <a:gd name="T1" fmla="*/ 56 h 24"/>
                      <a:gd name="T2" fmla="*/ 50 w 26"/>
                      <a:gd name="T3" fmla="*/ 605 h 24"/>
                      <a:gd name="T4" fmla="*/ 395 w 26"/>
                      <a:gd name="T5" fmla="*/ 1003 h 24"/>
                      <a:gd name="T6" fmla="*/ 750 w 26"/>
                      <a:gd name="T7" fmla="*/ 1160 h 24"/>
                      <a:gd name="T8" fmla="*/ 1020 w 26"/>
                      <a:gd name="T9" fmla="*/ 661 h 24"/>
                      <a:gd name="T10" fmla="*/ 750 w 26"/>
                      <a:gd name="T11" fmla="*/ 363 h 24"/>
                      <a:gd name="T12" fmla="*/ 363 w 26"/>
                      <a:gd name="T13" fmla="*/ 5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4">
                        <a:moveTo>
                          <a:pt x="9" y="1"/>
                        </a:moveTo>
                        <a:cubicBezTo>
                          <a:pt x="3" y="2"/>
                          <a:pt x="0" y="7"/>
                          <a:pt x="1" y="12"/>
                        </a:cubicBezTo>
                        <a:cubicBezTo>
                          <a:pt x="2" y="16"/>
                          <a:pt x="6" y="20"/>
                          <a:pt x="10" y="20"/>
                        </a:cubicBezTo>
                        <a:cubicBezTo>
                          <a:pt x="12" y="22"/>
                          <a:pt x="15" y="24"/>
                          <a:pt x="19" y="23"/>
                        </a:cubicBezTo>
                        <a:cubicBezTo>
                          <a:pt x="23" y="22"/>
                          <a:pt x="26" y="18"/>
                          <a:pt x="26" y="13"/>
                        </a:cubicBezTo>
                        <a:cubicBezTo>
                          <a:pt x="25" y="10"/>
                          <a:pt x="22" y="7"/>
                          <a:pt x="19" y="7"/>
                        </a:cubicBezTo>
                        <a:cubicBezTo>
                          <a:pt x="18" y="2"/>
                          <a:pt x="13" y="0"/>
                          <a:pt x="9" y="1"/>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691" name="Freeform 130"/>
                  <p:cNvSpPr>
                    <a:spLocks/>
                  </p:cNvSpPr>
                  <p:nvPr/>
                </p:nvSpPr>
                <p:spPr bwMode="auto">
                  <a:xfrm>
                    <a:off x="3615221" y="544073"/>
                    <a:ext cx="19799" cy="60948"/>
                  </a:xfrm>
                  <a:custGeom>
                    <a:avLst/>
                    <a:gdLst>
                      <a:gd name="T0" fmla="*/ 129 w 15"/>
                      <a:gd name="T1" fmla="*/ 625 h 13"/>
                      <a:gd name="T2" fmla="*/ 296 w 15"/>
                      <a:gd name="T3" fmla="*/ 218 h 13"/>
                      <a:gd name="T4" fmla="*/ 616 w 15"/>
                      <a:gd name="T5" fmla="*/ 253 h 13"/>
                      <a:gd name="T6" fmla="*/ 296 w 15"/>
                      <a:gd name="T7" fmla="*/ 59 h 13"/>
                      <a:gd name="T8" fmla="*/ 51 w 15"/>
                      <a:gd name="T9" fmla="*/ 471 h 13"/>
                      <a:gd name="T10" fmla="*/ 129 w 15"/>
                      <a:gd name="T11" fmla="*/ 681 h 13"/>
                      <a:gd name="T12" fmla="*/ 129 w 15"/>
                      <a:gd name="T13" fmla="*/ 625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3">
                        <a:moveTo>
                          <a:pt x="3" y="12"/>
                        </a:moveTo>
                        <a:cubicBezTo>
                          <a:pt x="2" y="8"/>
                          <a:pt x="4" y="5"/>
                          <a:pt x="7" y="4"/>
                        </a:cubicBezTo>
                        <a:cubicBezTo>
                          <a:pt x="11" y="3"/>
                          <a:pt x="14" y="4"/>
                          <a:pt x="15" y="5"/>
                        </a:cubicBezTo>
                        <a:cubicBezTo>
                          <a:pt x="14" y="2"/>
                          <a:pt x="10" y="0"/>
                          <a:pt x="7" y="1"/>
                        </a:cubicBezTo>
                        <a:cubicBezTo>
                          <a:pt x="3" y="2"/>
                          <a:pt x="0" y="5"/>
                          <a:pt x="1" y="9"/>
                        </a:cubicBezTo>
                        <a:cubicBezTo>
                          <a:pt x="1" y="11"/>
                          <a:pt x="2" y="12"/>
                          <a:pt x="3" y="13"/>
                        </a:cubicBezTo>
                        <a:cubicBezTo>
                          <a:pt x="3" y="13"/>
                          <a:pt x="3" y="13"/>
                          <a:pt x="3"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93" name="Freeform 132"/>
                  <p:cNvSpPr>
                    <a:spLocks/>
                  </p:cNvSpPr>
                  <p:nvPr/>
                </p:nvSpPr>
                <p:spPr bwMode="auto">
                  <a:xfrm>
                    <a:off x="3649088" y="554521"/>
                    <a:ext cx="19799" cy="55724"/>
                  </a:xfrm>
                  <a:custGeom>
                    <a:avLst/>
                    <a:gdLst>
                      <a:gd name="T0" fmla="*/ 84 w 15"/>
                      <a:gd name="T1" fmla="*/ 605 h 12"/>
                      <a:gd name="T2" fmla="*/ 296 w 15"/>
                      <a:gd name="T3" fmla="*/ 205 h 12"/>
                      <a:gd name="T4" fmla="*/ 616 w 15"/>
                      <a:gd name="T5" fmla="*/ 307 h 12"/>
                      <a:gd name="T6" fmla="*/ 296 w 15"/>
                      <a:gd name="T7" fmla="*/ 56 h 12"/>
                      <a:gd name="T8" fmla="*/ 51 w 15"/>
                      <a:gd name="T9" fmla="*/ 456 h 12"/>
                      <a:gd name="T10" fmla="*/ 84 w 15"/>
                      <a:gd name="T11" fmla="*/ 605 h 12"/>
                      <a:gd name="T12" fmla="*/ 84 w 15"/>
                      <a:gd name="T13" fmla="*/ 60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2">
                        <a:moveTo>
                          <a:pt x="2" y="12"/>
                        </a:moveTo>
                        <a:cubicBezTo>
                          <a:pt x="2" y="8"/>
                          <a:pt x="4" y="4"/>
                          <a:pt x="7" y="4"/>
                        </a:cubicBezTo>
                        <a:cubicBezTo>
                          <a:pt x="11" y="3"/>
                          <a:pt x="13" y="5"/>
                          <a:pt x="15" y="6"/>
                        </a:cubicBezTo>
                        <a:cubicBezTo>
                          <a:pt x="14" y="2"/>
                          <a:pt x="11" y="0"/>
                          <a:pt x="7" y="1"/>
                        </a:cubicBezTo>
                        <a:cubicBezTo>
                          <a:pt x="3" y="1"/>
                          <a:pt x="0" y="5"/>
                          <a:pt x="1" y="9"/>
                        </a:cubicBezTo>
                        <a:cubicBezTo>
                          <a:pt x="1" y="10"/>
                          <a:pt x="1" y="11"/>
                          <a:pt x="2" y="12"/>
                        </a:cubicBezTo>
                        <a:cubicBezTo>
                          <a:pt x="2" y="12"/>
                          <a:pt x="2" y="12"/>
                          <a:pt x="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94" name="Freeform 133"/>
                  <p:cNvSpPr>
                    <a:spLocks/>
                  </p:cNvSpPr>
                  <p:nvPr/>
                </p:nvSpPr>
                <p:spPr bwMode="auto">
                  <a:xfrm>
                    <a:off x="3679307" y="549297"/>
                    <a:ext cx="31262" cy="116671"/>
                  </a:xfrm>
                  <a:custGeom>
                    <a:avLst/>
                    <a:gdLst>
                      <a:gd name="T0" fmla="*/ 395 w 24"/>
                      <a:gd name="T1" fmla="*/ 0 h 25"/>
                      <a:gd name="T2" fmla="*/ 0 w 24"/>
                      <a:gd name="T3" fmla="*/ 461 h 25"/>
                      <a:gd name="T4" fmla="*/ 283 w 24"/>
                      <a:gd name="T5" fmla="*/ 984 h 25"/>
                      <a:gd name="T6" fmla="*/ 595 w 24"/>
                      <a:gd name="T7" fmla="*/ 1292 h 25"/>
                      <a:gd name="T8" fmla="*/ 938 w 24"/>
                      <a:gd name="T9" fmla="*/ 884 h 25"/>
                      <a:gd name="T10" fmla="*/ 750 w 24"/>
                      <a:gd name="T11" fmla="*/ 461 h 25"/>
                      <a:gd name="T12" fmla="*/ 395 w 24"/>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5">
                        <a:moveTo>
                          <a:pt x="10" y="0"/>
                        </a:moveTo>
                        <a:cubicBezTo>
                          <a:pt x="5" y="0"/>
                          <a:pt x="0" y="4"/>
                          <a:pt x="0" y="9"/>
                        </a:cubicBezTo>
                        <a:cubicBezTo>
                          <a:pt x="0" y="14"/>
                          <a:pt x="3" y="18"/>
                          <a:pt x="7" y="19"/>
                        </a:cubicBezTo>
                        <a:cubicBezTo>
                          <a:pt x="8" y="22"/>
                          <a:pt x="11" y="25"/>
                          <a:pt x="15" y="25"/>
                        </a:cubicBezTo>
                        <a:cubicBezTo>
                          <a:pt x="19" y="25"/>
                          <a:pt x="23" y="22"/>
                          <a:pt x="24" y="17"/>
                        </a:cubicBezTo>
                        <a:cubicBezTo>
                          <a:pt x="24" y="13"/>
                          <a:pt x="22" y="10"/>
                          <a:pt x="19" y="9"/>
                        </a:cubicBezTo>
                        <a:cubicBezTo>
                          <a:pt x="18" y="4"/>
                          <a:pt x="15" y="1"/>
                          <a:pt x="10" y="0"/>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696" name="Freeform 135"/>
                  <p:cNvSpPr>
                    <a:spLocks/>
                  </p:cNvSpPr>
                  <p:nvPr/>
                </p:nvSpPr>
                <p:spPr bwMode="auto">
                  <a:xfrm>
                    <a:off x="3212989" y="432626"/>
                    <a:ext cx="31262" cy="116671"/>
                  </a:xfrm>
                  <a:custGeom>
                    <a:avLst/>
                    <a:gdLst>
                      <a:gd name="T0" fmla="*/ 938 w 24"/>
                      <a:gd name="T1" fmla="*/ 461 h 25"/>
                      <a:gd name="T2" fmla="*/ 550 w 24"/>
                      <a:gd name="T3" fmla="*/ 0 h 25"/>
                      <a:gd name="T4" fmla="*/ 208 w 24"/>
                      <a:gd name="T5" fmla="*/ 402 h 25"/>
                      <a:gd name="T6" fmla="*/ 0 w 24"/>
                      <a:gd name="T7" fmla="*/ 825 h 25"/>
                      <a:gd name="T8" fmla="*/ 363 w 24"/>
                      <a:gd name="T9" fmla="*/ 1235 h 25"/>
                      <a:gd name="T10" fmla="*/ 625 w 24"/>
                      <a:gd name="T11" fmla="*/ 984 h 25"/>
                      <a:gd name="T12" fmla="*/ 938 w 24"/>
                      <a:gd name="T13" fmla="*/ 461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5">
                        <a:moveTo>
                          <a:pt x="24" y="9"/>
                        </a:moveTo>
                        <a:cubicBezTo>
                          <a:pt x="23" y="4"/>
                          <a:pt x="19" y="0"/>
                          <a:pt x="14" y="0"/>
                        </a:cubicBezTo>
                        <a:cubicBezTo>
                          <a:pt x="9" y="0"/>
                          <a:pt x="5" y="4"/>
                          <a:pt x="5" y="8"/>
                        </a:cubicBezTo>
                        <a:cubicBezTo>
                          <a:pt x="2" y="10"/>
                          <a:pt x="0" y="13"/>
                          <a:pt x="0" y="16"/>
                        </a:cubicBezTo>
                        <a:cubicBezTo>
                          <a:pt x="0" y="21"/>
                          <a:pt x="4" y="25"/>
                          <a:pt x="9" y="24"/>
                        </a:cubicBezTo>
                        <a:cubicBezTo>
                          <a:pt x="12" y="24"/>
                          <a:pt x="15" y="22"/>
                          <a:pt x="16" y="19"/>
                        </a:cubicBezTo>
                        <a:cubicBezTo>
                          <a:pt x="21" y="18"/>
                          <a:pt x="24" y="14"/>
                          <a:pt x="24" y="9"/>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697" name="Freeform 136"/>
                  <p:cNvSpPr>
                    <a:spLocks/>
                  </p:cNvSpPr>
                  <p:nvPr/>
                </p:nvSpPr>
                <p:spPr bwMode="auto">
                  <a:xfrm>
                    <a:off x="3214031" y="443074"/>
                    <a:ext cx="26051" cy="87068"/>
                  </a:xfrm>
                  <a:custGeom>
                    <a:avLst/>
                    <a:gdLst>
                      <a:gd name="T0" fmla="*/ 83 w 20"/>
                      <a:gd name="T1" fmla="*/ 713 h 19"/>
                      <a:gd name="T2" fmla="*/ 283 w 20"/>
                      <a:gd name="T3" fmla="*/ 437 h 19"/>
                      <a:gd name="T4" fmla="*/ 595 w 20"/>
                      <a:gd name="T5" fmla="*/ 145 h 19"/>
                      <a:gd name="T6" fmla="*/ 783 w 20"/>
                      <a:gd name="T7" fmla="*/ 234 h 19"/>
                      <a:gd name="T8" fmla="*/ 470 w 20"/>
                      <a:gd name="T9" fmla="*/ 0 h 19"/>
                      <a:gd name="T10" fmla="*/ 208 w 20"/>
                      <a:gd name="T11" fmla="*/ 382 h 19"/>
                      <a:gd name="T12" fmla="*/ 50 w 20"/>
                      <a:gd name="T13" fmla="*/ 671 h 19"/>
                      <a:gd name="T14" fmla="*/ 158 w 20"/>
                      <a:gd name="T15" fmla="*/ 913 h 19"/>
                      <a:gd name="T16" fmla="*/ 83 w 20"/>
                      <a:gd name="T17" fmla="*/ 71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9">
                        <a:moveTo>
                          <a:pt x="2" y="15"/>
                        </a:moveTo>
                        <a:cubicBezTo>
                          <a:pt x="2" y="12"/>
                          <a:pt x="4" y="10"/>
                          <a:pt x="7" y="9"/>
                        </a:cubicBezTo>
                        <a:cubicBezTo>
                          <a:pt x="7" y="5"/>
                          <a:pt x="11" y="3"/>
                          <a:pt x="15" y="3"/>
                        </a:cubicBezTo>
                        <a:cubicBezTo>
                          <a:pt x="17" y="3"/>
                          <a:pt x="19" y="4"/>
                          <a:pt x="20" y="5"/>
                        </a:cubicBezTo>
                        <a:cubicBezTo>
                          <a:pt x="19" y="2"/>
                          <a:pt x="16" y="0"/>
                          <a:pt x="12" y="0"/>
                        </a:cubicBezTo>
                        <a:cubicBezTo>
                          <a:pt x="8" y="0"/>
                          <a:pt x="6" y="4"/>
                          <a:pt x="5" y="8"/>
                        </a:cubicBezTo>
                        <a:cubicBezTo>
                          <a:pt x="3" y="9"/>
                          <a:pt x="0" y="11"/>
                          <a:pt x="1" y="14"/>
                        </a:cubicBezTo>
                        <a:cubicBezTo>
                          <a:pt x="1" y="16"/>
                          <a:pt x="2" y="18"/>
                          <a:pt x="4" y="19"/>
                        </a:cubicBezTo>
                        <a:cubicBezTo>
                          <a:pt x="2" y="17"/>
                          <a:pt x="2" y="16"/>
                          <a:pt x="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698" name="Freeform 137"/>
                  <p:cNvSpPr>
                    <a:spLocks/>
                  </p:cNvSpPr>
                  <p:nvPr/>
                </p:nvSpPr>
                <p:spPr bwMode="auto">
                  <a:xfrm>
                    <a:off x="3181727" y="429143"/>
                    <a:ext cx="31262" cy="111447"/>
                  </a:xfrm>
                  <a:custGeom>
                    <a:avLst/>
                    <a:gdLst>
                      <a:gd name="T0" fmla="*/ 938 w 24"/>
                      <a:gd name="T1" fmla="*/ 456 h 24"/>
                      <a:gd name="T2" fmla="*/ 550 w 24"/>
                      <a:gd name="T3" fmla="*/ 0 h 24"/>
                      <a:gd name="T4" fmla="*/ 208 w 24"/>
                      <a:gd name="T5" fmla="*/ 363 h 24"/>
                      <a:gd name="T6" fmla="*/ 0 w 24"/>
                      <a:gd name="T7" fmla="*/ 760 h 24"/>
                      <a:gd name="T8" fmla="*/ 313 w 24"/>
                      <a:gd name="T9" fmla="*/ 1216 h 24"/>
                      <a:gd name="T10" fmla="*/ 625 w 24"/>
                      <a:gd name="T11" fmla="*/ 909 h 24"/>
                      <a:gd name="T12" fmla="*/ 938 w 24"/>
                      <a:gd name="T13" fmla="*/ 45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24" y="9"/>
                        </a:moveTo>
                        <a:cubicBezTo>
                          <a:pt x="24" y="4"/>
                          <a:pt x="20" y="0"/>
                          <a:pt x="14" y="0"/>
                        </a:cubicBezTo>
                        <a:cubicBezTo>
                          <a:pt x="10" y="0"/>
                          <a:pt x="6" y="3"/>
                          <a:pt x="5" y="7"/>
                        </a:cubicBezTo>
                        <a:cubicBezTo>
                          <a:pt x="2" y="9"/>
                          <a:pt x="0" y="12"/>
                          <a:pt x="0" y="15"/>
                        </a:cubicBezTo>
                        <a:cubicBezTo>
                          <a:pt x="0" y="20"/>
                          <a:pt x="4" y="24"/>
                          <a:pt x="8" y="24"/>
                        </a:cubicBezTo>
                        <a:cubicBezTo>
                          <a:pt x="12" y="24"/>
                          <a:pt x="15" y="21"/>
                          <a:pt x="16" y="18"/>
                        </a:cubicBezTo>
                        <a:cubicBezTo>
                          <a:pt x="21" y="18"/>
                          <a:pt x="24" y="14"/>
                          <a:pt x="24" y="9"/>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699" name="Freeform 138"/>
                  <p:cNvSpPr>
                    <a:spLocks/>
                  </p:cNvSpPr>
                  <p:nvPr/>
                </p:nvSpPr>
                <p:spPr bwMode="auto">
                  <a:xfrm>
                    <a:off x="3184332" y="432626"/>
                    <a:ext cx="24488" cy="88809"/>
                  </a:xfrm>
                  <a:custGeom>
                    <a:avLst/>
                    <a:gdLst>
                      <a:gd name="T0" fmla="*/ 30 w 19"/>
                      <a:gd name="T1" fmla="*/ 770 h 19"/>
                      <a:gd name="T2" fmla="*/ 228 w 19"/>
                      <a:gd name="T3" fmla="*/ 462 h 19"/>
                      <a:gd name="T4" fmla="*/ 564 w 19"/>
                      <a:gd name="T5" fmla="*/ 150 h 19"/>
                      <a:gd name="T6" fmla="*/ 710 w 19"/>
                      <a:gd name="T7" fmla="*/ 252 h 19"/>
                      <a:gd name="T8" fmla="*/ 453 w 19"/>
                      <a:gd name="T9" fmla="*/ 0 h 19"/>
                      <a:gd name="T10" fmla="*/ 153 w 19"/>
                      <a:gd name="T11" fmla="*/ 403 h 19"/>
                      <a:gd name="T12" fmla="*/ 0 w 19"/>
                      <a:gd name="T13" fmla="*/ 676 h 19"/>
                      <a:gd name="T14" fmla="*/ 104 w 19"/>
                      <a:gd name="T15" fmla="*/ 988 h 19"/>
                      <a:gd name="T16" fmla="*/ 30 w 19"/>
                      <a:gd name="T17" fmla="*/ 77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a:moveTo>
                          <a:pt x="1" y="15"/>
                        </a:moveTo>
                        <a:cubicBezTo>
                          <a:pt x="1" y="12"/>
                          <a:pt x="4" y="10"/>
                          <a:pt x="6" y="9"/>
                        </a:cubicBezTo>
                        <a:cubicBezTo>
                          <a:pt x="7" y="6"/>
                          <a:pt x="11" y="3"/>
                          <a:pt x="15" y="3"/>
                        </a:cubicBezTo>
                        <a:cubicBezTo>
                          <a:pt x="16" y="3"/>
                          <a:pt x="18" y="4"/>
                          <a:pt x="19" y="5"/>
                        </a:cubicBezTo>
                        <a:cubicBezTo>
                          <a:pt x="18" y="2"/>
                          <a:pt x="15" y="0"/>
                          <a:pt x="12" y="0"/>
                        </a:cubicBezTo>
                        <a:cubicBezTo>
                          <a:pt x="8" y="0"/>
                          <a:pt x="5" y="4"/>
                          <a:pt x="4" y="8"/>
                        </a:cubicBezTo>
                        <a:cubicBezTo>
                          <a:pt x="2" y="9"/>
                          <a:pt x="0" y="11"/>
                          <a:pt x="0" y="13"/>
                        </a:cubicBezTo>
                        <a:cubicBezTo>
                          <a:pt x="0" y="16"/>
                          <a:pt x="1" y="18"/>
                          <a:pt x="3" y="19"/>
                        </a:cubicBezTo>
                        <a:cubicBezTo>
                          <a:pt x="1" y="17"/>
                          <a:pt x="1" y="16"/>
                          <a:pt x="1"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00" name="Freeform 139"/>
                  <p:cNvSpPr>
                    <a:spLocks/>
                  </p:cNvSpPr>
                  <p:nvPr/>
                </p:nvSpPr>
                <p:spPr bwMode="auto">
                  <a:xfrm>
                    <a:off x="3272907" y="460488"/>
                    <a:ext cx="31262" cy="116671"/>
                  </a:xfrm>
                  <a:custGeom>
                    <a:avLst/>
                    <a:gdLst>
                      <a:gd name="T0" fmla="*/ 908 w 24"/>
                      <a:gd name="T1" fmla="*/ 402 h 25"/>
                      <a:gd name="T2" fmla="*/ 520 w 24"/>
                      <a:gd name="T3" fmla="*/ 0 h 25"/>
                      <a:gd name="T4" fmla="*/ 158 w 24"/>
                      <a:gd name="T5" fmla="*/ 461 h 25"/>
                      <a:gd name="T6" fmla="*/ 0 w 24"/>
                      <a:gd name="T7" fmla="*/ 884 h 25"/>
                      <a:gd name="T8" fmla="*/ 363 w 24"/>
                      <a:gd name="T9" fmla="*/ 1292 h 25"/>
                      <a:gd name="T10" fmla="*/ 625 w 24"/>
                      <a:gd name="T11" fmla="*/ 984 h 25"/>
                      <a:gd name="T12" fmla="*/ 908 w 24"/>
                      <a:gd name="T13" fmla="*/ 402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5">
                        <a:moveTo>
                          <a:pt x="23" y="8"/>
                        </a:moveTo>
                        <a:cubicBezTo>
                          <a:pt x="22" y="3"/>
                          <a:pt x="18" y="0"/>
                          <a:pt x="13" y="0"/>
                        </a:cubicBezTo>
                        <a:cubicBezTo>
                          <a:pt x="8" y="1"/>
                          <a:pt x="4" y="4"/>
                          <a:pt x="4" y="9"/>
                        </a:cubicBezTo>
                        <a:cubicBezTo>
                          <a:pt x="1" y="10"/>
                          <a:pt x="0" y="14"/>
                          <a:pt x="0" y="17"/>
                        </a:cubicBezTo>
                        <a:cubicBezTo>
                          <a:pt x="0" y="22"/>
                          <a:pt x="5" y="25"/>
                          <a:pt x="9" y="25"/>
                        </a:cubicBezTo>
                        <a:cubicBezTo>
                          <a:pt x="13" y="24"/>
                          <a:pt x="15" y="22"/>
                          <a:pt x="16" y="19"/>
                        </a:cubicBezTo>
                        <a:cubicBezTo>
                          <a:pt x="21" y="17"/>
                          <a:pt x="24" y="13"/>
                          <a:pt x="23" y="8"/>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04" name="Freeform 143"/>
                  <p:cNvSpPr>
                    <a:spLocks/>
                  </p:cNvSpPr>
                  <p:nvPr/>
                </p:nvSpPr>
                <p:spPr bwMode="auto">
                  <a:xfrm>
                    <a:off x="3300000" y="470936"/>
                    <a:ext cx="30220" cy="128861"/>
                  </a:xfrm>
                  <a:custGeom>
                    <a:avLst/>
                    <a:gdLst>
                      <a:gd name="T0" fmla="*/ 885 w 23"/>
                      <a:gd name="T1" fmla="*/ 349 h 28"/>
                      <a:gd name="T2" fmla="*/ 368 w 23"/>
                      <a:gd name="T3" fmla="*/ 90 h 28"/>
                      <a:gd name="T4" fmla="*/ 159 w 23"/>
                      <a:gd name="T5" fmla="*/ 595 h 28"/>
                      <a:gd name="T6" fmla="*/ 83 w 23"/>
                      <a:gd name="T7" fmla="*/ 1068 h 28"/>
                      <a:gd name="T8" fmla="*/ 527 w 23"/>
                      <a:gd name="T9" fmla="*/ 1271 h 28"/>
                      <a:gd name="T10" fmla="*/ 719 w 23"/>
                      <a:gd name="T11" fmla="*/ 922 h 28"/>
                      <a:gd name="T12" fmla="*/ 885 w 23"/>
                      <a:gd name="T13" fmla="*/ 349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8">
                        <a:moveTo>
                          <a:pt x="22" y="7"/>
                        </a:moveTo>
                        <a:cubicBezTo>
                          <a:pt x="20" y="2"/>
                          <a:pt x="14" y="0"/>
                          <a:pt x="9" y="2"/>
                        </a:cubicBezTo>
                        <a:cubicBezTo>
                          <a:pt x="5" y="3"/>
                          <a:pt x="3" y="8"/>
                          <a:pt x="4" y="12"/>
                        </a:cubicBezTo>
                        <a:cubicBezTo>
                          <a:pt x="1" y="15"/>
                          <a:pt x="0" y="18"/>
                          <a:pt x="2" y="22"/>
                        </a:cubicBezTo>
                        <a:cubicBezTo>
                          <a:pt x="4" y="26"/>
                          <a:pt x="8" y="28"/>
                          <a:pt x="13" y="26"/>
                        </a:cubicBezTo>
                        <a:cubicBezTo>
                          <a:pt x="16" y="25"/>
                          <a:pt x="18" y="22"/>
                          <a:pt x="18" y="19"/>
                        </a:cubicBezTo>
                        <a:cubicBezTo>
                          <a:pt x="22" y="16"/>
                          <a:pt x="23" y="11"/>
                          <a:pt x="22" y="7"/>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06" name="Freeform 145"/>
                  <p:cNvSpPr>
                    <a:spLocks/>
                  </p:cNvSpPr>
                  <p:nvPr/>
                </p:nvSpPr>
                <p:spPr bwMode="auto">
                  <a:xfrm>
                    <a:off x="3327614" y="479642"/>
                    <a:ext cx="31262" cy="125378"/>
                  </a:xfrm>
                  <a:custGeom>
                    <a:avLst/>
                    <a:gdLst>
                      <a:gd name="T0" fmla="*/ 908 w 24"/>
                      <a:gd name="T1" fmla="*/ 397 h 27"/>
                      <a:gd name="T2" fmla="*/ 438 w 24"/>
                      <a:gd name="T3" fmla="*/ 93 h 27"/>
                      <a:gd name="T4" fmla="*/ 158 w 24"/>
                      <a:gd name="T5" fmla="*/ 547 h 27"/>
                      <a:gd name="T6" fmla="*/ 50 w 24"/>
                      <a:gd name="T7" fmla="*/ 1003 h 27"/>
                      <a:gd name="T8" fmla="*/ 438 w 24"/>
                      <a:gd name="T9" fmla="*/ 1309 h 27"/>
                      <a:gd name="T10" fmla="*/ 675 w 24"/>
                      <a:gd name="T11" fmla="*/ 968 h 27"/>
                      <a:gd name="T12" fmla="*/ 908 w 24"/>
                      <a:gd name="T13" fmla="*/ 39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23" y="8"/>
                        </a:moveTo>
                        <a:cubicBezTo>
                          <a:pt x="21" y="3"/>
                          <a:pt x="16" y="0"/>
                          <a:pt x="11" y="2"/>
                        </a:cubicBezTo>
                        <a:cubicBezTo>
                          <a:pt x="6" y="3"/>
                          <a:pt x="4" y="7"/>
                          <a:pt x="4" y="11"/>
                        </a:cubicBezTo>
                        <a:cubicBezTo>
                          <a:pt x="1" y="13"/>
                          <a:pt x="0" y="17"/>
                          <a:pt x="1" y="20"/>
                        </a:cubicBezTo>
                        <a:cubicBezTo>
                          <a:pt x="2" y="25"/>
                          <a:pt x="7" y="27"/>
                          <a:pt x="11" y="26"/>
                        </a:cubicBezTo>
                        <a:cubicBezTo>
                          <a:pt x="15" y="25"/>
                          <a:pt x="17" y="22"/>
                          <a:pt x="17" y="19"/>
                        </a:cubicBezTo>
                        <a:cubicBezTo>
                          <a:pt x="22" y="17"/>
                          <a:pt x="24" y="13"/>
                          <a:pt x="23" y="8"/>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07" name="Freeform 146"/>
                  <p:cNvSpPr>
                    <a:spLocks/>
                  </p:cNvSpPr>
                  <p:nvPr/>
                </p:nvSpPr>
                <p:spPr bwMode="auto">
                  <a:xfrm>
                    <a:off x="3330220" y="488349"/>
                    <a:ext cx="23446" cy="102740"/>
                  </a:xfrm>
                  <a:custGeom>
                    <a:avLst/>
                    <a:gdLst>
                      <a:gd name="T0" fmla="*/ 125 w 18"/>
                      <a:gd name="T1" fmla="*/ 928 h 22"/>
                      <a:gd name="T2" fmla="*/ 238 w 18"/>
                      <a:gd name="T3" fmla="*/ 577 h 22"/>
                      <a:gd name="T4" fmla="*/ 520 w 18"/>
                      <a:gd name="T5" fmla="*/ 150 h 22"/>
                      <a:gd name="T6" fmla="*/ 708 w 18"/>
                      <a:gd name="T7" fmla="*/ 215 h 22"/>
                      <a:gd name="T8" fmla="*/ 363 w 18"/>
                      <a:gd name="T9" fmla="*/ 56 h 22"/>
                      <a:gd name="T10" fmla="*/ 158 w 18"/>
                      <a:gd name="T11" fmla="*/ 518 h 22"/>
                      <a:gd name="T12" fmla="*/ 50 w 18"/>
                      <a:gd name="T13" fmla="*/ 885 h 22"/>
                      <a:gd name="T14" fmla="*/ 208 w 18"/>
                      <a:gd name="T15" fmla="*/ 1137 h 22"/>
                      <a:gd name="T16" fmla="*/ 125 w 18"/>
                      <a:gd name="T17" fmla="*/ 928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2">
                        <a:moveTo>
                          <a:pt x="3" y="18"/>
                        </a:moveTo>
                        <a:cubicBezTo>
                          <a:pt x="2" y="15"/>
                          <a:pt x="4" y="13"/>
                          <a:pt x="6" y="11"/>
                        </a:cubicBezTo>
                        <a:cubicBezTo>
                          <a:pt x="6" y="7"/>
                          <a:pt x="9" y="4"/>
                          <a:pt x="13" y="3"/>
                        </a:cubicBezTo>
                        <a:cubicBezTo>
                          <a:pt x="14" y="3"/>
                          <a:pt x="16" y="3"/>
                          <a:pt x="18" y="4"/>
                        </a:cubicBezTo>
                        <a:cubicBezTo>
                          <a:pt x="16" y="1"/>
                          <a:pt x="12" y="0"/>
                          <a:pt x="9" y="1"/>
                        </a:cubicBezTo>
                        <a:cubicBezTo>
                          <a:pt x="5" y="2"/>
                          <a:pt x="4" y="6"/>
                          <a:pt x="4" y="10"/>
                        </a:cubicBezTo>
                        <a:cubicBezTo>
                          <a:pt x="2" y="12"/>
                          <a:pt x="0" y="14"/>
                          <a:pt x="1" y="17"/>
                        </a:cubicBezTo>
                        <a:cubicBezTo>
                          <a:pt x="1" y="19"/>
                          <a:pt x="3" y="21"/>
                          <a:pt x="5" y="22"/>
                        </a:cubicBezTo>
                        <a:cubicBezTo>
                          <a:pt x="3" y="20"/>
                          <a:pt x="3" y="19"/>
                          <a:pt x="3"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08" name="Freeform 147"/>
                  <p:cNvSpPr>
                    <a:spLocks/>
                  </p:cNvSpPr>
                  <p:nvPr/>
                </p:nvSpPr>
                <p:spPr bwMode="auto">
                  <a:xfrm>
                    <a:off x="3357313" y="498797"/>
                    <a:ext cx="31262" cy="125378"/>
                  </a:xfrm>
                  <a:custGeom>
                    <a:avLst/>
                    <a:gdLst>
                      <a:gd name="T0" fmla="*/ 470 w 24"/>
                      <a:gd name="T1" fmla="*/ 56 h 27"/>
                      <a:gd name="T2" fmla="*/ 50 w 24"/>
                      <a:gd name="T3" fmla="*/ 397 h 27"/>
                      <a:gd name="T4" fmla="*/ 238 w 24"/>
                      <a:gd name="T5" fmla="*/ 968 h 27"/>
                      <a:gd name="T6" fmla="*/ 520 w 24"/>
                      <a:gd name="T7" fmla="*/ 1309 h 27"/>
                      <a:gd name="T8" fmla="*/ 908 w 24"/>
                      <a:gd name="T9" fmla="*/ 968 h 27"/>
                      <a:gd name="T10" fmla="*/ 783 w 24"/>
                      <a:gd name="T11" fmla="*/ 547 h 27"/>
                      <a:gd name="T12" fmla="*/ 470 w 24"/>
                      <a:gd name="T13" fmla="*/ 56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2" y="1"/>
                        </a:moveTo>
                        <a:cubicBezTo>
                          <a:pt x="7" y="0"/>
                          <a:pt x="2" y="3"/>
                          <a:pt x="1" y="8"/>
                        </a:cubicBezTo>
                        <a:cubicBezTo>
                          <a:pt x="0" y="13"/>
                          <a:pt x="2" y="17"/>
                          <a:pt x="6" y="19"/>
                        </a:cubicBezTo>
                        <a:cubicBezTo>
                          <a:pt x="7" y="22"/>
                          <a:pt x="9" y="25"/>
                          <a:pt x="13" y="26"/>
                        </a:cubicBezTo>
                        <a:cubicBezTo>
                          <a:pt x="17" y="27"/>
                          <a:pt x="22" y="24"/>
                          <a:pt x="23" y="19"/>
                        </a:cubicBezTo>
                        <a:cubicBezTo>
                          <a:pt x="24" y="16"/>
                          <a:pt x="22" y="13"/>
                          <a:pt x="20" y="11"/>
                        </a:cubicBezTo>
                        <a:cubicBezTo>
                          <a:pt x="20" y="6"/>
                          <a:pt x="17" y="2"/>
                          <a:pt x="12" y="1"/>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09" name="Freeform 148"/>
                  <p:cNvSpPr>
                    <a:spLocks/>
                  </p:cNvSpPr>
                  <p:nvPr/>
                </p:nvSpPr>
                <p:spPr bwMode="auto">
                  <a:xfrm>
                    <a:off x="3358876" y="507504"/>
                    <a:ext cx="23446" cy="102740"/>
                  </a:xfrm>
                  <a:custGeom>
                    <a:avLst/>
                    <a:gdLst>
                      <a:gd name="T0" fmla="*/ 520 w 18"/>
                      <a:gd name="T1" fmla="*/ 1043 h 22"/>
                      <a:gd name="T2" fmla="*/ 363 w 18"/>
                      <a:gd name="T3" fmla="*/ 735 h 22"/>
                      <a:gd name="T4" fmla="*/ 208 w 18"/>
                      <a:gd name="T5" fmla="*/ 215 h 22"/>
                      <a:gd name="T6" fmla="*/ 313 w 18"/>
                      <a:gd name="T7" fmla="*/ 0 h 22"/>
                      <a:gd name="T8" fmla="*/ 50 w 18"/>
                      <a:gd name="T9" fmla="*/ 367 h 22"/>
                      <a:gd name="T10" fmla="*/ 283 w 18"/>
                      <a:gd name="T11" fmla="*/ 826 h 22"/>
                      <a:gd name="T12" fmla="*/ 438 w 18"/>
                      <a:gd name="T13" fmla="*/ 1078 h 22"/>
                      <a:gd name="T14" fmla="*/ 708 w 18"/>
                      <a:gd name="T15" fmla="*/ 1043 h 22"/>
                      <a:gd name="T16" fmla="*/ 520 w 18"/>
                      <a:gd name="T17" fmla="*/ 104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2">
                        <a:moveTo>
                          <a:pt x="13" y="20"/>
                        </a:moveTo>
                        <a:cubicBezTo>
                          <a:pt x="10" y="19"/>
                          <a:pt x="9" y="17"/>
                          <a:pt x="9" y="14"/>
                        </a:cubicBezTo>
                        <a:cubicBezTo>
                          <a:pt x="5" y="13"/>
                          <a:pt x="4" y="8"/>
                          <a:pt x="5" y="4"/>
                        </a:cubicBezTo>
                        <a:cubicBezTo>
                          <a:pt x="5" y="3"/>
                          <a:pt x="7" y="2"/>
                          <a:pt x="8" y="0"/>
                        </a:cubicBezTo>
                        <a:cubicBezTo>
                          <a:pt x="5" y="1"/>
                          <a:pt x="2" y="3"/>
                          <a:pt x="1" y="7"/>
                        </a:cubicBezTo>
                        <a:cubicBezTo>
                          <a:pt x="0" y="10"/>
                          <a:pt x="3" y="14"/>
                          <a:pt x="7" y="16"/>
                        </a:cubicBezTo>
                        <a:cubicBezTo>
                          <a:pt x="7" y="18"/>
                          <a:pt x="8" y="21"/>
                          <a:pt x="11" y="21"/>
                        </a:cubicBezTo>
                        <a:cubicBezTo>
                          <a:pt x="14" y="22"/>
                          <a:pt x="16" y="21"/>
                          <a:pt x="18" y="20"/>
                        </a:cubicBezTo>
                        <a:cubicBezTo>
                          <a:pt x="15" y="21"/>
                          <a:pt x="14" y="20"/>
                          <a:pt x="1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10" name="Freeform 149"/>
                  <p:cNvSpPr>
                    <a:spLocks/>
                  </p:cNvSpPr>
                  <p:nvPr/>
                </p:nvSpPr>
                <p:spPr bwMode="auto">
                  <a:xfrm>
                    <a:off x="3384927" y="516211"/>
                    <a:ext cx="31262" cy="125378"/>
                  </a:xfrm>
                  <a:custGeom>
                    <a:avLst/>
                    <a:gdLst>
                      <a:gd name="T0" fmla="*/ 520 w 24"/>
                      <a:gd name="T1" fmla="*/ 93 h 27"/>
                      <a:gd name="T2" fmla="*/ 50 w 24"/>
                      <a:gd name="T3" fmla="*/ 456 h 27"/>
                      <a:gd name="T4" fmla="*/ 238 w 24"/>
                      <a:gd name="T5" fmla="*/ 1003 h 27"/>
                      <a:gd name="T6" fmla="*/ 520 w 24"/>
                      <a:gd name="T7" fmla="*/ 1309 h 27"/>
                      <a:gd name="T8" fmla="*/ 908 w 24"/>
                      <a:gd name="T9" fmla="*/ 1003 h 27"/>
                      <a:gd name="T10" fmla="*/ 783 w 24"/>
                      <a:gd name="T11" fmla="*/ 547 h 27"/>
                      <a:gd name="T12" fmla="*/ 520 w 24"/>
                      <a:gd name="T13" fmla="*/ 93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3" y="2"/>
                        </a:moveTo>
                        <a:cubicBezTo>
                          <a:pt x="7" y="0"/>
                          <a:pt x="2" y="4"/>
                          <a:pt x="1" y="9"/>
                        </a:cubicBezTo>
                        <a:cubicBezTo>
                          <a:pt x="0" y="13"/>
                          <a:pt x="2" y="18"/>
                          <a:pt x="6" y="20"/>
                        </a:cubicBezTo>
                        <a:cubicBezTo>
                          <a:pt x="7" y="23"/>
                          <a:pt x="9" y="26"/>
                          <a:pt x="13" y="26"/>
                        </a:cubicBezTo>
                        <a:cubicBezTo>
                          <a:pt x="17" y="27"/>
                          <a:pt x="22" y="25"/>
                          <a:pt x="23" y="20"/>
                        </a:cubicBezTo>
                        <a:cubicBezTo>
                          <a:pt x="24" y="17"/>
                          <a:pt x="22" y="13"/>
                          <a:pt x="20" y="11"/>
                        </a:cubicBezTo>
                        <a:cubicBezTo>
                          <a:pt x="20" y="7"/>
                          <a:pt x="17" y="3"/>
                          <a:pt x="13" y="2"/>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11" name="Freeform 150"/>
                  <p:cNvSpPr>
                    <a:spLocks/>
                  </p:cNvSpPr>
                  <p:nvPr/>
                </p:nvSpPr>
                <p:spPr bwMode="auto">
                  <a:xfrm>
                    <a:off x="3387532" y="530142"/>
                    <a:ext cx="21883" cy="102740"/>
                  </a:xfrm>
                  <a:custGeom>
                    <a:avLst/>
                    <a:gdLst>
                      <a:gd name="T0" fmla="*/ 452 w 17"/>
                      <a:gd name="T1" fmla="*/ 1043 h 22"/>
                      <a:gd name="T2" fmla="*/ 299 w 17"/>
                      <a:gd name="T3" fmla="*/ 735 h 22"/>
                      <a:gd name="T4" fmla="*/ 153 w 17"/>
                      <a:gd name="T5" fmla="*/ 215 h 22"/>
                      <a:gd name="T6" fmla="*/ 257 w 17"/>
                      <a:gd name="T7" fmla="*/ 0 h 22"/>
                      <a:gd name="T8" fmla="*/ 30 w 17"/>
                      <a:gd name="T9" fmla="*/ 308 h 22"/>
                      <a:gd name="T10" fmla="*/ 225 w 17"/>
                      <a:gd name="T11" fmla="*/ 770 h 22"/>
                      <a:gd name="T12" fmla="*/ 410 w 17"/>
                      <a:gd name="T13" fmla="*/ 1078 h 22"/>
                      <a:gd name="T14" fmla="*/ 635 w 17"/>
                      <a:gd name="T15" fmla="*/ 984 h 22"/>
                      <a:gd name="T16" fmla="*/ 452 w 17"/>
                      <a:gd name="T17" fmla="*/ 104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2">
                        <a:moveTo>
                          <a:pt x="12" y="20"/>
                        </a:moveTo>
                        <a:cubicBezTo>
                          <a:pt x="9" y="19"/>
                          <a:pt x="8" y="17"/>
                          <a:pt x="8" y="14"/>
                        </a:cubicBezTo>
                        <a:cubicBezTo>
                          <a:pt x="4" y="12"/>
                          <a:pt x="3" y="8"/>
                          <a:pt x="4" y="4"/>
                        </a:cubicBezTo>
                        <a:cubicBezTo>
                          <a:pt x="4" y="2"/>
                          <a:pt x="6" y="1"/>
                          <a:pt x="7" y="0"/>
                        </a:cubicBezTo>
                        <a:cubicBezTo>
                          <a:pt x="4" y="1"/>
                          <a:pt x="1" y="3"/>
                          <a:pt x="1" y="6"/>
                        </a:cubicBezTo>
                        <a:cubicBezTo>
                          <a:pt x="0" y="10"/>
                          <a:pt x="3" y="14"/>
                          <a:pt x="6" y="15"/>
                        </a:cubicBezTo>
                        <a:cubicBezTo>
                          <a:pt x="7" y="18"/>
                          <a:pt x="8" y="20"/>
                          <a:pt x="11" y="21"/>
                        </a:cubicBezTo>
                        <a:cubicBezTo>
                          <a:pt x="13" y="22"/>
                          <a:pt x="15" y="21"/>
                          <a:pt x="17" y="19"/>
                        </a:cubicBezTo>
                        <a:cubicBezTo>
                          <a:pt x="15" y="21"/>
                          <a:pt x="13" y="20"/>
                          <a:pt x="12"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12" name="Freeform 151"/>
                  <p:cNvSpPr>
                    <a:spLocks/>
                  </p:cNvSpPr>
                  <p:nvPr/>
                </p:nvSpPr>
                <p:spPr bwMode="auto">
                  <a:xfrm>
                    <a:off x="3413584" y="521435"/>
                    <a:ext cx="31262" cy="125378"/>
                  </a:xfrm>
                  <a:custGeom>
                    <a:avLst/>
                    <a:gdLst>
                      <a:gd name="T0" fmla="*/ 520 w 24"/>
                      <a:gd name="T1" fmla="*/ 93 h 27"/>
                      <a:gd name="T2" fmla="*/ 50 w 24"/>
                      <a:gd name="T3" fmla="*/ 456 h 27"/>
                      <a:gd name="T4" fmla="*/ 283 w 24"/>
                      <a:gd name="T5" fmla="*/ 1003 h 27"/>
                      <a:gd name="T6" fmla="*/ 520 w 24"/>
                      <a:gd name="T7" fmla="*/ 1309 h 27"/>
                      <a:gd name="T8" fmla="*/ 908 w 24"/>
                      <a:gd name="T9" fmla="*/ 1003 h 27"/>
                      <a:gd name="T10" fmla="*/ 783 w 24"/>
                      <a:gd name="T11" fmla="*/ 547 h 27"/>
                      <a:gd name="T12" fmla="*/ 520 w 24"/>
                      <a:gd name="T13" fmla="*/ 93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3" y="2"/>
                        </a:moveTo>
                        <a:cubicBezTo>
                          <a:pt x="8" y="0"/>
                          <a:pt x="3" y="4"/>
                          <a:pt x="1" y="9"/>
                        </a:cubicBezTo>
                        <a:cubicBezTo>
                          <a:pt x="0" y="13"/>
                          <a:pt x="3" y="18"/>
                          <a:pt x="7" y="20"/>
                        </a:cubicBezTo>
                        <a:cubicBezTo>
                          <a:pt x="7" y="23"/>
                          <a:pt x="10" y="26"/>
                          <a:pt x="13" y="26"/>
                        </a:cubicBezTo>
                        <a:cubicBezTo>
                          <a:pt x="18" y="27"/>
                          <a:pt x="22" y="25"/>
                          <a:pt x="23" y="20"/>
                        </a:cubicBezTo>
                        <a:cubicBezTo>
                          <a:pt x="24" y="17"/>
                          <a:pt x="23" y="13"/>
                          <a:pt x="20" y="11"/>
                        </a:cubicBezTo>
                        <a:cubicBezTo>
                          <a:pt x="20" y="7"/>
                          <a:pt x="17" y="3"/>
                          <a:pt x="13" y="2"/>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13" name="Freeform 152"/>
                  <p:cNvSpPr>
                    <a:spLocks/>
                  </p:cNvSpPr>
                  <p:nvPr/>
                </p:nvSpPr>
                <p:spPr bwMode="auto">
                  <a:xfrm>
                    <a:off x="3416189" y="535366"/>
                    <a:ext cx="21883" cy="102740"/>
                  </a:xfrm>
                  <a:custGeom>
                    <a:avLst/>
                    <a:gdLst>
                      <a:gd name="T0" fmla="*/ 482 w 17"/>
                      <a:gd name="T1" fmla="*/ 1043 h 22"/>
                      <a:gd name="T2" fmla="*/ 299 w 17"/>
                      <a:gd name="T3" fmla="*/ 735 h 22"/>
                      <a:gd name="T4" fmla="*/ 153 w 17"/>
                      <a:gd name="T5" fmla="*/ 215 h 22"/>
                      <a:gd name="T6" fmla="*/ 257 w 17"/>
                      <a:gd name="T7" fmla="*/ 0 h 22"/>
                      <a:gd name="T8" fmla="*/ 30 w 17"/>
                      <a:gd name="T9" fmla="*/ 308 h 22"/>
                      <a:gd name="T10" fmla="*/ 225 w 17"/>
                      <a:gd name="T11" fmla="*/ 770 h 22"/>
                      <a:gd name="T12" fmla="*/ 410 w 17"/>
                      <a:gd name="T13" fmla="*/ 1078 h 22"/>
                      <a:gd name="T14" fmla="*/ 635 w 17"/>
                      <a:gd name="T15" fmla="*/ 984 h 22"/>
                      <a:gd name="T16" fmla="*/ 482 w 17"/>
                      <a:gd name="T17" fmla="*/ 104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2">
                        <a:moveTo>
                          <a:pt x="13" y="20"/>
                        </a:moveTo>
                        <a:cubicBezTo>
                          <a:pt x="10" y="19"/>
                          <a:pt x="9" y="17"/>
                          <a:pt x="8" y="14"/>
                        </a:cubicBezTo>
                        <a:cubicBezTo>
                          <a:pt x="5" y="12"/>
                          <a:pt x="3" y="8"/>
                          <a:pt x="4" y="4"/>
                        </a:cubicBezTo>
                        <a:cubicBezTo>
                          <a:pt x="5" y="2"/>
                          <a:pt x="6" y="1"/>
                          <a:pt x="7" y="0"/>
                        </a:cubicBezTo>
                        <a:cubicBezTo>
                          <a:pt x="4" y="1"/>
                          <a:pt x="2" y="3"/>
                          <a:pt x="1" y="6"/>
                        </a:cubicBezTo>
                        <a:cubicBezTo>
                          <a:pt x="0" y="10"/>
                          <a:pt x="3" y="14"/>
                          <a:pt x="6" y="15"/>
                        </a:cubicBezTo>
                        <a:cubicBezTo>
                          <a:pt x="7" y="18"/>
                          <a:pt x="8" y="20"/>
                          <a:pt x="11" y="21"/>
                        </a:cubicBezTo>
                        <a:cubicBezTo>
                          <a:pt x="13" y="22"/>
                          <a:pt x="16" y="21"/>
                          <a:pt x="17" y="19"/>
                        </a:cubicBezTo>
                        <a:cubicBezTo>
                          <a:pt x="15" y="21"/>
                          <a:pt x="14" y="20"/>
                          <a:pt x="1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16" name="Freeform 155"/>
                  <p:cNvSpPr>
                    <a:spLocks/>
                  </p:cNvSpPr>
                  <p:nvPr/>
                </p:nvSpPr>
                <p:spPr bwMode="auto">
                  <a:xfrm>
                    <a:off x="3470897" y="544073"/>
                    <a:ext cx="31262" cy="125378"/>
                  </a:xfrm>
                  <a:custGeom>
                    <a:avLst/>
                    <a:gdLst>
                      <a:gd name="T0" fmla="*/ 520 w 24"/>
                      <a:gd name="T1" fmla="*/ 56 h 27"/>
                      <a:gd name="T2" fmla="*/ 50 w 24"/>
                      <a:gd name="T3" fmla="*/ 397 h 27"/>
                      <a:gd name="T4" fmla="*/ 238 w 24"/>
                      <a:gd name="T5" fmla="*/ 968 h 27"/>
                      <a:gd name="T6" fmla="*/ 520 w 24"/>
                      <a:gd name="T7" fmla="*/ 1309 h 27"/>
                      <a:gd name="T8" fmla="*/ 908 w 24"/>
                      <a:gd name="T9" fmla="*/ 968 h 27"/>
                      <a:gd name="T10" fmla="*/ 783 w 24"/>
                      <a:gd name="T11" fmla="*/ 547 h 27"/>
                      <a:gd name="T12" fmla="*/ 520 w 24"/>
                      <a:gd name="T13" fmla="*/ 56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3" y="1"/>
                        </a:moveTo>
                        <a:cubicBezTo>
                          <a:pt x="7" y="0"/>
                          <a:pt x="2" y="3"/>
                          <a:pt x="1" y="8"/>
                        </a:cubicBezTo>
                        <a:cubicBezTo>
                          <a:pt x="0" y="13"/>
                          <a:pt x="2" y="17"/>
                          <a:pt x="6" y="19"/>
                        </a:cubicBezTo>
                        <a:cubicBezTo>
                          <a:pt x="7" y="22"/>
                          <a:pt x="9" y="25"/>
                          <a:pt x="13" y="26"/>
                        </a:cubicBezTo>
                        <a:cubicBezTo>
                          <a:pt x="17" y="27"/>
                          <a:pt x="22" y="24"/>
                          <a:pt x="23" y="19"/>
                        </a:cubicBezTo>
                        <a:cubicBezTo>
                          <a:pt x="24" y="16"/>
                          <a:pt x="22" y="13"/>
                          <a:pt x="20" y="11"/>
                        </a:cubicBezTo>
                        <a:cubicBezTo>
                          <a:pt x="20" y="6"/>
                          <a:pt x="17" y="2"/>
                          <a:pt x="13" y="1"/>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17" name="Freeform 156"/>
                  <p:cNvSpPr>
                    <a:spLocks/>
                  </p:cNvSpPr>
                  <p:nvPr/>
                </p:nvSpPr>
                <p:spPr bwMode="auto">
                  <a:xfrm>
                    <a:off x="3473502" y="554521"/>
                    <a:ext cx="21883" cy="100999"/>
                  </a:xfrm>
                  <a:custGeom>
                    <a:avLst/>
                    <a:gdLst>
                      <a:gd name="T0" fmla="*/ 452 w 17"/>
                      <a:gd name="T1" fmla="*/ 973 h 22"/>
                      <a:gd name="T2" fmla="*/ 299 w 17"/>
                      <a:gd name="T3" fmla="*/ 680 h 22"/>
                      <a:gd name="T4" fmla="*/ 153 w 17"/>
                      <a:gd name="T5" fmla="*/ 200 h 22"/>
                      <a:gd name="T6" fmla="*/ 257 w 17"/>
                      <a:gd name="T7" fmla="*/ 0 h 22"/>
                      <a:gd name="T8" fmla="*/ 30 w 17"/>
                      <a:gd name="T9" fmla="*/ 327 h 22"/>
                      <a:gd name="T10" fmla="*/ 225 w 17"/>
                      <a:gd name="T11" fmla="*/ 730 h 22"/>
                      <a:gd name="T12" fmla="*/ 410 w 17"/>
                      <a:gd name="T13" fmla="*/ 1007 h 22"/>
                      <a:gd name="T14" fmla="*/ 635 w 17"/>
                      <a:gd name="T15" fmla="*/ 973 h 22"/>
                      <a:gd name="T16" fmla="*/ 452 w 17"/>
                      <a:gd name="T17" fmla="*/ 97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2">
                        <a:moveTo>
                          <a:pt x="12" y="20"/>
                        </a:moveTo>
                        <a:cubicBezTo>
                          <a:pt x="9" y="19"/>
                          <a:pt x="8" y="17"/>
                          <a:pt x="8" y="14"/>
                        </a:cubicBezTo>
                        <a:cubicBezTo>
                          <a:pt x="4" y="13"/>
                          <a:pt x="3" y="8"/>
                          <a:pt x="4" y="4"/>
                        </a:cubicBezTo>
                        <a:cubicBezTo>
                          <a:pt x="4" y="3"/>
                          <a:pt x="6" y="2"/>
                          <a:pt x="7" y="0"/>
                        </a:cubicBezTo>
                        <a:cubicBezTo>
                          <a:pt x="4" y="1"/>
                          <a:pt x="1" y="3"/>
                          <a:pt x="1" y="7"/>
                        </a:cubicBezTo>
                        <a:cubicBezTo>
                          <a:pt x="0" y="10"/>
                          <a:pt x="3" y="14"/>
                          <a:pt x="6" y="15"/>
                        </a:cubicBezTo>
                        <a:cubicBezTo>
                          <a:pt x="7" y="18"/>
                          <a:pt x="8" y="21"/>
                          <a:pt x="11" y="21"/>
                        </a:cubicBezTo>
                        <a:cubicBezTo>
                          <a:pt x="13" y="22"/>
                          <a:pt x="15" y="21"/>
                          <a:pt x="17" y="20"/>
                        </a:cubicBezTo>
                        <a:cubicBezTo>
                          <a:pt x="15" y="21"/>
                          <a:pt x="13" y="20"/>
                          <a:pt x="12"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18" name="Freeform 157"/>
                  <p:cNvSpPr>
                    <a:spLocks/>
                  </p:cNvSpPr>
                  <p:nvPr/>
                </p:nvSpPr>
                <p:spPr bwMode="auto">
                  <a:xfrm>
                    <a:off x="3496948" y="526659"/>
                    <a:ext cx="31262" cy="125378"/>
                  </a:xfrm>
                  <a:custGeom>
                    <a:avLst/>
                    <a:gdLst>
                      <a:gd name="T0" fmla="*/ 520 w 24"/>
                      <a:gd name="T1" fmla="*/ 93 h 27"/>
                      <a:gd name="T2" fmla="*/ 50 w 24"/>
                      <a:gd name="T3" fmla="*/ 456 h 27"/>
                      <a:gd name="T4" fmla="*/ 283 w 24"/>
                      <a:gd name="T5" fmla="*/ 1003 h 27"/>
                      <a:gd name="T6" fmla="*/ 520 w 24"/>
                      <a:gd name="T7" fmla="*/ 1309 h 27"/>
                      <a:gd name="T8" fmla="*/ 908 w 24"/>
                      <a:gd name="T9" fmla="*/ 1003 h 27"/>
                      <a:gd name="T10" fmla="*/ 783 w 24"/>
                      <a:gd name="T11" fmla="*/ 547 h 27"/>
                      <a:gd name="T12" fmla="*/ 520 w 24"/>
                      <a:gd name="T13" fmla="*/ 93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3" y="2"/>
                        </a:moveTo>
                        <a:cubicBezTo>
                          <a:pt x="8" y="0"/>
                          <a:pt x="3" y="4"/>
                          <a:pt x="1" y="9"/>
                        </a:cubicBezTo>
                        <a:cubicBezTo>
                          <a:pt x="0" y="13"/>
                          <a:pt x="3" y="18"/>
                          <a:pt x="7" y="20"/>
                        </a:cubicBezTo>
                        <a:cubicBezTo>
                          <a:pt x="7" y="23"/>
                          <a:pt x="10" y="26"/>
                          <a:pt x="13" y="26"/>
                        </a:cubicBezTo>
                        <a:cubicBezTo>
                          <a:pt x="18" y="27"/>
                          <a:pt x="22" y="25"/>
                          <a:pt x="23" y="20"/>
                        </a:cubicBezTo>
                        <a:cubicBezTo>
                          <a:pt x="24" y="17"/>
                          <a:pt x="23" y="13"/>
                          <a:pt x="20" y="11"/>
                        </a:cubicBezTo>
                        <a:cubicBezTo>
                          <a:pt x="20" y="7"/>
                          <a:pt x="17" y="3"/>
                          <a:pt x="13" y="2"/>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19" name="Freeform 158"/>
                  <p:cNvSpPr>
                    <a:spLocks/>
                  </p:cNvSpPr>
                  <p:nvPr/>
                </p:nvSpPr>
                <p:spPr bwMode="auto">
                  <a:xfrm>
                    <a:off x="3499553" y="540590"/>
                    <a:ext cx="21883" cy="100999"/>
                  </a:xfrm>
                  <a:custGeom>
                    <a:avLst/>
                    <a:gdLst>
                      <a:gd name="T0" fmla="*/ 482 w 17"/>
                      <a:gd name="T1" fmla="*/ 973 h 22"/>
                      <a:gd name="T2" fmla="*/ 299 w 17"/>
                      <a:gd name="T3" fmla="*/ 680 h 22"/>
                      <a:gd name="T4" fmla="*/ 153 w 17"/>
                      <a:gd name="T5" fmla="*/ 200 h 22"/>
                      <a:gd name="T6" fmla="*/ 257 w 17"/>
                      <a:gd name="T7" fmla="*/ 0 h 22"/>
                      <a:gd name="T8" fmla="*/ 30 w 17"/>
                      <a:gd name="T9" fmla="*/ 293 h 22"/>
                      <a:gd name="T10" fmla="*/ 225 w 17"/>
                      <a:gd name="T11" fmla="*/ 730 h 22"/>
                      <a:gd name="T12" fmla="*/ 410 w 17"/>
                      <a:gd name="T13" fmla="*/ 1007 h 22"/>
                      <a:gd name="T14" fmla="*/ 635 w 17"/>
                      <a:gd name="T15" fmla="*/ 917 h 22"/>
                      <a:gd name="T16" fmla="*/ 482 w 17"/>
                      <a:gd name="T17" fmla="*/ 97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2">
                        <a:moveTo>
                          <a:pt x="13" y="20"/>
                        </a:moveTo>
                        <a:cubicBezTo>
                          <a:pt x="10" y="19"/>
                          <a:pt x="9" y="17"/>
                          <a:pt x="8" y="14"/>
                        </a:cubicBezTo>
                        <a:cubicBezTo>
                          <a:pt x="5" y="12"/>
                          <a:pt x="3" y="8"/>
                          <a:pt x="4" y="4"/>
                        </a:cubicBezTo>
                        <a:cubicBezTo>
                          <a:pt x="5" y="2"/>
                          <a:pt x="6" y="1"/>
                          <a:pt x="7" y="0"/>
                        </a:cubicBezTo>
                        <a:cubicBezTo>
                          <a:pt x="4" y="1"/>
                          <a:pt x="2" y="3"/>
                          <a:pt x="1" y="6"/>
                        </a:cubicBezTo>
                        <a:cubicBezTo>
                          <a:pt x="0" y="10"/>
                          <a:pt x="3" y="14"/>
                          <a:pt x="6" y="15"/>
                        </a:cubicBezTo>
                        <a:cubicBezTo>
                          <a:pt x="7" y="18"/>
                          <a:pt x="8" y="20"/>
                          <a:pt x="11" y="21"/>
                        </a:cubicBezTo>
                        <a:cubicBezTo>
                          <a:pt x="13" y="22"/>
                          <a:pt x="16" y="21"/>
                          <a:pt x="17" y="19"/>
                        </a:cubicBezTo>
                        <a:cubicBezTo>
                          <a:pt x="15" y="21"/>
                          <a:pt x="14" y="20"/>
                          <a:pt x="1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20" name="Freeform 159"/>
                  <p:cNvSpPr>
                    <a:spLocks/>
                  </p:cNvSpPr>
                  <p:nvPr/>
                </p:nvSpPr>
                <p:spPr bwMode="auto">
                  <a:xfrm>
                    <a:off x="3522999" y="516211"/>
                    <a:ext cx="31262" cy="125378"/>
                  </a:xfrm>
                  <a:custGeom>
                    <a:avLst/>
                    <a:gdLst>
                      <a:gd name="T0" fmla="*/ 520 w 24"/>
                      <a:gd name="T1" fmla="*/ 56 h 27"/>
                      <a:gd name="T2" fmla="*/ 50 w 24"/>
                      <a:gd name="T3" fmla="*/ 397 h 27"/>
                      <a:gd name="T4" fmla="*/ 283 w 24"/>
                      <a:gd name="T5" fmla="*/ 968 h 27"/>
                      <a:gd name="T6" fmla="*/ 520 w 24"/>
                      <a:gd name="T7" fmla="*/ 1309 h 27"/>
                      <a:gd name="T8" fmla="*/ 908 w 24"/>
                      <a:gd name="T9" fmla="*/ 1003 h 27"/>
                      <a:gd name="T10" fmla="*/ 783 w 24"/>
                      <a:gd name="T11" fmla="*/ 547 h 27"/>
                      <a:gd name="T12" fmla="*/ 520 w 24"/>
                      <a:gd name="T13" fmla="*/ 56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3" y="1"/>
                        </a:moveTo>
                        <a:cubicBezTo>
                          <a:pt x="8" y="0"/>
                          <a:pt x="3" y="3"/>
                          <a:pt x="1" y="8"/>
                        </a:cubicBezTo>
                        <a:cubicBezTo>
                          <a:pt x="0" y="13"/>
                          <a:pt x="3" y="17"/>
                          <a:pt x="7" y="19"/>
                        </a:cubicBezTo>
                        <a:cubicBezTo>
                          <a:pt x="7" y="22"/>
                          <a:pt x="10" y="25"/>
                          <a:pt x="13" y="26"/>
                        </a:cubicBezTo>
                        <a:cubicBezTo>
                          <a:pt x="18" y="27"/>
                          <a:pt x="22" y="24"/>
                          <a:pt x="23" y="20"/>
                        </a:cubicBezTo>
                        <a:cubicBezTo>
                          <a:pt x="24" y="16"/>
                          <a:pt x="23" y="13"/>
                          <a:pt x="20" y="11"/>
                        </a:cubicBezTo>
                        <a:cubicBezTo>
                          <a:pt x="20" y="7"/>
                          <a:pt x="17" y="2"/>
                          <a:pt x="13" y="1"/>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21" name="Freeform 160"/>
                  <p:cNvSpPr>
                    <a:spLocks/>
                  </p:cNvSpPr>
                  <p:nvPr/>
                </p:nvSpPr>
                <p:spPr bwMode="auto">
                  <a:xfrm>
                    <a:off x="3525604" y="530142"/>
                    <a:ext cx="21883" cy="97516"/>
                  </a:xfrm>
                  <a:custGeom>
                    <a:avLst/>
                    <a:gdLst>
                      <a:gd name="T0" fmla="*/ 482 w 17"/>
                      <a:gd name="T1" fmla="*/ 1003 h 21"/>
                      <a:gd name="T2" fmla="*/ 299 w 17"/>
                      <a:gd name="T3" fmla="*/ 704 h 21"/>
                      <a:gd name="T4" fmla="*/ 153 w 17"/>
                      <a:gd name="T5" fmla="*/ 205 h 21"/>
                      <a:gd name="T6" fmla="*/ 257 w 17"/>
                      <a:gd name="T7" fmla="*/ 0 h 21"/>
                      <a:gd name="T8" fmla="*/ 30 w 17"/>
                      <a:gd name="T9" fmla="*/ 307 h 21"/>
                      <a:gd name="T10" fmla="*/ 225 w 17"/>
                      <a:gd name="T11" fmla="*/ 760 h 21"/>
                      <a:gd name="T12" fmla="*/ 410 w 17"/>
                      <a:gd name="T13" fmla="*/ 1059 h 21"/>
                      <a:gd name="T14" fmla="*/ 635 w 17"/>
                      <a:gd name="T15" fmla="*/ 968 h 21"/>
                      <a:gd name="T16" fmla="*/ 482 w 17"/>
                      <a:gd name="T17" fmla="*/ 1003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1">
                        <a:moveTo>
                          <a:pt x="13" y="20"/>
                        </a:moveTo>
                        <a:cubicBezTo>
                          <a:pt x="10" y="19"/>
                          <a:pt x="9" y="16"/>
                          <a:pt x="8" y="14"/>
                        </a:cubicBezTo>
                        <a:cubicBezTo>
                          <a:pt x="5" y="12"/>
                          <a:pt x="3" y="8"/>
                          <a:pt x="4" y="4"/>
                        </a:cubicBezTo>
                        <a:cubicBezTo>
                          <a:pt x="5" y="2"/>
                          <a:pt x="6" y="1"/>
                          <a:pt x="7" y="0"/>
                        </a:cubicBezTo>
                        <a:cubicBezTo>
                          <a:pt x="4" y="0"/>
                          <a:pt x="2" y="3"/>
                          <a:pt x="1" y="6"/>
                        </a:cubicBezTo>
                        <a:cubicBezTo>
                          <a:pt x="0" y="10"/>
                          <a:pt x="3" y="13"/>
                          <a:pt x="6" y="15"/>
                        </a:cubicBezTo>
                        <a:cubicBezTo>
                          <a:pt x="7" y="18"/>
                          <a:pt x="8" y="20"/>
                          <a:pt x="11" y="21"/>
                        </a:cubicBezTo>
                        <a:cubicBezTo>
                          <a:pt x="13" y="21"/>
                          <a:pt x="16" y="21"/>
                          <a:pt x="17" y="19"/>
                        </a:cubicBezTo>
                        <a:cubicBezTo>
                          <a:pt x="15" y="20"/>
                          <a:pt x="14" y="20"/>
                          <a:pt x="1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22" name="Freeform 161"/>
                  <p:cNvSpPr>
                    <a:spLocks/>
                  </p:cNvSpPr>
                  <p:nvPr/>
                </p:nvSpPr>
                <p:spPr bwMode="auto">
                  <a:xfrm>
                    <a:off x="3706401" y="549297"/>
                    <a:ext cx="31262" cy="125378"/>
                  </a:xfrm>
                  <a:custGeom>
                    <a:avLst/>
                    <a:gdLst>
                      <a:gd name="T0" fmla="*/ 520 w 24"/>
                      <a:gd name="T1" fmla="*/ 56 h 27"/>
                      <a:gd name="T2" fmla="*/ 50 w 24"/>
                      <a:gd name="T3" fmla="*/ 397 h 27"/>
                      <a:gd name="T4" fmla="*/ 283 w 24"/>
                      <a:gd name="T5" fmla="*/ 968 h 27"/>
                      <a:gd name="T6" fmla="*/ 520 w 24"/>
                      <a:gd name="T7" fmla="*/ 1309 h 27"/>
                      <a:gd name="T8" fmla="*/ 908 w 24"/>
                      <a:gd name="T9" fmla="*/ 1003 h 27"/>
                      <a:gd name="T10" fmla="*/ 783 w 24"/>
                      <a:gd name="T11" fmla="*/ 547 h 27"/>
                      <a:gd name="T12" fmla="*/ 520 w 24"/>
                      <a:gd name="T13" fmla="*/ 56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3" y="1"/>
                        </a:moveTo>
                        <a:cubicBezTo>
                          <a:pt x="8" y="0"/>
                          <a:pt x="3" y="3"/>
                          <a:pt x="1" y="8"/>
                        </a:cubicBezTo>
                        <a:cubicBezTo>
                          <a:pt x="0" y="13"/>
                          <a:pt x="3" y="17"/>
                          <a:pt x="7" y="19"/>
                        </a:cubicBezTo>
                        <a:cubicBezTo>
                          <a:pt x="7" y="22"/>
                          <a:pt x="10" y="25"/>
                          <a:pt x="13" y="26"/>
                        </a:cubicBezTo>
                        <a:cubicBezTo>
                          <a:pt x="18" y="27"/>
                          <a:pt x="22" y="24"/>
                          <a:pt x="23" y="20"/>
                        </a:cubicBezTo>
                        <a:cubicBezTo>
                          <a:pt x="24" y="16"/>
                          <a:pt x="23" y="13"/>
                          <a:pt x="20" y="11"/>
                        </a:cubicBezTo>
                        <a:cubicBezTo>
                          <a:pt x="20" y="7"/>
                          <a:pt x="17" y="2"/>
                          <a:pt x="13" y="1"/>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23" name="Freeform 162"/>
                  <p:cNvSpPr>
                    <a:spLocks/>
                  </p:cNvSpPr>
                  <p:nvPr/>
                </p:nvSpPr>
                <p:spPr bwMode="auto">
                  <a:xfrm>
                    <a:off x="3709006" y="563228"/>
                    <a:ext cx="22404" cy="97516"/>
                  </a:xfrm>
                  <a:custGeom>
                    <a:avLst/>
                    <a:gdLst>
                      <a:gd name="T0" fmla="*/ 531 w 17"/>
                      <a:gd name="T1" fmla="*/ 1003 h 21"/>
                      <a:gd name="T2" fmla="*/ 326 w 17"/>
                      <a:gd name="T3" fmla="*/ 704 h 21"/>
                      <a:gd name="T4" fmla="*/ 159 w 17"/>
                      <a:gd name="T5" fmla="*/ 205 h 21"/>
                      <a:gd name="T6" fmla="*/ 293 w 17"/>
                      <a:gd name="T7" fmla="*/ 0 h 21"/>
                      <a:gd name="T8" fmla="*/ 51 w 17"/>
                      <a:gd name="T9" fmla="*/ 307 h 21"/>
                      <a:gd name="T10" fmla="*/ 243 w 17"/>
                      <a:gd name="T11" fmla="*/ 760 h 21"/>
                      <a:gd name="T12" fmla="*/ 455 w 17"/>
                      <a:gd name="T13" fmla="*/ 1059 h 21"/>
                      <a:gd name="T14" fmla="*/ 698 w 17"/>
                      <a:gd name="T15" fmla="*/ 968 h 21"/>
                      <a:gd name="T16" fmla="*/ 531 w 17"/>
                      <a:gd name="T17" fmla="*/ 1003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1">
                        <a:moveTo>
                          <a:pt x="13" y="20"/>
                        </a:moveTo>
                        <a:cubicBezTo>
                          <a:pt x="10" y="19"/>
                          <a:pt x="9" y="16"/>
                          <a:pt x="8" y="14"/>
                        </a:cubicBezTo>
                        <a:cubicBezTo>
                          <a:pt x="5" y="12"/>
                          <a:pt x="3" y="8"/>
                          <a:pt x="4" y="4"/>
                        </a:cubicBezTo>
                        <a:cubicBezTo>
                          <a:pt x="5" y="2"/>
                          <a:pt x="6" y="1"/>
                          <a:pt x="7" y="0"/>
                        </a:cubicBezTo>
                        <a:cubicBezTo>
                          <a:pt x="4" y="0"/>
                          <a:pt x="2" y="3"/>
                          <a:pt x="1" y="6"/>
                        </a:cubicBezTo>
                        <a:cubicBezTo>
                          <a:pt x="0" y="10"/>
                          <a:pt x="3" y="13"/>
                          <a:pt x="6" y="15"/>
                        </a:cubicBezTo>
                        <a:cubicBezTo>
                          <a:pt x="7" y="18"/>
                          <a:pt x="8" y="20"/>
                          <a:pt x="11" y="21"/>
                        </a:cubicBezTo>
                        <a:cubicBezTo>
                          <a:pt x="13" y="21"/>
                          <a:pt x="16" y="21"/>
                          <a:pt x="17" y="19"/>
                        </a:cubicBezTo>
                        <a:cubicBezTo>
                          <a:pt x="15" y="20"/>
                          <a:pt x="14" y="20"/>
                          <a:pt x="1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24" name="Freeform 163"/>
                  <p:cNvSpPr>
                    <a:spLocks/>
                  </p:cNvSpPr>
                  <p:nvPr/>
                </p:nvSpPr>
                <p:spPr bwMode="auto">
                  <a:xfrm>
                    <a:off x="3734015" y="535366"/>
                    <a:ext cx="31262" cy="125378"/>
                  </a:xfrm>
                  <a:custGeom>
                    <a:avLst/>
                    <a:gdLst>
                      <a:gd name="T0" fmla="*/ 470 w 24"/>
                      <a:gd name="T1" fmla="*/ 56 h 27"/>
                      <a:gd name="T2" fmla="*/ 50 w 24"/>
                      <a:gd name="T3" fmla="*/ 397 h 27"/>
                      <a:gd name="T4" fmla="*/ 238 w 24"/>
                      <a:gd name="T5" fmla="*/ 968 h 27"/>
                      <a:gd name="T6" fmla="*/ 520 w 24"/>
                      <a:gd name="T7" fmla="*/ 1309 h 27"/>
                      <a:gd name="T8" fmla="*/ 908 w 24"/>
                      <a:gd name="T9" fmla="*/ 968 h 27"/>
                      <a:gd name="T10" fmla="*/ 783 w 24"/>
                      <a:gd name="T11" fmla="*/ 547 h 27"/>
                      <a:gd name="T12" fmla="*/ 470 w 24"/>
                      <a:gd name="T13" fmla="*/ 56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2" y="1"/>
                        </a:moveTo>
                        <a:cubicBezTo>
                          <a:pt x="7" y="0"/>
                          <a:pt x="2" y="3"/>
                          <a:pt x="1" y="8"/>
                        </a:cubicBezTo>
                        <a:cubicBezTo>
                          <a:pt x="0" y="13"/>
                          <a:pt x="2" y="17"/>
                          <a:pt x="6" y="19"/>
                        </a:cubicBezTo>
                        <a:cubicBezTo>
                          <a:pt x="7" y="22"/>
                          <a:pt x="9" y="25"/>
                          <a:pt x="13" y="26"/>
                        </a:cubicBezTo>
                        <a:cubicBezTo>
                          <a:pt x="17" y="27"/>
                          <a:pt x="22" y="24"/>
                          <a:pt x="23" y="19"/>
                        </a:cubicBezTo>
                        <a:cubicBezTo>
                          <a:pt x="24" y="16"/>
                          <a:pt x="22" y="13"/>
                          <a:pt x="20" y="11"/>
                        </a:cubicBezTo>
                        <a:cubicBezTo>
                          <a:pt x="20" y="6"/>
                          <a:pt x="17" y="2"/>
                          <a:pt x="12" y="1"/>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25" name="Freeform 164"/>
                  <p:cNvSpPr>
                    <a:spLocks/>
                  </p:cNvSpPr>
                  <p:nvPr/>
                </p:nvSpPr>
                <p:spPr bwMode="auto">
                  <a:xfrm>
                    <a:off x="3735057" y="544073"/>
                    <a:ext cx="23446" cy="102740"/>
                  </a:xfrm>
                  <a:custGeom>
                    <a:avLst/>
                    <a:gdLst>
                      <a:gd name="T0" fmla="*/ 520 w 18"/>
                      <a:gd name="T1" fmla="*/ 1043 h 22"/>
                      <a:gd name="T2" fmla="*/ 363 w 18"/>
                      <a:gd name="T3" fmla="*/ 735 h 22"/>
                      <a:gd name="T4" fmla="*/ 208 w 18"/>
                      <a:gd name="T5" fmla="*/ 215 h 22"/>
                      <a:gd name="T6" fmla="*/ 313 w 18"/>
                      <a:gd name="T7" fmla="*/ 0 h 22"/>
                      <a:gd name="T8" fmla="*/ 50 w 18"/>
                      <a:gd name="T9" fmla="*/ 367 h 22"/>
                      <a:gd name="T10" fmla="*/ 283 w 18"/>
                      <a:gd name="T11" fmla="*/ 770 h 22"/>
                      <a:gd name="T12" fmla="*/ 438 w 18"/>
                      <a:gd name="T13" fmla="*/ 1078 h 22"/>
                      <a:gd name="T14" fmla="*/ 708 w 18"/>
                      <a:gd name="T15" fmla="*/ 1043 h 22"/>
                      <a:gd name="T16" fmla="*/ 520 w 18"/>
                      <a:gd name="T17" fmla="*/ 104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2">
                        <a:moveTo>
                          <a:pt x="13" y="20"/>
                        </a:moveTo>
                        <a:cubicBezTo>
                          <a:pt x="10" y="19"/>
                          <a:pt x="9" y="17"/>
                          <a:pt x="9" y="14"/>
                        </a:cubicBezTo>
                        <a:cubicBezTo>
                          <a:pt x="5" y="13"/>
                          <a:pt x="4" y="8"/>
                          <a:pt x="5" y="4"/>
                        </a:cubicBezTo>
                        <a:cubicBezTo>
                          <a:pt x="5" y="3"/>
                          <a:pt x="7" y="2"/>
                          <a:pt x="8" y="0"/>
                        </a:cubicBezTo>
                        <a:cubicBezTo>
                          <a:pt x="5" y="1"/>
                          <a:pt x="2" y="3"/>
                          <a:pt x="1" y="7"/>
                        </a:cubicBezTo>
                        <a:cubicBezTo>
                          <a:pt x="0" y="10"/>
                          <a:pt x="3" y="14"/>
                          <a:pt x="7" y="15"/>
                        </a:cubicBezTo>
                        <a:cubicBezTo>
                          <a:pt x="7" y="18"/>
                          <a:pt x="8" y="21"/>
                          <a:pt x="11" y="21"/>
                        </a:cubicBezTo>
                        <a:cubicBezTo>
                          <a:pt x="14" y="22"/>
                          <a:pt x="16" y="21"/>
                          <a:pt x="18" y="20"/>
                        </a:cubicBezTo>
                        <a:cubicBezTo>
                          <a:pt x="15" y="21"/>
                          <a:pt x="14" y="20"/>
                          <a:pt x="1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726" name="Freeform 165"/>
                  <p:cNvSpPr>
                    <a:spLocks/>
                  </p:cNvSpPr>
                  <p:nvPr/>
                </p:nvSpPr>
                <p:spPr bwMode="auto">
                  <a:xfrm>
                    <a:off x="3760066" y="521435"/>
                    <a:ext cx="31262" cy="125378"/>
                  </a:xfrm>
                  <a:custGeom>
                    <a:avLst/>
                    <a:gdLst>
                      <a:gd name="T0" fmla="*/ 470 w 24"/>
                      <a:gd name="T1" fmla="*/ 93 h 27"/>
                      <a:gd name="T2" fmla="*/ 50 w 24"/>
                      <a:gd name="T3" fmla="*/ 456 h 27"/>
                      <a:gd name="T4" fmla="*/ 238 w 24"/>
                      <a:gd name="T5" fmla="*/ 1003 h 27"/>
                      <a:gd name="T6" fmla="*/ 520 w 24"/>
                      <a:gd name="T7" fmla="*/ 1309 h 27"/>
                      <a:gd name="T8" fmla="*/ 908 w 24"/>
                      <a:gd name="T9" fmla="*/ 1003 h 27"/>
                      <a:gd name="T10" fmla="*/ 783 w 24"/>
                      <a:gd name="T11" fmla="*/ 547 h 27"/>
                      <a:gd name="T12" fmla="*/ 470 w 24"/>
                      <a:gd name="T13" fmla="*/ 93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7">
                        <a:moveTo>
                          <a:pt x="12" y="2"/>
                        </a:moveTo>
                        <a:cubicBezTo>
                          <a:pt x="7" y="0"/>
                          <a:pt x="2" y="4"/>
                          <a:pt x="1" y="9"/>
                        </a:cubicBezTo>
                        <a:cubicBezTo>
                          <a:pt x="0" y="13"/>
                          <a:pt x="2" y="18"/>
                          <a:pt x="6" y="20"/>
                        </a:cubicBezTo>
                        <a:cubicBezTo>
                          <a:pt x="7" y="23"/>
                          <a:pt x="9" y="26"/>
                          <a:pt x="13" y="26"/>
                        </a:cubicBezTo>
                        <a:cubicBezTo>
                          <a:pt x="17" y="27"/>
                          <a:pt x="22" y="25"/>
                          <a:pt x="23" y="20"/>
                        </a:cubicBezTo>
                        <a:cubicBezTo>
                          <a:pt x="24" y="17"/>
                          <a:pt x="22" y="13"/>
                          <a:pt x="20" y="11"/>
                        </a:cubicBezTo>
                        <a:cubicBezTo>
                          <a:pt x="20" y="7"/>
                          <a:pt x="17" y="3"/>
                          <a:pt x="12" y="2"/>
                        </a:cubicBezTo>
                        <a:close/>
                      </a:path>
                    </a:pathLst>
                  </a:custGeom>
                  <a:solidFill>
                    <a:srgbClr val="8EC58C"/>
                  </a:solidFill>
                  <a:ln w="7938" cap="rnd">
                    <a:solidFill>
                      <a:srgbClr val="000000"/>
                    </a:solidFill>
                    <a:prstDash val="solid"/>
                    <a:round/>
                    <a:headEnd/>
                    <a:tailEnd/>
                  </a:ln>
                </p:spPr>
                <p:txBody>
                  <a:bodyPr/>
                  <a:lstStyle/>
                  <a:p>
                    <a:endParaRPr lang="fr-FR" sz="1786"/>
                  </a:p>
                </p:txBody>
              </p:sp>
              <p:sp>
                <p:nvSpPr>
                  <p:cNvPr id="1727" name="Freeform 166"/>
                  <p:cNvSpPr>
                    <a:spLocks/>
                  </p:cNvSpPr>
                  <p:nvPr/>
                </p:nvSpPr>
                <p:spPr bwMode="auto">
                  <a:xfrm>
                    <a:off x="3761108" y="535366"/>
                    <a:ext cx="23446" cy="102740"/>
                  </a:xfrm>
                  <a:custGeom>
                    <a:avLst/>
                    <a:gdLst>
                      <a:gd name="T0" fmla="*/ 520 w 18"/>
                      <a:gd name="T1" fmla="*/ 1043 h 22"/>
                      <a:gd name="T2" fmla="*/ 363 w 18"/>
                      <a:gd name="T3" fmla="*/ 735 h 22"/>
                      <a:gd name="T4" fmla="*/ 208 w 18"/>
                      <a:gd name="T5" fmla="*/ 215 h 22"/>
                      <a:gd name="T6" fmla="*/ 313 w 18"/>
                      <a:gd name="T7" fmla="*/ 0 h 22"/>
                      <a:gd name="T8" fmla="*/ 50 w 18"/>
                      <a:gd name="T9" fmla="*/ 308 h 22"/>
                      <a:gd name="T10" fmla="*/ 283 w 18"/>
                      <a:gd name="T11" fmla="*/ 770 h 22"/>
                      <a:gd name="T12" fmla="*/ 438 w 18"/>
                      <a:gd name="T13" fmla="*/ 1078 h 22"/>
                      <a:gd name="T14" fmla="*/ 708 w 18"/>
                      <a:gd name="T15" fmla="*/ 984 h 22"/>
                      <a:gd name="T16" fmla="*/ 520 w 18"/>
                      <a:gd name="T17" fmla="*/ 104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2">
                        <a:moveTo>
                          <a:pt x="13" y="20"/>
                        </a:moveTo>
                        <a:cubicBezTo>
                          <a:pt x="10" y="19"/>
                          <a:pt x="9" y="17"/>
                          <a:pt x="9" y="14"/>
                        </a:cubicBezTo>
                        <a:cubicBezTo>
                          <a:pt x="5" y="12"/>
                          <a:pt x="4" y="8"/>
                          <a:pt x="5" y="4"/>
                        </a:cubicBezTo>
                        <a:cubicBezTo>
                          <a:pt x="5" y="2"/>
                          <a:pt x="7" y="1"/>
                          <a:pt x="8" y="0"/>
                        </a:cubicBezTo>
                        <a:cubicBezTo>
                          <a:pt x="5" y="1"/>
                          <a:pt x="2" y="3"/>
                          <a:pt x="1" y="6"/>
                        </a:cubicBezTo>
                        <a:cubicBezTo>
                          <a:pt x="0" y="10"/>
                          <a:pt x="3" y="14"/>
                          <a:pt x="7" y="15"/>
                        </a:cubicBezTo>
                        <a:cubicBezTo>
                          <a:pt x="7" y="18"/>
                          <a:pt x="8" y="20"/>
                          <a:pt x="11" y="21"/>
                        </a:cubicBezTo>
                        <a:cubicBezTo>
                          <a:pt x="14" y="22"/>
                          <a:pt x="16" y="21"/>
                          <a:pt x="18" y="19"/>
                        </a:cubicBezTo>
                        <a:cubicBezTo>
                          <a:pt x="15" y="21"/>
                          <a:pt x="14" y="20"/>
                          <a:pt x="1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grpSp>
            <p:sp>
              <p:nvSpPr>
                <p:cNvPr id="1809" name="Oval 591"/>
                <p:cNvSpPr>
                  <a:spLocks noChangeArrowheads="1"/>
                </p:cNvSpPr>
                <p:nvPr/>
              </p:nvSpPr>
              <p:spPr bwMode="auto">
                <a:xfrm>
                  <a:off x="7890935" y="431726"/>
                  <a:ext cx="303275" cy="294712"/>
                </a:xfrm>
                <a:prstGeom prst="ellipse">
                  <a:avLst/>
                </a:prstGeom>
                <a:solidFill>
                  <a:srgbClr val="CB9BC2"/>
                </a:solidFill>
                <a:ln w="9525">
                  <a:noFill/>
                  <a:round/>
                  <a:headEnd/>
                  <a:tailEnd/>
                </a:ln>
              </p:spPr>
              <p:txBody>
                <a:bodyPr>
                  <a:prstTxWarp prst="textNoShape">
                    <a:avLst/>
                  </a:prstTxWarp>
                </a:bodyPr>
                <a:lstStyle/>
                <a:p>
                  <a:endParaRPr lang="en-US" sz="1786">
                    <a:solidFill>
                      <a:srgbClr val="0070C0"/>
                    </a:solidFill>
                  </a:endParaRPr>
                </a:p>
              </p:txBody>
            </p:sp>
            <p:sp>
              <p:nvSpPr>
                <p:cNvPr id="1820" name="ZoneTexte 1819"/>
                <p:cNvSpPr txBox="1"/>
                <p:nvPr/>
              </p:nvSpPr>
              <p:spPr>
                <a:xfrm>
                  <a:off x="7290158" y="1325170"/>
                  <a:ext cx="286893" cy="306781"/>
                </a:xfrm>
                <a:prstGeom prst="rect">
                  <a:avLst/>
                </a:prstGeom>
                <a:solidFill>
                  <a:schemeClr val="bg1"/>
                </a:solidFill>
                <a:ln>
                  <a:solidFill>
                    <a:schemeClr val="tx2"/>
                  </a:solidFill>
                </a:ln>
              </p:spPr>
              <p:txBody>
                <a:bodyPr wrap="square" rtlCol="0">
                  <a:spAutoFit/>
                </a:bodyPr>
                <a:lstStyle/>
                <a:p>
                  <a:pPr algn="ctr"/>
                  <a:r>
                    <a:rPr lang="fr-FR" sz="900" b="1" dirty="0"/>
                    <a:t>2</a:t>
                  </a:r>
                </a:p>
              </p:txBody>
            </p:sp>
            <p:sp>
              <p:nvSpPr>
                <p:cNvPr id="1857" name="Volný tvar 95"/>
                <p:cNvSpPr/>
                <p:nvPr/>
              </p:nvSpPr>
              <p:spPr>
                <a:xfrm>
                  <a:off x="8671481" y="550541"/>
                  <a:ext cx="1003631" cy="1275892"/>
                </a:xfrm>
                <a:custGeom>
                  <a:avLst/>
                  <a:gdLst>
                    <a:gd name="connsiteX0" fmla="*/ 9065 w 814123"/>
                    <a:gd name="connsiteY0" fmla="*/ 236815 h 1869024"/>
                    <a:gd name="connsiteX1" fmla="*/ 9065 w 814123"/>
                    <a:gd name="connsiteY1" fmla="*/ 1463947 h 1869024"/>
                    <a:gd name="connsiteX2" fmla="*/ 9065 w 814123"/>
                    <a:gd name="connsiteY2" fmla="*/ 1684898 h 1869024"/>
                    <a:gd name="connsiteX3" fmla="*/ 26062 w 814123"/>
                    <a:gd name="connsiteY3" fmla="*/ 1735887 h 1869024"/>
                    <a:gd name="connsiteX4" fmla="*/ 53256 w 814123"/>
                    <a:gd name="connsiteY4" fmla="*/ 1759682 h 1869024"/>
                    <a:gd name="connsiteX5" fmla="*/ 90647 w 814123"/>
                    <a:gd name="connsiteY5" fmla="*/ 1769880 h 1869024"/>
                    <a:gd name="connsiteX6" fmla="*/ 134838 w 814123"/>
                    <a:gd name="connsiteY6" fmla="*/ 1773279 h 1869024"/>
                    <a:gd name="connsiteX7" fmla="*/ 168830 w 814123"/>
                    <a:gd name="connsiteY7" fmla="*/ 1773279 h 1869024"/>
                    <a:gd name="connsiteX8" fmla="*/ 716111 w 814123"/>
                    <a:gd name="connsiteY8" fmla="*/ 1776678 h 1869024"/>
                    <a:gd name="connsiteX9" fmla="*/ 756902 w 814123"/>
                    <a:gd name="connsiteY9" fmla="*/ 1769880 h 1869024"/>
                    <a:gd name="connsiteX10" fmla="*/ 784096 w 814123"/>
                    <a:gd name="connsiteY10" fmla="*/ 1746085 h 1869024"/>
                    <a:gd name="connsiteX11" fmla="*/ 797693 w 814123"/>
                    <a:gd name="connsiteY11" fmla="*/ 1718891 h 1869024"/>
                    <a:gd name="connsiteX12" fmla="*/ 797693 w 814123"/>
                    <a:gd name="connsiteY12" fmla="*/ 1671301 h 1869024"/>
                    <a:gd name="connsiteX13" fmla="*/ 801092 w 814123"/>
                    <a:gd name="connsiteY13" fmla="*/ 1630510 h 1869024"/>
                    <a:gd name="connsiteX14" fmla="*/ 794293 w 814123"/>
                    <a:gd name="connsiteY14" fmla="*/ 240214 h 1869024"/>
                    <a:gd name="connsiteX15" fmla="*/ 756902 w 814123"/>
                    <a:gd name="connsiteY15" fmla="*/ 189225 h 1869024"/>
                    <a:gd name="connsiteX16" fmla="*/ 719510 w 814123"/>
                    <a:gd name="connsiteY16" fmla="*/ 250412 h 1869024"/>
                    <a:gd name="connsiteX17" fmla="*/ 668521 w 814123"/>
                    <a:gd name="connsiteY17" fmla="*/ 243614 h 1869024"/>
                    <a:gd name="connsiteX18" fmla="*/ 620931 w 814123"/>
                    <a:gd name="connsiteY18" fmla="*/ 219819 h 1869024"/>
                    <a:gd name="connsiteX19" fmla="*/ 590338 w 814123"/>
                    <a:gd name="connsiteY19" fmla="*/ 219819 h 1869024"/>
                    <a:gd name="connsiteX20" fmla="*/ 576741 w 814123"/>
                    <a:gd name="connsiteY20" fmla="*/ 223218 h 1869024"/>
                    <a:gd name="connsiteX21" fmla="*/ 556346 w 814123"/>
                    <a:gd name="connsiteY21" fmla="*/ 226617 h 1869024"/>
                    <a:gd name="connsiteX22" fmla="*/ 532551 w 814123"/>
                    <a:gd name="connsiteY22" fmla="*/ 223218 h 1869024"/>
                    <a:gd name="connsiteX23" fmla="*/ 491760 w 814123"/>
                    <a:gd name="connsiteY23" fmla="*/ 233416 h 1869024"/>
                    <a:gd name="connsiteX24" fmla="*/ 461166 w 814123"/>
                    <a:gd name="connsiteY24" fmla="*/ 243614 h 1869024"/>
                    <a:gd name="connsiteX25" fmla="*/ 433972 w 814123"/>
                    <a:gd name="connsiteY25" fmla="*/ 243614 h 1869024"/>
                    <a:gd name="connsiteX26" fmla="*/ 403379 w 814123"/>
                    <a:gd name="connsiteY26" fmla="*/ 253811 h 1869024"/>
                    <a:gd name="connsiteX27" fmla="*/ 362588 w 814123"/>
                    <a:gd name="connsiteY27" fmla="*/ 250412 h 1869024"/>
                    <a:gd name="connsiteX28" fmla="*/ 328595 w 814123"/>
                    <a:gd name="connsiteY28" fmla="*/ 253811 h 1869024"/>
                    <a:gd name="connsiteX29" fmla="*/ 304801 w 814123"/>
                    <a:gd name="connsiteY29" fmla="*/ 260610 h 1869024"/>
                    <a:gd name="connsiteX30" fmla="*/ 274207 w 814123"/>
                    <a:gd name="connsiteY30" fmla="*/ 257211 h 1869024"/>
                    <a:gd name="connsiteX31" fmla="*/ 253812 w 814123"/>
                    <a:gd name="connsiteY31" fmla="*/ 240214 h 1869024"/>
                    <a:gd name="connsiteX32" fmla="*/ 223218 w 814123"/>
                    <a:gd name="connsiteY32" fmla="*/ 240214 h 1869024"/>
                    <a:gd name="connsiteX33" fmla="*/ 189226 w 814123"/>
                    <a:gd name="connsiteY33" fmla="*/ 250412 h 1869024"/>
                    <a:gd name="connsiteX34" fmla="*/ 158633 w 814123"/>
                    <a:gd name="connsiteY34" fmla="*/ 253811 h 1869024"/>
                    <a:gd name="connsiteX35" fmla="*/ 145035 w 814123"/>
                    <a:gd name="connsiteY35" fmla="*/ 233416 h 1869024"/>
                    <a:gd name="connsiteX36" fmla="*/ 114442 w 814123"/>
                    <a:gd name="connsiteY36" fmla="*/ 226617 h 1869024"/>
                    <a:gd name="connsiteX37" fmla="*/ 90647 w 814123"/>
                    <a:gd name="connsiteY37" fmla="*/ 226617 h 1869024"/>
                    <a:gd name="connsiteX38" fmla="*/ 63453 w 814123"/>
                    <a:gd name="connsiteY38" fmla="*/ 206222 h 1869024"/>
                    <a:gd name="connsiteX39" fmla="*/ 9065 w 814123"/>
                    <a:gd name="connsiteY39" fmla="*/ 236815 h 186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4123" h="1869024">
                      <a:moveTo>
                        <a:pt x="9065" y="236815"/>
                      </a:moveTo>
                      <a:cubicBezTo>
                        <a:pt x="0" y="446436"/>
                        <a:pt x="9065" y="1463947"/>
                        <a:pt x="9065" y="1463947"/>
                      </a:cubicBezTo>
                      <a:cubicBezTo>
                        <a:pt x="9065" y="1705294"/>
                        <a:pt x="6232" y="1639575"/>
                        <a:pt x="9065" y="1684898"/>
                      </a:cubicBezTo>
                      <a:cubicBezTo>
                        <a:pt x="11898" y="1730221"/>
                        <a:pt x="18697" y="1723423"/>
                        <a:pt x="26062" y="1735887"/>
                      </a:cubicBezTo>
                      <a:cubicBezTo>
                        <a:pt x="33427" y="1748351"/>
                        <a:pt x="42492" y="1754017"/>
                        <a:pt x="53256" y="1759682"/>
                      </a:cubicBezTo>
                      <a:cubicBezTo>
                        <a:pt x="64020" y="1765347"/>
                        <a:pt x="77050" y="1767614"/>
                        <a:pt x="90647" y="1769880"/>
                      </a:cubicBezTo>
                      <a:cubicBezTo>
                        <a:pt x="104244" y="1772146"/>
                        <a:pt x="121808" y="1772713"/>
                        <a:pt x="134838" y="1773279"/>
                      </a:cubicBezTo>
                      <a:cubicBezTo>
                        <a:pt x="147868" y="1773845"/>
                        <a:pt x="168830" y="1773279"/>
                        <a:pt x="168830" y="1773279"/>
                      </a:cubicBezTo>
                      <a:lnTo>
                        <a:pt x="716111" y="1776678"/>
                      </a:lnTo>
                      <a:cubicBezTo>
                        <a:pt x="814123" y="1776111"/>
                        <a:pt x="745571" y="1774979"/>
                        <a:pt x="756902" y="1769880"/>
                      </a:cubicBezTo>
                      <a:cubicBezTo>
                        <a:pt x="768233" y="1764781"/>
                        <a:pt x="777298" y="1754583"/>
                        <a:pt x="784096" y="1746085"/>
                      </a:cubicBezTo>
                      <a:cubicBezTo>
                        <a:pt x="790894" y="1737587"/>
                        <a:pt x="795427" y="1731355"/>
                        <a:pt x="797693" y="1718891"/>
                      </a:cubicBezTo>
                      <a:cubicBezTo>
                        <a:pt x="799959" y="1706427"/>
                        <a:pt x="797127" y="1686031"/>
                        <a:pt x="797693" y="1671301"/>
                      </a:cubicBezTo>
                      <a:cubicBezTo>
                        <a:pt x="798259" y="1656571"/>
                        <a:pt x="801659" y="1869024"/>
                        <a:pt x="801092" y="1630510"/>
                      </a:cubicBezTo>
                      <a:cubicBezTo>
                        <a:pt x="800525" y="1391996"/>
                        <a:pt x="801658" y="480428"/>
                        <a:pt x="794293" y="240214"/>
                      </a:cubicBezTo>
                      <a:cubicBezTo>
                        <a:pt x="786928" y="0"/>
                        <a:pt x="769366" y="187525"/>
                        <a:pt x="756902" y="189225"/>
                      </a:cubicBezTo>
                      <a:cubicBezTo>
                        <a:pt x="744438" y="190925"/>
                        <a:pt x="734240" y="241347"/>
                        <a:pt x="719510" y="250412"/>
                      </a:cubicBezTo>
                      <a:cubicBezTo>
                        <a:pt x="704780" y="259477"/>
                        <a:pt x="684951" y="248713"/>
                        <a:pt x="668521" y="243614"/>
                      </a:cubicBezTo>
                      <a:cubicBezTo>
                        <a:pt x="652091" y="238515"/>
                        <a:pt x="633961" y="223785"/>
                        <a:pt x="620931" y="219819"/>
                      </a:cubicBezTo>
                      <a:cubicBezTo>
                        <a:pt x="607901" y="215853"/>
                        <a:pt x="597703" y="219253"/>
                        <a:pt x="590338" y="219819"/>
                      </a:cubicBezTo>
                      <a:cubicBezTo>
                        <a:pt x="582973" y="220386"/>
                        <a:pt x="582406" y="222085"/>
                        <a:pt x="576741" y="223218"/>
                      </a:cubicBezTo>
                      <a:cubicBezTo>
                        <a:pt x="571076" y="224351"/>
                        <a:pt x="563711" y="226617"/>
                        <a:pt x="556346" y="226617"/>
                      </a:cubicBezTo>
                      <a:cubicBezTo>
                        <a:pt x="548981" y="226617"/>
                        <a:pt x="543315" y="222085"/>
                        <a:pt x="532551" y="223218"/>
                      </a:cubicBezTo>
                      <a:cubicBezTo>
                        <a:pt x="521787" y="224351"/>
                        <a:pt x="503658" y="230017"/>
                        <a:pt x="491760" y="233416"/>
                      </a:cubicBezTo>
                      <a:cubicBezTo>
                        <a:pt x="479863" y="236815"/>
                        <a:pt x="470797" y="241914"/>
                        <a:pt x="461166" y="243614"/>
                      </a:cubicBezTo>
                      <a:cubicBezTo>
                        <a:pt x="451535" y="245314"/>
                        <a:pt x="443603" y="241915"/>
                        <a:pt x="433972" y="243614"/>
                      </a:cubicBezTo>
                      <a:cubicBezTo>
                        <a:pt x="424341" y="245313"/>
                        <a:pt x="415276" y="252678"/>
                        <a:pt x="403379" y="253811"/>
                      </a:cubicBezTo>
                      <a:cubicBezTo>
                        <a:pt x="391482" y="254944"/>
                        <a:pt x="375052" y="250412"/>
                        <a:pt x="362588" y="250412"/>
                      </a:cubicBezTo>
                      <a:cubicBezTo>
                        <a:pt x="350124" y="250412"/>
                        <a:pt x="338226" y="252111"/>
                        <a:pt x="328595" y="253811"/>
                      </a:cubicBezTo>
                      <a:cubicBezTo>
                        <a:pt x="318964" y="255511"/>
                        <a:pt x="313866" y="260043"/>
                        <a:pt x="304801" y="260610"/>
                      </a:cubicBezTo>
                      <a:cubicBezTo>
                        <a:pt x="295736" y="261177"/>
                        <a:pt x="282705" y="260610"/>
                        <a:pt x="274207" y="257211"/>
                      </a:cubicBezTo>
                      <a:cubicBezTo>
                        <a:pt x="265709" y="253812"/>
                        <a:pt x="262310" y="243047"/>
                        <a:pt x="253812" y="240214"/>
                      </a:cubicBezTo>
                      <a:cubicBezTo>
                        <a:pt x="245314" y="237381"/>
                        <a:pt x="233982" y="238514"/>
                        <a:pt x="223218" y="240214"/>
                      </a:cubicBezTo>
                      <a:cubicBezTo>
                        <a:pt x="212454" y="241914"/>
                        <a:pt x="199990" y="248146"/>
                        <a:pt x="189226" y="250412"/>
                      </a:cubicBezTo>
                      <a:cubicBezTo>
                        <a:pt x="178462" y="252678"/>
                        <a:pt x="165998" y="256644"/>
                        <a:pt x="158633" y="253811"/>
                      </a:cubicBezTo>
                      <a:cubicBezTo>
                        <a:pt x="151268" y="250978"/>
                        <a:pt x="152400" y="237948"/>
                        <a:pt x="145035" y="233416"/>
                      </a:cubicBezTo>
                      <a:cubicBezTo>
                        <a:pt x="137670" y="228884"/>
                        <a:pt x="123507" y="227750"/>
                        <a:pt x="114442" y="226617"/>
                      </a:cubicBezTo>
                      <a:cubicBezTo>
                        <a:pt x="105377" y="225484"/>
                        <a:pt x="99145" y="230016"/>
                        <a:pt x="90647" y="226617"/>
                      </a:cubicBezTo>
                      <a:cubicBezTo>
                        <a:pt x="82149" y="223218"/>
                        <a:pt x="74217" y="211321"/>
                        <a:pt x="63453" y="206222"/>
                      </a:cubicBezTo>
                      <a:cubicBezTo>
                        <a:pt x="52689" y="201123"/>
                        <a:pt x="18130" y="27194"/>
                        <a:pt x="9065" y="236815"/>
                      </a:cubicBezTo>
                      <a:close/>
                    </a:path>
                  </a:pathLst>
                </a:custGeom>
                <a:solidFill>
                  <a:srgbClr val="FF5050"/>
                </a:solidFill>
                <a:ln w="9525">
                  <a:solidFill>
                    <a:schemeClr val="accent6">
                      <a:lumMod val="50000"/>
                    </a:schemeClr>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786"/>
                </a:p>
              </p:txBody>
            </p:sp>
            <p:grpSp>
              <p:nvGrpSpPr>
                <p:cNvPr id="1858" name="Grouper 1529"/>
                <p:cNvGrpSpPr/>
                <p:nvPr/>
              </p:nvGrpSpPr>
              <p:grpSpPr>
                <a:xfrm>
                  <a:off x="8946981" y="1238527"/>
                  <a:ext cx="512231" cy="376237"/>
                  <a:chOff x="1837268" y="6075363"/>
                  <a:chExt cx="954617" cy="763588"/>
                </a:xfrm>
              </p:grpSpPr>
              <p:sp>
                <p:nvSpPr>
                  <p:cNvPr id="1859" name="Freeform 169"/>
                  <p:cNvSpPr>
                    <a:spLocks/>
                  </p:cNvSpPr>
                  <p:nvPr/>
                </p:nvSpPr>
                <p:spPr bwMode="auto">
                  <a:xfrm>
                    <a:off x="1843618" y="6110288"/>
                    <a:ext cx="283633" cy="277813"/>
                  </a:xfrm>
                  <a:custGeom>
                    <a:avLst/>
                    <a:gdLst>
                      <a:gd name="T0" fmla="*/ 2981 w 45"/>
                      <a:gd name="T1" fmla="*/ 102 h 55"/>
                      <a:gd name="T2" fmla="*/ 80 w 45"/>
                      <a:gd name="T3" fmla="*/ 5123 h 55"/>
                      <a:gd name="T4" fmla="*/ 319 w 45"/>
                      <a:gd name="T5" fmla="*/ 5638 h 55"/>
                      <a:gd name="T6" fmla="*/ 709 w 45"/>
                      <a:gd name="T7" fmla="*/ 5215 h 55"/>
                      <a:gd name="T8" fmla="*/ 3299 w 45"/>
                      <a:gd name="T9" fmla="*/ 932 h 55"/>
                      <a:gd name="T10" fmla="*/ 3457 w 45"/>
                      <a:gd name="T11" fmla="*/ 325 h 55"/>
                      <a:gd name="T12" fmla="*/ 2981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8" y="1"/>
                        </a:moveTo>
                        <a:cubicBezTo>
                          <a:pt x="19" y="11"/>
                          <a:pt x="5" y="29"/>
                          <a:pt x="1" y="50"/>
                        </a:cubicBezTo>
                        <a:cubicBezTo>
                          <a:pt x="0" y="52"/>
                          <a:pt x="2" y="55"/>
                          <a:pt x="4" y="55"/>
                        </a:cubicBezTo>
                        <a:cubicBezTo>
                          <a:pt x="7" y="55"/>
                          <a:pt x="9" y="54"/>
                          <a:pt x="9" y="51"/>
                        </a:cubicBezTo>
                        <a:cubicBezTo>
                          <a:pt x="13" y="33"/>
                          <a:pt x="25" y="17"/>
                          <a:pt x="42" y="9"/>
                        </a:cubicBezTo>
                        <a:cubicBezTo>
                          <a:pt x="44" y="8"/>
                          <a:pt x="45" y="5"/>
                          <a:pt x="44" y="3"/>
                        </a:cubicBezTo>
                        <a:cubicBezTo>
                          <a:pt x="42" y="1"/>
                          <a:pt x="40" y="0"/>
                          <a:pt x="38"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0" name="Freeform 170"/>
                  <p:cNvSpPr>
                    <a:spLocks/>
                  </p:cNvSpPr>
                  <p:nvPr/>
                </p:nvSpPr>
                <p:spPr bwMode="auto">
                  <a:xfrm>
                    <a:off x="1837268" y="6408738"/>
                    <a:ext cx="353483" cy="363538"/>
                  </a:xfrm>
                  <a:custGeom>
                    <a:avLst/>
                    <a:gdLst>
                      <a:gd name="T0" fmla="*/ 0 w 56"/>
                      <a:gd name="T1" fmla="*/ 413 h 72"/>
                      <a:gd name="T2" fmla="*/ 3948 w 56"/>
                      <a:gd name="T3" fmla="*/ 7274 h 72"/>
                      <a:gd name="T4" fmla="*/ 4428 w 56"/>
                      <a:gd name="T5" fmla="*/ 6950 h 72"/>
                      <a:gd name="T6" fmla="*/ 4190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6" y="68"/>
                        </a:cubicBezTo>
                        <a:cubicBezTo>
                          <a:pt x="56" y="66"/>
                          <a:pt x="55" y="64"/>
                          <a:pt x="53" y="63"/>
                        </a:cubicBezTo>
                        <a:cubicBezTo>
                          <a:pt x="27" y="55"/>
                          <a:pt x="9" y="31"/>
                          <a:pt x="9" y="4"/>
                        </a:cubicBezTo>
                        <a:cubicBezTo>
                          <a:pt x="9" y="2"/>
                          <a:pt x="7" y="0"/>
                          <a:pt x="5" y="0"/>
                        </a:cubicBezTo>
                        <a:cubicBezTo>
                          <a:pt x="2" y="0"/>
                          <a:pt x="0" y="2"/>
                          <a:pt x="0" y="4"/>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1" name="Freeform 171"/>
                  <p:cNvSpPr>
                    <a:spLocks/>
                  </p:cNvSpPr>
                  <p:nvPr/>
                </p:nvSpPr>
                <p:spPr bwMode="auto">
                  <a:xfrm>
                    <a:off x="2228852" y="6665913"/>
                    <a:ext cx="340783" cy="122238"/>
                  </a:xfrm>
                  <a:custGeom>
                    <a:avLst/>
                    <a:gdLst>
                      <a:gd name="T0" fmla="*/ 3625 w 54"/>
                      <a:gd name="T1" fmla="*/ 196 h 24"/>
                      <a:gd name="T2" fmla="*/ 400 w 54"/>
                      <a:gd name="T3" fmla="*/ 1482 h 24"/>
                      <a:gd name="T4" fmla="*/ 0 w 54"/>
                      <a:gd name="T5" fmla="*/ 2018 h 24"/>
                      <a:gd name="T6" fmla="*/ 400 w 54"/>
                      <a:gd name="T7" fmla="*/ 2438 h 24"/>
                      <a:gd name="T8" fmla="*/ 4028 w 54"/>
                      <a:gd name="T9" fmla="*/ 956 h 24"/>
                      <a:gd name="T10" fmla="*/ 4106 w 54"/>
                      <a:gd name="T11" fmla="*/ 330 h 24"/>
                      <a:gd name="T12" fmla="*/ 3625 w 54"/>
                      <a:gd name="T13" fmla="*/ 19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3" y="14"/>
                          <a:pt x="0" y="16"/>
                          <a:pt x="0" y="19"/>
                        </a:cubicBezTo>
                        <a:cubicBezTo>
                          <a:pt x="0" y="21"/>
                          <a:pt x="2" y="23"/>
                          <a:pt x="5" y="23"/>
                        </a:cubicBezTo>
                        <a:cubicBezTo>
                          <a:pt x="21" y="24"/>
                          <a:pt x="38" y="19"/>
                          <a:pt x="51" y="9"/>
                        </a:cubicBezTo>
                        <a:cubicBezTo>
                          <a:pt x="53" y="7"/>
                          <a:pt x="54" y="5"/>
                          <a:pt x="52" y="3"/>
                        </a:cubicBezTo>
                        <a:cubicBezTo>
                          <a:pt x="51" y="1"/>
                          <a:pt x="48" y="0"/>
                          <a:pt x="46"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2" name="Freeform 172"/>
                  <p:cNvSpPr>
                    <a:spLocks/>
                  </p:cNvSpPr>
                  <p:nvPr/>
                </p:nvSpPr>
                <p:spPr bwMode="auto">
                  <a:xfrm>
                    <a:off x="2556935" y="6297613"/>
                    <a:ext cx="171450" cy="379413"/>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729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4" y="4"/>
                          <a:pt x="14" y="6"/>
                        </a:cubicBezTo>
                        <a:cubicBezTo>
                          <a:pt x="17" y="13"/>
                          <a:pt x="18" y="19"/>
                          <a:pt x="18" y="26"/>
                        </a:cubicBezTo>
                        <a:cubicBezTo>
                          <a:pt x="18" y="42"/>
                          <a:pt x="12" y="56"/>
                          <a:pt x="2" y="67"/>
                        </a:cubicBezTo>
                        <a:cubicBezTo>
                          <a:pt x="0" y="69"/>
                          <a:pt x="0" y="72"/>
                          <a:pt x="2" y="74"/>
                        </a:cubicBezTo>
                        <a:cubicBezTo>
                          <a:pt x="4" y="75"/>
                          <a:pt x="7" y="75"/>
                          <a:pt x="9" y="73"/>
                        </a:cubicBezTo>
                        <a:cubicBezTo>
                          <a:pt x="20" y="61"/>
                          <a:pt x="27" y="44"/>
                          <a:pt x="27" y="26"/>
                        </a:cubicBezTo>
                        <a:cubicBezTo>
                          <a:pt x="27" y="18"/>
                          <a:pt x="25" y="11"/>
                          <a:pt x="23" y="3"/>
                        </a:cubicBezTo>
                        <a:cubicBezTo>
                          <a:pt x="22" y="1"/>
                          <a:pt x="20" y="0"/>
                          <a:pt x="1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3" name="Freeform 173"/>
                  <p:cNvSpPr>
                    <a:spLocks/>
                  </p:cNvSpPr>
                  <p:nvPr/>
                </p:nvSpPr>
                <p:spPr bwMode="auto">
                  <a:xfrm>
                    <a:off x="2159002" y="6075363"/>
                    <a:ext cx="505883" cy="206375"/>
                  </a:xfrm>
                  <a:custGeom>
                    <a:avLst/>
                    <a:gdLst>
                      <a:gd name="T0" fmla="*/ 323 w 80"/>
                      <a:gd name="T1" fmla="*/ 190 h 41"/>
                      <a:gd name="T2" fmla="*/ 81 w 80"/>
                      <a:gd name="T3" fmla="*/ 704 h 41"/>
                      <a:gd name="T4" fmla="*/ 481 w 80"/>
                      <a:gd name="T5" fmla="*/ 1116 h 41"/>
                      <a:gd name="T6" fmla="*/ 1598 w 80"/>
                      <a:gd name="T7" fmla="*/ 926 h 41"/>
                      <a:gd name="T8" fmla="*/ 5730 w 80"/>
                      <a:gd name="T9" fmla="*/ 3821 h 41"/>
                      <a:gd name="T10" fmla="*/ 6211 w 80"/>
                      <a:gd name="T11" fmla="*/ 3951 h 41"/>
                      <a:gd name="T12" fmla="*/ 6292 w 80"/>
                      <a:gd name="T13" fmla="*/ 3348 h 41"/>
                      <a:gd name="T14" fmla="*/ 1598 w 80"/>
                      <a:gd name="T15" fmla="*/ 0 h 41"/>
                      <a:gd name="T16" fmla="*/ 323 w 80"/>
                      <a:gd name="T17" fmla="*/ 19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2" y="2"/>
                          <a:pt x="0" y="5"/>
                          <a:pt x="1" y="7"/>
                        </a:cubicBezTo>
                        <a:cubicBezTo>
                          <a:pt x="1" y="10"/>
                          <a:pt x="4" y="11"/>
                          <a:pt x="6" y="11"/>
                        </a:cubicBezTo>
                        <a:cubicBezTo>
                          <a:pt x="10" y="10"/>
                          <a:pt x="15" y="9"/>
                          <a:pt x="20" y="9"/>
                        </a:cubicBezTo>
                        <a:cubicBezTo>
                          <a:pt x="41" y="9"/>
                          <a:pt x="60" y="20"/>
                          <a:pt x="72" y="38"/>
                        </a:cubicBezTo>
                        <a:cubicBezTo>
                          <a:pt x="73" y="40"/>
                          <a:pt x="76" y="41"/>
                          <a:pt x="78" y="39"/>
                        </a:cubicBezTo>
                        <a:cubicBezTo>
                          <a:pt x="80" y="38"/>
                          <a:pt x="80" y="35"/>
                          <a:pt x="79" y="33"/>
                        </a:cubicBezTo>
                        <a:cubicBezTo>
                          <a:pt x="66" y="12"/>
                          <a:pt x="44" y="0"/>
                          <a:pt x="20" y="0"/>
                        </a:cubicBezTo>
                        <a:cubicBezTo>
                          <a:pt x="14" y="0"/>
                          <a:pt x="9" y="1"/>
                          <a:pt x="4"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4" name="Freeform 174"/>
                  <p:cNvSpPr>
                    <a:spLocks/>
                  </p:cNvSpPr>
                  <p:nvPr/>
                </p:nvSpPr>
                <p:spPr bwMode="auto">
                  <a:xfrm>
                    <a:off x="1869018" y="6110288"/>
                    <a:ext cx="802217" cy="647700"/>
                  </a:xfrm>
                  <a:custGeom>
                    <a:avLst/>
                    <a:gdLst>
                      <a:gd name="T0" fmla="*/ 8798 w 127"/>
                      <a:gd name="T1" fmla="*/ 10748 h 128"/>
                      <a:gd name="T2" fmla="*/ 10072 w 127"/>
                      <a:gd name="T3" fmla="*/ 6512 h 128"/>
                      <a:gd name="T4" fmla="*/ 9753 w 127"/>
                      <a:gd name="T5" fmla="*/ 4440 h 128"/>
                      <a:gd name="T6" fmla="*/ 9991 w 127"/>
                      <a:gd name="T7" fmla="*/ 3921 h 128"/>
                      <a:gd name="T8" fmla="*/ 9833 w 127"/>
                      <a:gd name="T9" fmla="*/ 3302 h 128"/>
                      <a:gd name="T10" fmla="*/ 9350 w 127"/>
                      <a:gd name="T11" fmla="*/ 3210 h 128"/>
                      <a:gd name="T12" fmla="*/ 5237 w 127"/>
                      <a:gd name="T13" fmla="*/ 194 h 128"/>
                      <a:gd name="T14" fmla="*/ 4124 w 127"/>
                      <a:gd name="T15" fmla="*/ 418 h 128"/>
                      <a:gd name="T16" fmla="*/ 3721 w 127"/>
                      <a:gd name="T17" fmla="*/ 0 h 128"/>
                      <a:gd name="T18" fmla="*/ 3160 w 127"/>
                      <a:gd name="T19" fmla="*/ 325 h 128"/>
                      <a:gd name="T20" fmla="*/ 3002 w 127"/>
                      <a:gd name="T21" fmla="*/ 934 h 128"/>
                      <a:gd name="T22" fmla="*/ 400 w 127"/>
                      <a:gd name="T23" fmla="*/ 5285 h 128"/>
                      <a:gd name="T24" fmla="*/ 0 w 127"/>
                      <a:gd name="T25" fmla="*/ 5671 h 128"/>
                      <a:gd name="T26" fmla="*/ 0 w 127"/>
                      <a:gd name="T27" fmla="*/ 6085 h 128"/>
                      <a:gd name="T28" fmla="*/ 319 w 127"/>
                      <a:gd name="T29" fmla="*/ 6512 h 128"/>
                      <a:gd name="T30" fmla="*/ 3802 w 127"/>
                      <a:gd name="T31" fmla="*/ 12600 h 128"/>
                      <a:gd name="T32" fmla="*/ 4044 w 127"/>
                      <a:gd name="T33" fmla="*/ 13117 h 128"/>
                      <a:gd name="T34" fmla="*/ 4515 w 127"/>
                      <a:gd name="T35" fmla="*/ 13219 h 128"/>
                      <a:gd name="T36" fmla="*/ 4915 w 127"/>
                      <a:gd name="T37" fmla="*/ 12791 h 128"/>
                      <a:gd name="T38" fmla="*/ 8159 w 127"/>
                      <a:gd name="T39" fmla="*/ 11561 h 128"/>
                      <a:gd name="T40" fmla="*/ 8639 w 127"/>
                      <a:gd name="T41" fmla="*/ 11663 h 128"/>
                      <a:gd name="T42" fmla="*/ 8798 w 127"/>
                      <a:gd name="T43" fmla="*/ 11462 h 128"/>
                      <a:gd name="T44" fmla="*/ 8798 w 127"/>
                      <a:gd name="T45" fmla="*/ 10748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6" y="50"/>
                          <a:pt x="123" y="43"/>
                        </a:cubicBezTo>
                        <a:cubicBezTo>
                          <a:pt x="123" y="41"/>
                          <a:pt x="124" y="39"/>
                          <a:pt x="126" y="38"/>
                        </a:cubicBezTo>
                        <a:cubicBezTo>
                          <a:pt x="124" y="37"/>
                          <a:pt x="123" y="35"/>
                          <a:pt x="124" y="32"/>
                        </a:cubicBezTo>
                        <a:cubicBezTo>
                          <a:pt x="121" y="34"/>
                          <a:pt x="119" y="33"/>
                          <a:pt x="118" y="31"/>
                        </a:cubicBezTo>
                        <a:cubicBezTo>
                          <a:pt x="106" y="13"/>
                          <a:pt x="87" y="2"/>
                          <a:pt x="66" y="2"/>
                        </a:cubicBezTo>
                        <a:cubicBezTo>
                          <a:pt x="61" y="2"/>
                          <a:pt x="56" y="3"/>
                          <a:pt x="52" y="4"/>
                        </a:cubicBezTo>
                        <a:cubicBezTo>
                          <a:pt x="50" y="4"/>
                          <a:pt x="47" y="3"/>
                          <a:pt x="47" y="0"/>
                        </a:cubicBezTo>
                        <a:cubicBezTo>
                          <a:pt x="45" y="2"/>
                          <a:pt x="44" y="4"/>
                          <a:pt x="40" y="3"/>
                        </a:cubicBezTo>
                        <a:cubicBezTo>
                          <a:pt x="41" y="5"/>
                          <a:pt x="40" y="8"/>
                          <a:pt x="38"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8" y="122"/>
                        </a:cubicBezTo>
                        <a:cubicBezTo>
                          <a:pt x="50" y="123"/>
                          <a:pt x="51" y="125"/>
                          <a:pt x="51" y="127"/>
                        </a:cubicBezTo>
                        <a:cubicBezTo>
                          <a:pt x="53" y="125"/>
                          <a:pt x="56" y="126"/>
                          <a:pt x="57" y="128"/>
                        </a:cubicBezTo>
                        <a:cubicBezTo>
                          <a:pt x="58" y="126"/>
                          <a:pt x="60"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solidFill>
                    <a:srgbClr val="738B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5" name="Freeform 178"/>
                  <p:cNvSpPr>
                    <a:spLocks/>
                  </p:cNvSpPr>
                  <p:nvPr/>
                </p:nvSpPr>
                <p:spPr bwMode="auto">
                  <a:xfrm>
                    <a:off x="1907118" y="6126163"/>
                    <a:ext cx="884767" cy="712788"/>
                  </a:xfrm>
                  <a:custGeom>
                    <a:avLst/>
                    <a:gdLst>
                      <a:gd name="T0" fmla="*/ 10805 w 140"/>
                      <a:gd name="T1" fmla="*/ 4847 h 141"/>
                      <a:gd name="T2" fmla="*/ 10483 w 140"/>
                      <a:gd name="T3" fmla="*/ 4522 h 141"/>
                      <a:gd name="T4" fmla="*/ 10402 w 140"/>
                      <a:gd name="T5" fmla="*/ 4522 h 141"/>
                      <a:gd name="T6" fmla="*/ 10402 w 140"/>
                      <a:gd name="T7" fmla="*/ 4522 h 141"/>
                      <a:gd name="T8" fmla="*/ 10322 w 140"/>
                      <a:gd name="T9" fmla="*/ 4006 h 141"/>
                      <a:gd name="T10" fmla="*/ 10322 w 140"/>
                      <a:gd name="T11" fmla="*/ 4006 h 141"/>
                      <a:gd name="T12" fmla="*/ 10322 w 140"/>
                      <a:gd name="T13" fmla="*/ 4006 h 141"/>
                      <a:gd name="T14" fmla="*/ 10322 w 140"/>
                      <a:gd name="T15" fmla="*/ 3388 h 141"/>
                      <a:gd name="T16" fmla="*/ 5562 w 140"/>
                      <a:gd name="T17" fmla="*/ 0 h 141"/>
                      <a:gd name="T18" fmla="*/ 4287 w 140"/>
                      <a:gd name="T19" fmla="*/ 194 h 141"/>
                      <a:gd name="T20" fmla="*/ 4049 w 140"/>
                      <a:gd name="T21" fmla="*/ 710 h 141"/>
                      <a:gd name="T22" fmla="*/ 4049 w 140"/>
                      <a:gd name="T23" fmla="*/ 710 h 141"/>
                      <a:gd name="T24" fmla="*/ 3484 w 140"/>
                      <a:gd name="T25" fmla="*/ 1035 h 141"/>
                      <a:gd name="T26" fmla="*/ 3484 w 140"/>
                      <a:gd name="T27" fmla="*/ 933 h 141"/>
                      <a:gd name="T28" fmla="*/ 3004 w 140"/>
                      <a:gd name="T29" fmla="*/ 812 h 141"/>
                      <a:gd name="T30" fmla="*/ 81 w 140"/>
                      <a:gd name="T31" fmla="*/ 5751 h 141"/>
                      <a:gd name="T32" fmla="*/ 400 w 140"/>
                      <a:gd name="T33" fmla="*/ 6359 h 141"/>
                      <a:gd name="T34" fmla="*/ 400 w 140"/>
                      <a:gd name="T35" fmla="*/ 6359 h 141"/>
                      <a:gd name="T36" fmla="*/ 400 w 140"/>
                      <a:gd name="T37" fmla="*/ 6359 h 141"/>
                      <a:gd name="T38" fmla="*/ 400 w 140"/>
                      <a:gd name="T39" fmla="*/ 6783 h 141"/>
                      <a:gd name="T40" fmla="*/ 319 w 140"/>
                      <a:gd name="T41" fmla="*/ 6783 h 141"/>
                      <a:gd name="T42" fmla="*/ 0 w 140"/>
                      <a:gd name="T43" fmla="*/ 7200 h 141"/>
                      <a:gd name="T44" fmla="*/ 3968 w 140"/>
                      <a:gd name="T45" fmla="*/ 14075 h 141"/>
                      <a:gd name="T46" fmla="*/ 4368 w 140"/>
                      <a:gd name="T47" fmla="*/ 13792 h 141"/>
                      <a:gd name="T48" fmla="*/ 4368 w 140"/>
                      <a:gd name="T49" fmla="*/ 13792 h 141"/>
                      <a:gd name="T50" fmla="*/ 4368 w 140"/>
                      <a:gd name="T51" fmla="*/ 13792 h 141"/>
                      <a:gd name="T52" fmla="*/ 4920 w 140"/>
                      <a:gd name="T53" fmla="*/ 13881 h 141"/>
                      <a:gd name="T54" fmla="*/ 4920 w 140"/>
                      <a:gd name="T55" fmla="*/ 13881 h 141"/>
                      <a:gd name="T56" fmla="*/ 5243 w 140"/>
                      <a:gd name="T57" fmla="*/ 14400 h 141"/>
                      <a:gd name="T58" fmla="*/ 8969 w 140"/>
                      <a:gd name="T59" fmla="*/ 12948 h 141"/>
                      <a:gd name="T60" fmla="*/ 9127 w 140"/>
                      <a:gd name="T61" fmla="*/ 12432 h 141"/>
                      <a:gd name="T62" fmla="*/ 9127 w 140"/>
                      <a:gd name="T63" fmla="*/ 12432 h 141"/>
                      <a:gd name="T64" fmla="*/ 9208 w 140"/>
                      <a:gd name="T65" fmla="*/ 12241 h 141"/>
                      <a:gd name="T66" fmla="*/ 9689 w 140"/>
                      <a:gd name="T67" fmla="*/ 12047 h 141"/>
                      <a:gd name="T68" fmla="*/ 11125 w 140"/>
                      <a:gd name="T69" fmla="*/ 7200 h 141"/>
                      <a:gd name="T70" fmla="*/ 10805 w 140"/>
                      <a:gd name="T71" fmla="*/ 4847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0" h="141">
                        <a:moveTo>
                          <a:pt x="136" y="47"/>
                        </a:moveTo>
                        <a:cubicBezTo>
                          <a:pt x="136" y="45"/>
                          <a:pt x="134" y="43"/>
                          <a:pt x="132" y="44"/>
                        </a:cubicBezTo>
                        <a:cubicBezTo>
                          <a:pt x="131" y="44"/>
                          <a:pt x="131" y="44"/>
                          <a:pt x="131" y="44"/>
                        </a:cubicBezTo>
                        <a:cubicBezTo>
                          <a:pt x="131" y="44"/>
                          <a:pt x="131" y="44"/>
                          <a:pt x="131" y="44"/>
                        </a:cubicBezTo>
                        <a:cubicBezTo>
                          <a:pt x="130" y="43"/>
                          <a:pt x="129" y="42"/>
                          <a:pt x="130" y="39"/>
                        </a:cubicBezTo>
                        <a:cubicBezTo>
                          <a:pt x="130" y="39"/>
                          <a:pt x="130" y="39"/>
                          <a:pt x="130" y="39"/>
                        </a:cubicBezTo>
                        <a:cubicBezTo>
                          <a:pt x="130" y="39"/>
                          <a:pt x="130" y="39"/>
                          <a:pt x="130" y="39"/>
                        </a:cubicBezTo>
                        <a:cubicBezTo>
                          <a:pt x="132" y="38"/>
                          <a:pt x="131" y="35"/>
                          <a:pt x="130" y="33"/>
                        </a:cubicBezTo>
                        <a:cubicBezTo>
                          <a:pt x="117" y="12"/>
                          <a:pt x="94" y="0"/>
                          <a:pt x="70" y="0"/>
                        </a:cubicBezTo>
                        <a:cubicBezTo>
                          <a:pt x="65" y="0"/>
                          <a:pt x="60" y="0"/>
                          <a:pt x="54" y="2"/>
                        </a:cubicBezTo>
                        <a:cubicBezTo>
                          <a:pt x="52" y="2"/>
                          <a:pt x="51" y="5"/>
                          <a:pt x="51" y="7"/>
                        </a:cubicBezTo>
                        <a:cubicBezTo>
                          <a:pt x="51" y="7"/>
                          <a:pt x="51" y="7"/>
                          <a:pt x="51" y="7"/>
                        </a:cubicBezTo>
                        <a:cubicBezTo>
                          <a:pt x="50" y="9"/>
                          <a:pt x="48" y="11"/>
                          <a:pt x="44" y="10"/>
                        </a:cubicBezTo>
                        <a:cubicBezTo>
                          <a:pt x="44" y="10"/>
                          <a:pt x="44" y="10"/>
                          <a:pt x="44" y="9"/>
                        </a:cubicBezTo>
                        <a:cubicBezTo>
                          <a:pt x="43" y="7"/>
                          <a:pt x="40" y="6"/>
                          <a:pt x="38" y="8"/>
                        </a:cubicBezTo>
                        <a:cubicBezTo>
                          <a:pt x="19" y="17"/>
                          <a:pt x="5" y="36"/>
                          <a:pt x="1" y="56"/>
                        </a:cubicBezTo>
                        <a:cubicBezTo>
                          <a:pt x="1" y="59"/>
                          <a:pt x="2" y="61"/>
                          <a:pt x="5" y="62"/>
                        </a:cubicBezTo>
                        <a:cubicBezTo>
                          <a:pt x="5" y="62"/>
                          <a:pt x="5" y="62"/>
                          <a:pt x="5" y="62"/>
                        </a:cubicBezTo>
                        <a:cubicBezTo>
                          <a:pt x="5" y="62"/>
                          <a:pt x="5" y="62"/>
                          <a:pt x="5" y="62"/>
                        </a:cubicBezTo>
                        <a:cubicBezTo>
                          <a:pt x="6" y="63"/>
                          <a:pt x="6" y="64"/>
                          <a:pt x="5" y="66"/>
                        </a:cubicBezTo>
                        <a:cubicBezTo>
                          <a:pt x="4" y="66"/>
                          <a:pt x="4" y="66"/>
                          <a:pt x="4" y="66"/>
                        </a:cubicBezTo>
                        <a:cubicBezTo>
                          <a:pt x="2" y="66"/>
                          <a:pt x="0" y="68"/>
                          <a:pt x="0" y="70"/>
                        </a:cubicBezTo>
                        <a:cubicBezTo>
                          <a:pt x="0" y="101"/>
                          <a:pt x="20" y="128"/>
                          <a:pt x="50" y="137"/>
                        </a:cubicBezTo>
                        <a:cubicBezTo>
                          <a:pt x="52" y="138"/>
                          <a:pt x="54" y="137"/>
                          <a:pt x="55" y="134"/>
                        </a:cubicBezTo>
                        <a:cubicBezTo>
                          <a:pt x="55" y="134"/>
                          <a:pt x="55" y="134"/>
                          <a:pt x="55" y="134"/>
                        </a:cubicBezTo>
                        <a:cubicBezTo>
                          <a:pt x="55" y="134"/>
                          <a:pt x="55" y="134"/>
                          <a:pt x="55" y="134"/>
                        </a:cubicBezTo>
                        <a:cubicBezTo>
                          <a:pt x="58" y="132"/>
                          <a:pt x="61" y="133"/>
                          <a:pt x="62" y="135"/>
                        </a:cubicBezTo>
                        <a:cubicBezTo>
                          <a:pt x="62" y="135"/>
                          <a:pt x="62" y="135"/>
                          <a:pt x="62" y="135"/>
                        </a:cubicBezTo>
                        <a:cubicBezTo>
                          <a:pt x="62" y="138"/>
                          <a:pt x="64" y="140"/>
                          <a:pt x="66" y="140"/>
                        </a:cubicBezTo>
                        <a:cubicBezTo>
                          <a:pt x="83" y="141"/>
                          <a:pt x="99" y="136"/>
                          <a:pt x="113" y="126"/>
                        </a:cubicBezTo>
                        <a:cubicBezTo>
                          <a:pt x="115" y="124"/>
                          <a:pt x="115" y="121"/>
                          <a:pt x="115" y="121"/>
                        </a:cubicBezTo>
                        <a:cubicBezTo>
                          <a:pt x="115" y="121"/>
                          <a:pt x="115" y="121"/>
                          <a:pt x="115" y="121"/>
                        </a:cubicBezTo>
                        <a:cubicBezTo>
                          <a:pt x="115" y="119"/>
                          <a:pt x="116" y="119"/>
                          <a:pt x="116" y="119"/>
                        </a:cubicBezTo>
                        <a:cubicBezTo>
                          <a:pt x="116" y="119"/>
                          <a:pt x="120" y="119"/>
                          <a:pt x="122" y="117"/>
                        </a:cubicBezTo>
                        <a:cubicBezTo>
                          <a:pt x="134" y="104"/>
                          <a:pt x="140" y="88"/>
                          <a:pt x="140" y="70"/>
                        </a:cubicBezTo>
                        <a:cubicBezTo>
                          <a:pt x="140" y="62"/>
                          <a:pt x="139" y="54"/>
                          <a:pt x="136" y="47"/>
                        </a:cubicBezTo>
                        <a:close/>
                      </a:path>
                    </a:pathLst>
                  </a:custGeom>
                  <a:solidFill>
                    <a:srgbClr val="FFE9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6" name="Freeform 179"/>
                  <p:cNvSpPr>
                    <a:spLocks/>
                  </p:cNvSpPr>
                  <p:nvPr/>
                </p:nvSpPr>
                <p:spPr bwMode="auto">
                  <a:xfrm>
                    <a:off x="1843618" y="6110288"/>
                    <a:ext cx="283633" cy="277813"/>
                  </a:xfrm>
                  <a:custGeom>
                    <a:avLst/>
                    <a:gdLst>
                      <a:gd name="T0" fmla="*/ 2981 w 45"/>
                      <a:gd name="T1" fmla="*/ 102 h 55"/>
                      <a:gd name="T2" fmla="*/ 80 w 45"/>
                      <a:gd name="T3" fmla="*/ 5123 h 55"/>
                      <a:gd name="T4" fmla="*/ 319 w 45"/>
                      <a:gd name="T5" fmla="*/ 5638 h 55"/>
                      <a:gd name="T6" fmla="*/ 709 w 45"/>
                      <a:gd name="T7" fmla="*/ 5215 h 55"/>
                      <a:gd name="T8" fmla="*/ 3299 w 45"/>
                      <a:gd name="T9" fmla="*/ 932 h 55"/>
                      <a:gd name="T10" fmla="*/ 3457 w 45"/>
                      <a:gd name="T11" fmla="*/ 325 h 55"/>
                      <a:gd name="T12" fmla="*/ 2981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8" y="1"/>
                        </a:moveTo>
                        <a:cubicBezTo>
                          <a:pt x="19" y="11"/>
                          <a:pt x="5" y="29"/>
                          <a:pt x="1" y="50"/>
                        </a:cubicBezTo>
                        <a:cubicBezTo>
                          <a:pt x="0" y="52"/>
                          <a:pt x="2" y="55"/>
                          <a:pt x="4" y="55"/>
                        </a:cubicBezTo>
                        <a:cubicBezTo>
                          <a:pt x="7" y="55"/>
                          <a:pt x="9" y="54"/>
                          <a:pt x="9" y="51"/>
                        </a:cubicBezTo>
                        <a:cubicBezTo>
                          <a:pt x="13" y="33"/>
                          <a:pt x="25" y="17"/>
                          <a:pt x="42" y="9"/>
                        </a:cubicBezTo>
                        <a:cubicBezTo>
                          <a:pt x="44" y="8"/>
                          <a:pt x="45" y="5"/>
                          <a:pt x="44" y="3"/>
                        </a:cubicBezTo>
                        <a:cubicBezTo>
                          <a:pt x="42" y="1"/>
                          <a:pt x="40" y="0"/>
                          <a:pt x="38"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7" name="Freeform 180"/>
                  <p:cNvSpPr>
                    <a:spLocks/>
                  </p:cNvSpPr>
                  <p:nvPr/>
                </p:nvSpPr>
                <p:spPr bwMode="auto">
                  <a:xfrm>
                    <a:off x="1837268" y="6408738"/>
                    <a:ext cx="353483" cy="363538"/>
                  </a:xfrm>
                  <a:custGeom>
                    <a:avLst/>
                    <a:gdLst>
                      <a:gd name="T0" fmla="*/ 0 w 56"/>
                      <a:gd name="T1" fmla="*/ 413 h 72"/>
                      <a:gd name="T2" fmla="*/ 3948 w 56"/>
                      <a:gd name="T3" fmla="*/ 7274 h 72"/>
                      <a:gd name="T4" fmla="*/ 4428 w 56"/>
                      <a:gd name="T5" fmla="*/ 6950 h 72"/>
                      <a:gd name="T6" fmla="*/ 4190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6" y="68"/>
                        </a:cubicBezTo>
                        <a:cubicBezTo>
                          <a:pt x="56" y="66"/>
                          <a:pt x="55" y="64"/>
                          <a:pt x="53" y="63"/>
                        </a:cubicBezTo>
                        <a:cubicBezTo>
                          <a:pt x="27" y="55"/>
                          <a:pt x="9" y="31"/>
                          <a:pt x="9" y="4"/>
                        </a:cubicBezTo>
                        <a:cubicBezTo>
                          <a:pt x="9" y="2"/>
                          <a:pt x="7" y="0"/>
                          <a:pt x="5" y="0"/>
                        </a:cubicBezTo>
                        <a:cubicBezTo>
                          <a:pt x="2" y="0"/>
                          <a:pt x="0" y="2"/>
                          <a:pt x="0" y="4"/>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8" name="Freeform 181"/>
                  <p:cNvSpPr>
                    <a:spLocks/>
                  </p:cNvSpPr>
                  <p:nvPr/>
                </p:nvSpPr>
                <p:spPr bwMode="auto">
                  <a:xfrm>
                    <a:off x="2254252" y="6686550"/>
                    <a:ext cx="334433" cy="122238"/>
                  </a:xfrm>
                  <a:custGeom>
                    <a:avLst/>
                    <a:gdLst>
                      <a:gd name="T0" fmla="*/ 3625 w 53"/>
                      <a:gd name="T1" fmla="*/ 103 h 24"/>
                      <a:gd name="T2" fmla="*/ 399 w 53"/>
                      <a:gd name="T3" fmla="*/ 1482 h 24"/>
                      <a:gd name="T4" fmla="*/ 0 w 53"/>
                      <a:gd name="T5" fmla="*/ 1915 h 24"/>
                      <a:gd name="T6" fmla="*/ 319 w 53"/>
                      <a:gd name="T7" fmla="*/ 2438 h 24"/>
                      <a:gd name="T8" fmla="*/ 4025 w 53"/>
                      <a:gd name="T9" fmla="*/ 853 h 24"/>
                      <a:gd name="T10" fmla="*/ 4105 w 53"/>
                      <a:gd name="T11" fmla="*/ 196 h 24"/>
                      <a:gd name="T12" fmla="*/ 3625 w 53"/>
                      <a:gd name="T13" fmla="*/ 10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24">
                        <a:moveTo>
                          <a:pt x="46" y="1"/>
                        </a:moveTo>
                        <a:cubicBezTo>
                          <a:pt x="34" y="10"/>
                          <a:pt x="19" y="14"/>
                          <a:pt x="5" y="14"/>
                        </a:cubicBezTo>
                        <a:cubicBezTo>
                          <a:pt x="2" y="13"/>
                          <a:pt x="0" y="15"/>
                          <a:pt x="0" y="18"/>
                        </a:cubicBezTo>
                        <a:cubicBezTo>
                          <a:pt x="0" y="20"/>
                          <a:pt x="2" y="22"/>
                          <a:pt x="4" y="23"/>
                        </a:cubicBezTo>
                        <a:cubicBezTo>
                          <a:pt x="21" y="24"/>
                          <a:pt x="38" y="18"/>
                          <a:pt x="51" y="8"/>
                        </a:cubicBezTo>
                        <a:cubicBezTo>
                          <a:pt x="53" y="7"/>
                          <a:pt x="53" y="4"/>
                          <a:pt x="52" y="2"/>
                        </a:cubicBezTo>
                        <a:cubicBezTo>
                          <a:pt x="50" y="0"/>
                          <a:pt x="48" y="0"/>
                          <a:pt x="46" y="1"/>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69" name="Freeform 182"/>
                  <p:cNvSpPr>
                    <a:spLocks/>
                  </p:cNvSpPr>
                  <p:nvPr/>
                </p:nvSpPr>
                <p:spPr bwMode="auto">
                  <a:xfrm>
                    <a:off x="2582335" y="6313488"/>
                    <a:ext cx="165100" cy="384175"/>
                  </a:xfrm>
                  <a:custGeom>
                    <a:avLst/>
                    <a:gdLst>
                      <a:gd name="T0" fmla="*/ 1377 w 26"/>
                      <a:gd name="T1" fmla="*/ 102 h 76"/>
                      <a:gd name="T2" fmla="*/ 1134 w 26"/>
                      <a:gd name="T3" fmla="*/ 710 h 76"/>
                      <a:gd name="T4" fmla="*/ 1458 w 26"/>
                      <a:gd name="T5" fmla="*/ 2777 h 76"/>
                      <a:gd name="T6" fmla="*/ 162 w 26"/>
                      <a:gd name="T7" fmla="*/ 7005 h 76"/>
                      <a:gd name="T8" fmla="*/ 162 w 26"/>
                      <a:gd name="T9" fmla="*/ 7613 h 76"/>
                      <a:gd name="T10" fmla="*/ 648 w 26"/>
                      <a:gd name="T11" fmla="*/ 7613 h 76"/>
                      <a:gd name="T12" fmla="*/ 2106 w 26"/>
                      <a:gd name="T13" fmla="*/ 2777 h 76"/>
                      <a:gd name="T14" fmla="*/ 1863 w 26"/>
                      <a:gd name="T15" fmla="*/ 417 h 76"/>
                      <a:gd name="T16" fmla="*/ 1377 w 26"/>
                      <a:gd name="T17" fmla="*/ 10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76">
                        <a:moveTo>
                          <a:pt x="17" y="1"/>
                        </a:moveTo>
                        <a:cubicBezTo>
                          <a:pt x="15" y="2"/>
                          <a:pt x="13" y="4"/>
                          <a:pt x="14" y="7"/>
                        </a:cubicBezTo>
                        <a:cubicBezTo>
                          <a:pt x="16" y="13"/>
                          <a:pt x="18" y="20"/>
                          <a:pt x="18" y="27"/>
                        </a:cubicBezTo>
                        <a:cubicBezTo>
                          <a:pt x="18" y="42"/>
                          <a:pt x="12" y="56"/>
                          <a:pt x="2" y="68"/>
                        </a:cubicBezTo>
                        <a:cubicBezTo>
                          <a:pt x="0" y="69"/>
                          <a:pt x="0" y="72"/>
                          <a:pt x="2" y="74"/>
                        </a:cubicBezTo>
                        <a:cubicBezTo>
                          <a:pt x="4" y="76"/>
                          <a:pt x="7" y="76"/>
                          <a:pt x="8" y="74"/>
                        </a:cubicBezTo>
                        <a:cubicBezTo>
                          <a:pt x="20" y="61"/>
                          <a:pt x="26" y="44"/>
                          <a:pt x="26" y="27"/>
                        </a:cubicBezTo>
                        <a:cubicBezTo>
                          <a:pt x="26" y="19"/>
                          <a:pt x="25" y="11"/>
                          <a:pt x="23" y="4"/>
                        </a:cubicBezTo>
                        <a:cubicBezTo>
                          <a:pt x="22" y="1"/>
                          <a:pt x="19" y="0"/>
                          <a:pt x="17" y="1"/>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0" name="Freeform 183"/>
                  <p:cNvSpPr>
                    <a:spLocks/>
                  </p:cNvSpPr>
                  <p:nvPr/>
                </p:nvSpPr>
                <p:spPr bwMode="auto">
                  <a:xfrm>
                    <a:off x="1894418" y="6130925"/>
                    <a:ext cx="802217" cy="647700"/>
                  </a:xfrm>
                  <a:custGeom>
                    <a:avLst/>
                    <a:gdLst>
                      <a:gd name="T0" fmla="*/ 8798 w 127"/>
                      <a:gd name="T1" fmla="*/ 10748 h 128"/>
                      <a:gd name="T2" fmla="*/ 10072 w 127"/>
                      <a:gd name="T3" fmla="*/ 6512 h 128"/>
                      <a:gd name="T4" fmla="*/ 9753 w 127"/>
                      <a:gd name="T5" fmla="*/ 4440 h 128"/>
                      <a:gd name="T6" fmla="*/ 9991 w 127"/>
                      <a:gd name="T7" fmla="*/ 3822 h 128"/>
                      <a:gd name="T8" fmla="*/ 9753 w 127"/>
                      <a:gd name="T9" fmla="*/ 3302 h 128"/>
                      <a:gd name="T10" fmla="*/ 9281 w 127"/>
                      <a:gd name="T11" fmla="*/ 3108 h 128"/>
                      <a:gd name="T12" fmla="*/ 5157 w 127"/>
                      <a:gd name="T13" fmla="*/ 102 h 128"/>
                      <a:gd name="T14" fmla="*/ 4124 w 127"/>
                      <a:gd name="T15" fmla="*/ 325 h 128"/>
                      <a:gd name="T16" fmla="*/ 3644 w 127"/>
                      <a:gd name="T17" fmla="*/ 0 h 128"/>
                      <a:gd name="T18" fmla="*/ 3083 w 127"/>
                      <a:gd name="T19" fmla="*/ 194 h 128"/>
                      <a:gd name="T20" fmla="*/ 2922 w 127"/>
                      <a:gd name="T21" fmla="*/ 845 h 128"/>
                      <a:gd name="T22" fmla="*/ 400 w 127"/>
                      <a:gd name="T23" fmla="*/ 5285 h 128"/>
                      <a:gd name="T24" fmla="*/ 0 w 127"/>
                      <a:gd name="T25" fmla="*/ 5569 h 128"/>
                      <a:gd name="T26" fmla="*/ 0 w 127"/>
                      <a:gd name="T27" fmla="*/ 5996 h 128"/>
                      <a:gd name="T28" fmla="*/ 319 w 127"/>
                      <a:gd name="T29" fmla="*/ 6512 h 128"/>
                      <a:gd name="T30" fmla="*/ 3721 w 127"/>
                      <a:gd name="T31" fmla="*/ 12498 h 128"/>
                      <a:gd name="T32" fmla="*/ 3963 w 127"/>
                      <a:gd name="T33" fmla="*/ 13015 h 128"/>
                      <a:gd name="T34" fmla="*/ 4515 w 127"/>
                      <a:gd name="T35" fmla="*/ 13219 h 128"/>
                      <a:gd name="T36" fmla="*/ 4915 w 127"/>
                      <a:gd name="T37" fmla="*/ 12791 h 128"/>
                      <a:gd name="T38" fmla="*/ 8159 w 127"/>
                      <a:gd name="T39" fmla="*/ 11462 h 128"/>
                      <a:gd name="T40" fmla="*/ 8639 w 127"/>
                      <a:gd name="T41" fmla="*/ 11561 h 128"/>
                      <a:gd name="T42" fmla="*/ 8798 w 127"/>
                      <a:gd name="T43" fmla="*/ 11370 h 128"/>
                      <a:gd name="T44" fmla="*/ 8798 w 127"/>
                      <a:gd name="T45" fmla="*/ 10748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2"/>
                          <a:pt x="127" y="78"/>
                          <a:pt x="127" y="63"/>
                        </a:cubicBezTo>
                        <a:cubicBezTo>
                          <a:pt x="127" y="56"/>
                          <a:pt x="125" y="49"/>
                          <a:pt x="123" y="43"/>
                        </a:cubicBezTo>
                        <a:cubicBezTo>
                          <a:pt x="122" y="40"/>
                          <a:pt x="124" y="38"/>
                          <a:pt x="126" y="37"/>
                        </a:cubicBezTo>
                        <a:cubicBezTo>
                          <a:pt x="124" y="36"/>
                          <a:pt x="123" y="35"/>
                          <a:pt x="123" y="32"/>
                        </a:cubicBezTo>
                        <a:cubicBezTo>
                          <a:pt x="121" y="33"/>
                          <a:pt x="119" y="32"/>
                          <a:pt x="117" y="30"/>
                        </a:cubicBezTo>
                        <a:cubicBezTo>
                          <a:pt x="106" y="12"/>
                          <a:pt x="87" y="1"/>
                          <a:pt x="65" y="1"/>
                        </a:cubicBezTo>
                        <a:cubicBezTo>
                          <a:pt x="61" y="1"/>
                          <a:pt x="56" y="2"/>
                          <a:pt x="52" y="3"/>
                        </a:cubicBezTo>
                        <a:cubicBezTo>
                          <a:pt x="49" y="3"/>
                          <a:pt x="47" y="2"/>
                          <a:pt x="46" y="0"/>
                        </a:cubicBezTo>
                        <a:cubicBezTo>
                          <a:pt x="45" y="2"/>
                          <a:pt x="43" y="4"/>
                          <a:pt x="39" y="2"/>
                        </a:cubicBezTo>
                        <a:cubicBezTo>
                          <a:pt x="40" y="4"/>
                          <a:pt x="40" y="7"/>
                          <a:pt x="37" y="8"/>
                        </a:cubicBezTo>
                        <a:cubicBezTo>
                          <a:pt x="21" y="17"/>
                          <a:pt x="9" y="32"/>
                          <a:pt x="5" y="51"/>
                        </a:cubicBezTo>
                        <a:cubicBezTo>
                          <a:pt x="5" y="53"/>
                          <a:pt x="3" y="55"/>
                          <a:pt x="0" y="54"/>
                        </a:cubicBezTo>
                        <a:cubicBezTo>
                          <a:pt x="2" y="56"/>
                          <a:pt x="1" y="57"/>
                          <a:pt x="0" y="58"/>
                        </a:cubicBezTo>
                        <a:cubicBezTo>
                          <a:pt x="2" y="58"/>
                          <a:pt x="4" y="60"/>
                          <a:pt x="4" y="63"/>
                        </a:cubicBezTo>
                        <a:cubicBezTo>
                          <a:pt x="4" y="90"/>
                          <a:pt x="21" y="113"/>
                          <a:pt x="47" y="121"/>
                        </a:cubicBezTo>
                        <a:cubicBezTo>
                          <a:pt x="50" y="122"/>
                          <a:pt x="51" y="124"/>
                          <a:pt x="50" y="126"/>
                        </a:cubicBezTo>
                        <a:cubicBezTo>
                          <a:pt x="53" y="125"/>
                          <a:pt x="56" y="125"/>
                          <a:pt x="57" y="128"/>
                        </a:cubicBezTo>
                        <a:cubicBezTo>
                          <a:pt x="57" y="125"/>
                          <a:pt x="59" y="123"/>
                          <a:pt x="62" y="124"/>
                        </a:cubicBezTo>
                        <a:cubicBezTo>
                          <a:pt x="76" y="124"/>
                          <a:pt x="91" y="120"/>
                          <a:pt x="103" y="111"/>
                        </a:cubicBezTo>
                        <a:cubicBezTo>
                          <a:pt x="105" y="110"/>
                          <a:pt x="107" y="110"/>
                          <a:pt x="109" y="112"/>
                        </a:cubicBezTo>
                        <a:cubicBezTo>
                          <a:pt x="108" y="110"/>
                          <a:pt x="110" y="109"/>
                          <a:pt x="111" y="110"/>
                        </a:cubicBezTo>
                        <a:cubicBezTo>
                          <a:pt x="109" y="108"/>
                          <a:pt x="109" y="105"/>
                          <a:pt x="111" y="104"/>
                        </a:cubicBezTo>
                        <a:close/>
                      </a:path>
                    </a:pathLst>
                  </a:custGeom>
                  <a:solidFill>
                    <a:srgbClr val="FE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1" name="Freeform 184"/>
                  <p:cNvSpPr>
                    <a:spLocks/>
                  </p:cNvSpPr>
                  <p:nvPr/>
                </p:nvSpPr>
                <p:spPr bwMode="auto">
                  <a:xfrm>
                    <a:off x="2228852" y="6665913"/>
                    <a:ext cx="340783" cy="122238"/>
                  </a:xfrm>
                  <a:custGeom>
                    <a:avLst/>
                    <a:gdLst>
                      <a:gd name="T0" fmla="*/ 3625 w 54"/>
                      <a:gd name="T1" fmla="*/ 196 h 24"/>
                      <a:gd name="T2" fmla="*/ 400 w 54"/>
                      <a:gd name="T3" fmla="*/ 1482 h 24"/>
                      <a:gd name="T4" fmla="*/ 0 w 54"/>
                      <a:gd name="T5" fmla="*/ 2018 h 24"/>
                      <a:gd name="T6" fmla="*/ 400 w 54"/>
                      <a:gd name="T7" fmla="*/ 2438 h 24"/>
                      <a:gd name="T8" fmla="*/ 4028 w 54"/>
                      <a:gd name="T9" fmla="*/ 956 h 24"/>
                      <a:gd name="T10" fmla="*/ 4106 w 54"/>
                      <a:gd name="T11" fmla="*/ 330 h 24"/>
                      <a:gd name="T12" fmla="*/ 3625 w 54"/>
                      <a:gd name="T13" fmla="*/ 19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3" y="14"/>
                          <a:pt x="0" y="16"/>
                          <a:pt x="0" y="19"/>
                        </a:cubicBezTo>
                        <a:cubicBezTo>
                          <a:pt x="0" y="21"/>
                          <a:pt x="2" y="23"/>
                          <a:pt x="5" y="23"/>
                        </a:cubicBezTo>
                        <a:cubicBezTo>
                          <a:pt x="21" y="24"/>
                          <a:pt x="38" y="19"/>
                          <a:pt x="51" y="9"/>
                        </a:cubicBezTo>
                        <a:cubicBezTo>
                          <a:pt x="53" y="7"/>
                          <a:pt x="54" y="5"/>
                          <a:pt x="52" y="3"/>
                        </a:cubicBezTo>
                        <a:cubicBezTo>
                          <a:pt x="51" y="1"/>
                          <a:pt x="48" y="0"/>
                          <a:pt x="46"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2" name="Freeform 185"/>
                  <p:cNvSpPr>
                    <a:spLocks/>
                  </p:cNvSpPr>
                  <p:nvPr/>
                </p:nvSpPr>
                <p:spPr bwMode="auto">
                  <a:xfrm>
                    <a:off x="2556935" y="6297613"/>
                    <a:ext cx="171450" cy="379413"/>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729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4" y="4"/>
                          <a:pt x="14" y="6"/>
                        </a:cubicBezTo>
                        <a:cubicBezTo>
                          <a:pt x="17" y="13"/>
                          <a:pt x="18" y="19"/>
                          <a:pt x="18" y="26"/>
                        </a:cubicBezTo>
                        <a:cubicBezTo>
                          <a:pt x="18" y="42"/>
                          <a:pt x="12" y="56"/>
                          <a:pt x="2" y="67"/>
                        </a:cubicBezTo>
                        <a:cubicBezTo>
                          <a:pt x="0" y="69"/>
                          <a:pt x="0" y="72"/>
                          <a:pt x="2" y="74"/>
                        </a:cubicBezTo>
                        <a:cubicBezTo>
                          <a:pt x="4" y="75"/>
                          <a:pt x="7" y="75"/>
                          <a:pt x="9" y="73"/>
                        </a:cubicBezTo>
                        <a:cubicBezTo>
                          <a:pt x="20" y="61"/>
                          <a:pt x="27" y="44"/>
                          <a:pt x="27" y="26"/>
                        </a:cubicBezTo>
                        <a:cubicBezTo>
                          <a:pt x="27" y="18"/>
                          <a:pt x="25" y="11"/>
                          <a:pt x="23" y="3"/>
                        </a:cubicBezTo>
                        <a:cubicBezTo>
                          <a:pt x="22" y="1"/>
                          <a:pt x="20" y="0"/>
                          <a:pt x="17" y="1"/>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3" name="Freeform 186"/>
                  <p:cNvSpPr>
                    <a:spLocks/>
                  </p:cNvSpPr>
                  <p:nvPr/>
                </p:nvSpPr>
                <p:spPr bwMode="auto">
                  <a:xfrm>
                    <a:off x="2159002" y="6075363"/>
                    <a:ext cx="505883" cy="206375"/>
                  </a:xfrm>
                  <a:custGeom>
                    <a:avLst/>
                    <a:gdLst>
                      <a:gd name="T0" fmla="*/ 323 w 80"/>
                      <a:gd name="T1" fmla="*/ 190 h 41"/>
                      <a:gd name="T2" fmla="*/ 81 w 80"/>
                      <a:gd name="T3" fmla="*/ 704 h 41"/>
                      <a:gd name="T4" fmla="*/ 481 w 80"/>
                      <a:gd name="T5" fmla="*/ 1116 h 41"/>
                      <a:gd name="T6" fmla="*/ 1598 w 80"/>
                      <a:gd name="T7" fmla="*/ 926 h 41"/>
                      <a:gd name="T8" fmla="*/ 5730 w 80"/>
                      <a:gd name="T9" fmla="*/ 3821 h 41"/>
                      <a:gd name="T10" fmla="*/ 6211 w 80"/>
                      <a:gd name="T11" fmla="*/ 3951 h 41"/>
                      <a:gd name="T12" fmla="*/ 6292 w 80"/>
                      <a:gd name="T13" fmla="*/ 3348 h 41"/>
                      <a:gd name="T14" fmla="*/ 1598 w 80"/>
                      <a:gd name="T15" fmla="*/ 0 h 41"/>
                      <a:gd name="T16" fmla="*/ 323 w 80"/>
                      <a:gd name="T17" fmla="*/ 19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2" y="2"/>
                          <a:pt x="0" y="5"/>
                          <a:pt x="1" y="7"/>
                        </a:cubicBezTo>
                        <a:cubicBezTo>
                          <a:pt x="1" y="10"/>
                          <a:pt x="4" y="11"/>
                          <a:pt x="6" y="11"/>
                        </a:cubicBezTo>
                        <a:cubicBezTo>
                          <a:pt x="10" y="10"/>
                          <a:pt x="15" y="9"/>
                          <a:pt x="20" y="9"/>
                        </a:cubicBezTo>
                        <a:cubicBezTo>
                          <a:pt x="41" y="9"/>
                          <a:pt x="60" y="20"/>
                          <a:pt x="72" y="38"/>
                        </a:cubicBezTo>
                        <a:cubicBezTo>
                          <a:pt x="73" y="40"/>
                          <a:pt x="76" y="41"/>
                          <a:pt x="78" y="39"/>
                        </a:cubicBezTo>
                        <a:cubicBezTo>
                          <a:pt x="80" y="38"/>
                          <a:pt x="80" y="35"/>
                          <a:pt x="79" y="33"/>
                        </a:cubicBezTo>
                        <a:cubicBezTo>
                          <a:pt x="66" y="12"/>
                          <a:pt x="44" y="0"/>
                          <a:pt x="20" y="0"/>
                        </a:cubicBezTo>
                        <a:cubicBezTo>
                          <a:pt x="14" y="0"/>
                          <a:pt x="9" y="1"/>
                          <a:pt x="4" y="2"/>
                        </a:cubicBezTo>
                        <a:close/>
                      </a:path>
                    </a:pathLst>
                  </a:custGeom>
                  <a:solidFill>
                    <a:srgbClr val="CAD0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4" name="Freeform 187"/>
                  <p:cNvSpPr>
                    <a:spLocks/>
                  </p:cNvSpPr>
                  <p:nvPr/>
                </p:nvSpPr>
                <p:spPr bwMode="auto">
                  <a:xfrm>
                    <a:off x="1869018" y="6110288"/>
                    <a:ext cx="802217" cy="647700"/>
                  </a:xfrm>
                  <a:custGeom>
                    <a:avLst/>
                    <a:gdLst>
                      <a:gd name="T0" fmla="*/ 8798 w 127"/>
                      <a:gd name="T1" fmla="*/ 10748 h 128"/>
                      <a:gd name="T2" fmla="*/ 10072 w 127"/>
                      <a:gd name="T3" fmla="*/ 6512 h 128"/>
                      <a:gd name="T4" fmla="*/ 9753 w 127"/>
                      <a:gd name="T5" fmla="*/ 4440 h 128"/>
                      <a:gd name="T6" fmla="*/ 9991 w 127"/>
                      <a:gd name="T7" fmla="*/ 3921 h 128"/>
                      <a:gd name="T8" fmla="*/ 9833 w 127"/>
                      <a:gd name="T9" fmla="*/ 3302 h 128"/>
                      <a:gd name="T10" fmla="*/ 9350 w 127"/>
                      <a:gd name="T11" fmla="*/ 3210 h 128"/>
                      <a:gd name="T12" fmla="*/ 5237 w 127"/>
                      <a:gd name="T13" fmla="*/ 194 h 128"/>
                      <a:gd name="T14" fmla="*/ 4124 w 127"/>
                      <a:gd name="T15" fmla="*/ 418 h 128"/>
                      <a:gd name="T16" fmla="*/ 3721 w 127"/>
                      <a:gd name="T17" fmla="*/ 0 h 128"/>
                      <a:gd name="T18" fmla="*/ 3160 w 127"/>
                      <a:gd name="T19" fmla="*/ 325 h 128"/>
                      <a:gd name="T20" fmla="*/ 3002 w 127"/>
                      <a:gd name="T21" fmla="*/ 934 h 128"/>
                      <a:gd name="T22" fmla="*/ 400 w 127"/>
                      <a:gd name="T23" fmla="*/ 5285 h 128"/>
                      <a:gd name="T24" fmla="*/ 0 w 127"/>
                      <a:gd name="T25" fmla="*/ 5671 h 128"/>
                      <a:gd name="T26" fmla="*/ 0 w 127"/>
                      <a:gd name="T27" fmla="*/ 6085 h 128"/>
                      <a:gd name="T28" fmla="*/ 319 w 127"/>
                      <a:gd name="T29" fmla="*/ 6512 h 128"/>
                      <a:gd name="T30" fmla="*/ 3802 w 127"/>
                      <a:gd name="T31" fmla="*/ 12600 h 128"/>
                      <a:gd name="T32" fmla="*/ 4044 w 127"/>
                      <a:gd name="T33" fmla="*/ 13117 h 128"/>
                      <a:gd name="T34" fmla="*/ 4515 w 127"/>
                      <a:gd name="T35" fmla="*/ 13219 h 128"/>
                      <a:gd name="T36" fmla="*/ 4915 w 127"/>
                      <a:gd name="T37" fmla="*/ 12791 h 128"/>
                      <a:gd name="T38" fmla="*/ 8159 w 127"/>
                      <a:gd name="T39" fmla="*/ 11561 h 128"/>
                      <a:gd name="T40" fmla="*/ 8639 w 127"/>
                      <a:gd name="T41" fmla="*/ 11663 h 128"/>
                      <a:gd name="T42" fmla="*/ 8798 w 127"/>
                      <a:gd name="T43" fmla="*/ 11462 h 128"/>
                      <a:gd name="T44" fmla="*/ 8798 w 127"/>
                      <a:gd name="T45" fmla="*/ 10748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6" y="50"/>
                          <a:pt x="123" y="43"/>
                        </a:cubicBezTo>
                        <a:cubicBezTo>
                          <a:pt x="123" y="41"/>
                          <a:pt x="124" y="39"/>
                          <a:pt x="126" y="38"/>
                        </a:cubicBezTo>
                        <a:cubicBezTo>
                          <a:pt x="124" y="37"/>
                          <a:pt x="123" y="35"/>
                          <a:pt x="124" y="32"/>
                        </a:cubicBezTo>
                        <a:cubicBezTo>
                          <a:pt x="121" y="34"/>
                          <a:pt x="119" y="33"/>
                          <a:pt x="118" y="31"/>
                        </a:cubicBezTo>
                        <a:cubicBezTo>
                          <a:pt x="106" y="13"/>
                          <a:pt x="87" y="2"/>
                          <a:pt x="66" y="2"/>
                        </a:cubicBezTo>
                        <a:cubicBezTo>
                          <a:pt x="61" y="2"/>
                          <a:pt x="56" y="3"/>
                          <a:pt x="52" y="4"/>
                        </a:cubicBezTo>
                        <a:cubicBezTo>
                          <a:pt x="50" y="4"/>
                          <a:pt x="47" y="3"/>
                          <a:pt x="47" y="0"/>
                        </a:cubicBezTo>
                        <a:cubicBezTo>
                          <a:pt x="45" y="2"/>
                          <a:pt x="44" y="4"/>
                          <a:pt x="40" y="3"/>
                        </a:cubicBezTo>
                        <a:cubicBezTo>
                          <a:pt x="41" y="5"/>
                          <a:pt x="40" y="8"/>
                          <a:pt x="38"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8" y="122"/>
                        </a:cubicBezTo>
                        <a:cubicBezTo>
                          <a:pt x="50" y="123"/>
                          <a:pt x="51" y="125"/>
                          <a:pt x="51" y="127"/>
                        </a:cubicBezTo>
                        <a:cubicBezTo>
                          <a:pt x="53" y="125"/>
                          <a:pt x="56" y="126"/>
                          <a:pt x="57" y="128"/>
                        </a:cubicBezTo>
                        <a:cubicBezTo>
                          <a:pt x="58" y="126"/>
                          <a:pt x="60"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solidFill>
                    <a:srgbClr val="517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5" name="Freeform 188"/>
                  <p:cNvSpPr>
                    <a:spLocks/>
                  </p:cNvSpPr>
                  <p:nvPr/>
                </p:nvSpPr>
                <p:spPr bwMode="auto">
                  <a:xfrm>
                    <a:off x="1869018" y="6110288"/>
                    <a:ext cx="795867" cy="541338"/>
                  </a:xfrm>
                  <a:custGeom>
                    <a:avLst/>
                    <a:gdLst>
                      <a:gd name="T0" fmla="*/ 1432 w 126"/>
                      <a:gd name="T1" fmla="*/ 8582 h 107"/>
                      <a:gd name="T2" fmla="*/ 6350 w 126"/>
                      <a:gd name="T3" fmla="*/ 2173 h 107"/>
                      <a:gd name="T4" fmla="*/ 9830 w 126"/>
                      <a:gd name="T5" fmla="*/ 4012 h 107"/>
                      <a:gd name="T6" fmla="*/ 9991 w 126"/>
                      <a:gd name="T7" fmla="*/ 3920 h 107"/>
                      <a:gd name="T8" fmla="*/ 9830 w 126"/>
                      <a:gd name="T9" fmla="*/ 3302 h 107"/>
                      <a:gd name="T10" fmla="*/ 9349 w 126"/>
                      <a:gd name="T11" fmla="*/ 3209 h 107"/>
                      <a:gd name="T12" fmla="*/ 5237 w 126"/>
                      <a:gd name="T13" fmla="*/ 194 h 107"/>
                      <a:gd name="T14" fmla="*/ 4124 w 126"/>
                      <a:gd name="T15" fmla="*/ 417 h 107"/>
                      <a:gd name="T16" fmla="*/ 3721 w 126"/>
                      <a:gd name="T17" fmla="*/ 0 h 107"/>
                      <a:gd name="T18" fmla="*/ 3160 w 126"/>
                      <a:gd name="T19" fmla="*/ 325 h 107"/>
                      <a:gd name="T20" fmla="*/ 3002 w 126"/>
                      <a:gd name="T21" fmla="*/ 934 h 107"/>
                      <a:gd name="T22" fmla="*/ 400 w 126"/>
                      <a:gd name="T23" fmla="*/ 5271 h 107"/>
                      <a:gd name="T24" fmla="*/ 0 w 126"/>
                      <a:gd name="T25" fmla="*/ 5666 h 107"/>
                      <a:gd name="T26" fmla="*/ 0 w 126"/>
                      <a:gd name="T27" fmla="*/ 6084 h 107"/>
                      <a:gd name="T28" fmla="*/ 319 w 126"/>
                      <a:gd name="T29" fmla="*/ 6511 h 107"/>
                      <a:gd name="T30" fmla="*/ 1835 w 126"/>
                      <a:gd name="T31" fmla="*/ 11039 h 107"/>
                      <a:gd name="T32" fmla="*/ 1432 w 126"/>
                      <a:gd name="T33" fmla="*/ 8582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107">
                        <a:moveTo>
                          <a:pt x="18" y="83"/>
                        </a:moveTo>
                        <a:cubicBezTo>
                          <a:pt x="18" y="48"/>
                          <a:pt x="46" y="21"/>
                          <a:pt x="80" y="21"/>
                        </a:cubicBezTo>
                        <a:cubicBezTo>
                          <a:pt x="97" y="21"/>
                          <a:pt x="113" y="28"/>
                          <a:pt x="124" y="39"/>
                        </a:cubicBezTo>
                        <a:cubicBezTo>
                          <a:pt x="125" y="39"/>
                          <a:pt x="125" y="38"/>
                          <a:pt x="126" y="38"/>
                        </a:cubicBezTo>
                        <a:cubicBezTo>
                          <a:pt x="124" y="37"/>
                          <a:pt x="123" y="35"/>
                          <a:pt x="124" y="32"/>
                        </a:cubicBezTo>
                        <a:cubicBezTo>
                          <a:pt x="121" y="34"/>
                          <a:pt x="119" y="33"/>
                          <a:pt x="118" y="31"/>
                        </a:cubicBezTo>
                        <a:cubicBezTo>
                          <a:pt x="106" y="13"/>
                          <a:pt x="87" y="2"/>
                          <a:pt x="66" y="2"/>
                        </a:cubicBezTo>
                        <a:cubicBezTo>
                          <a:pt x="61" y="2"/>
                          <a:pt x="56" y="3"/>
                          <a:pt x="52" y="4"/>
                        </a:cubicBezTo>
                        <a:cubicBezTo>
                          <a:pt x="50" y="4"/>
                          <a:pt x="47" y="3"/>
                          <a:pt x="47" y="0"/>
                        </a:cubicBezTo>
                        <a:cubicBezTo>
                          <a:pt x="45" y="2"/>
                          <a:pt x="44" y="4"/>
                          <a:pt x="40" y="3"/>
                        </a:cubicBezTo>
                        <a:cubicBezTo>
                          <a:pt x="41" y="5"/>
                          <a:pt x="40" y="8"/>
                          <a:pt x="38" y="9"/>
                        </a:cubicBezTo>
                        <a:cubicBezTo>
                          <a:pt x="21" y="17"/>
                          <a:pt x="9" y="33"/>
                          <a:pt x="5" y="51"/>
                        </a:cubicBezTo>
                        <a:cubicBezTo>
                          <a:pt x="5" y="54"/>
                          <a:pt x="3" y="55"/>
                          <a:pt x="0" y="55"/>
                        </a:cubicBezTo>
                        <a:cubicBezTo>
                          <a:pt x="2" y="56"/>
                          <a:pt x="2" y="58"/>
                          <a:pt x="0" y="59"/>
                        </a:cubicBezTo>
                        <a:cubicBezTo>
                          <a:pt x="2" y="59"/>
                          <a:pt x="4" y="61"/>
                          <a:pt x="4" y="63"/>
                        </a:cubicBezTo>
                        <a:cubicBezTo>
                          <a:pt x="4" y="80"/>
                          <a:pt x="11" y="96"/>
                          <a:pt x="23" y="107"/>
                        </a:cubicBezTo>
                        <a:cubicBezTo>
                          <a:pt x="19" y="100"/>
                          <a:pt x="18" y="91"/>
                          <a:pt x="18" y="83"/>
                        </a:cubicBezTo>
                        <a:close/>
                      </a:path>
                    </a:pathLst>
                  </a:custGeom>
                  <a:solidFill>
                    <a:srgbClr val="0051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6" name="Freeform 189"/>
                  <p:cNvSpPr>
                    <a:spLocks/>
                  </p:cNvSpPr>
                  <p:nvPr/>
                </p:nvSpPr>
                <p:spPr bwMode="auto">
                  <a:xfrm>
                    <a:off x="2019302" y="6327775"/>
                    <a:ext cx="632883" cy="388938"/>
                  </a:xfrm>
                  <a:custGeom>
                    <a:avLst/>
                    <a:gdLst>
                      <a:gd name="T0" fmla="*/ 7669 w 100"/>
                      <a:gd name="T1" fmla="*/ 932 h 77"/>
                      <a:gd name="T2" fmla="*/ 7511 w 100"/>
                      <a:gd name="T3" fmla="*/ 325 h 77"/>
                      <a:gd name="T4" fmla="*/ 7027 w 100"/>
                      <a:gd name="T5" fmla="*/ 4311 h 77"/>
                      <a:gd name="T6" fmla="*/ 2969 w 100"/>
                      <a:gd name="T7" fmla="*/ 7471 h 77"/>
                      <a:gd name="T8" fmla="*/ 0 w 100"/>
                      <a:gd name="T9" fmla="*/ 5963 h 77"/>
                      <a:gd name="T10" fmla="*/ 3289 w 100"/>
                      <a:gd name="T11" fmla="*/ 7897 h 77"/>
                      <a:gd name="T12" fmla="*/ 7750 w 100"/>
                      <a:gd name="T13" fmla="*/ 2157 h 77"/>
                      <a:gd name="T14" fmla="*/ 7669 w 100"/>
                      <a:gd name="T15" fmla="*/ 932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 h="77">
                        <a:moveTo>
                          <a:pt x="96" y="9"/>
                        </a:moveTo>
                        <a:cubicBezTo>
                          <a:pt x="95" y="6"/>
                          <a:pt x="95" y="4"/>
                          <a:pt x="94" y="3"/>
                        </a:cubicBezTo>
                        <a:cubicBezTo>
                          <a:pt x="94" y="0"/>
                          <a:pt x="100" y="19"/>
                          <a:pt x="88" y="42"/>
                        </a:cubicBezTo>
                        <a:cubicBezTo>
                          <a:pt x="78" y="60"/>
                          <a:pt x="59" y="73"/>
                          <a:pt x="37" y="73"/>
                        </a:cubicBezTo>
                        <a:cubicBezTo>
                          <a:pt x="22" y="73"/>
                          <a:pt x="10" y="67"/>
                          <a:pt x="0" y="58"/>
                        </a:cubicBezTo>
                        <a:cubicBezTo>
                          <a:pt x="10" y="70"/>
                          <a:pt x="25" y="77"/>
                          <a:pt x="41" y="77"/>
                        </a:cubicBezTo>
                        <a:cubicBezTo>
                          <a:pt x="72" y="77"/>
                          <a:pt x="97" y="52"/>
                          <a:pt x="97" y="21"/>
                        </a:cubicBezTo>
                        <a:cubicBezTo>
                          <a:pt x="97" y="17"/>
                          <a:pt x="97" y="13"/>
                          <a:pt x="96" y="9"/>
                        </a:cubicBezTo>
                        <a:close/>
                      </a:path>
                    </a:pathLst>
                  </a:custGeom>
                  <a:solidFill>
                    <a:srgbClr val="A7B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7" name="Freeform 190"/>
                  <p:cNvSpPr>
                    <a:spLocks/>
                  </p:cNvSpPr>
                  <p:nvPr/>
                </p:nvSpPr>
                <p:spPr bwMode="auto">
                  <a:xfrm>
                    <a:off x="2203452" y="6080125"/>
                    <a:ext cx="404283" cy="131763"/>
                  </a:xfrm>
                  <a:custGeom>
                    <a:avLst/>
                    <a:gdLst>
                      <a:gd name="T0" fmla="*/ 0 w 64"/>
                      <a:gd name="T1" fmla="*/ 195 h 26"/>
                      <a:gd name="T2" fmla="*/ 5076 w 64"/>
                      <a:gd name="T3" fmla="*/ 2701 h 26"/>
                      <a:gd name="T4" fmla="*/ 0 w 64"/>
                      <a:gd name="T5" fmla="*/ 195 h 26"/>
                      <a:gd name="T6" fmla="*/ 0 60000 65536"/>
                      <a:gd name="T7" fmla="*/ 0 60000 65536"/>
                      <a:gd name="T8" fmla="*/ 0 60000 65536"/>
                    </a:gdLst>
                    <a:ahLst/>
                    <a:cxnLst>
                      <a:cxn ang="T6">
                        <a:pos x="T0" y="T1"/>
                      </a:cxn>
                      <a:cxn ang="T7">
                        <a:pos x="T2" y="T3"/>
                      </a:cxn>
                      <a:cxn ang="T8">
                        <a:pos x="T4" y="T5"/>
                      </a:cxn>
                    </a:cxnLst>
                    <a:rect l="0" t="0" r="r" b="b"/>
                    <a:pathLst>
                      <a:path w="64" h="26">
                        <a:moveTo>
                          <a:pt x="0" y="2"/>
                        </a:moveTo>
                        <a:cubicBezTo>
                          <a:pt x="14" y="0"/>
                          <a:pt x="46" y="1"/>
                          <a:pt x="64" y="26"/>
                        </a:cubicBezTo>
                        <a:cubicBezTo>
                          <a:pt x="56" y="15"/>
                          <a:pt x="3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8" name="Freeform 191"/>
                  <p:cNvSpPr>
                    <a:spLocks/>
                  </p:cNvSpPr>
                  <p:nvPr/>
                </p:nvSpPr>
                <p:spPr bwMode="auto">
                  <a:xfrm>
                    <a:off x="2582335" y="6337300"/>
                    <a:ext cx="152400" cy="304800"/>
                  </a:xfrm>
                  <a:custGeom>
                    <a:avLst/>
                    <a:gdLst>
                      <a:gd name="T0" fmla="*/ 0 w 24"/>
                      <a:gd name="T1" fmla="*/ 6288 h 60"/>
                      <a:gd name="T2" fmla="*/ 1134 w 24"/>
                      <a:gd name="T3" fmla="*/ 0 h 60"/>
                      <a:gd name="T4" fmla="*/ 0 w 24"/>
                      <a:gd name="T5" fmla="*/ 6288 h 60"/>
                      <a:gd name="T6" fmla="*/ 0 60000 65536"/>
                      <a:gd name="T7" fmla="*/ 0 60000 65536"/>
                      <a:gd name="T8" fmla="*/ 0 60000 65536"/>
                    </a:gdLst>
                    <a:ahLst/>
                    <a:cxnLst>
                      <a:cxn ang="T6">
                        <a:pos x="T0" y="T1"/>
                      </a:cxn>
                      <a:cxn ang="T7">
                        <a:pos x="T2" y="T3"/>
                      </a:cxn>
                      <a:cxn ang="T8">
                        <a:pos x="T4" y="T5"/>
                      </a:cxn>
                    </a:cxnLst>
                    <a:rect l="0" t="0" r="r" b="b"/>
                    <a:pathLst>
                      <a:path w="24" h="60">
                        <a:moveTo>
                          <a:pt x="0" y="60"/>
                        </a:moveTo>
                        <a:cubicBezTo>
                          <a:pt x="17" y="40"/>
                          <a:pt x="19" y="16"/>
                          <a:pt x="14" y="0"/>
                        </a:cubicBezTo>
                        <a:cubicBezTo>
                          <a:pt x="21" y="15"/>
                          <a:pt x="24" y="31"/>
                          <a:pt x="0"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79" name="Freeform 192"/>
                  <p:cNvSpPr>
                    <a:spLocks/>
                  </p:cNvSpPr>
                  <p:nvPr/>
                </p:nvSpPr>
                <p:spPr bwMode="auto">
                  <a:xfrm>
                    <a:off x="2260602" y="6691313"/>
                    <a:ext cx="258233" cy="76200"/>
                  </a:xfrm>
                  <a:custGeom>
                    <a:avLst/>
                    <a:gdLst>
                      <a:gd name="T0" fmla="*/ 0 w 41"/>
                      <a:gd name="T1" fmla="*/ 1248 h 15"/>
                      <a:gd name="T2" fmla="*/ 3214 w 41"/>
                      <a:gd name="T3" fmla="*/ 0 h 15"/>
                      <a:gd name="T4" fmla="*/ 0 w 41"/>
                      <a:gd name="T5" fmla="*/ 1248 h 15"/>
                      <a:gd name="T6" fmla="*/ 0 60000 65536"/>
                      <a:gd name="T7" fmla="*/ 0 60000 65536"/>
                      <a:gd name="T8" fmla="*/ 0 60000 65536"/>
                    </a:gdLst>
                    <a:ahLst/>
                    <a:cxnLst>
                      <a:cxn ang="T6">
                        <a:pos x="T0" y="T1"/>
                      </a:cxn>
                      <a:cxn ang="T7">
                        <a:pos x="T2" y="T3"/>
                      </a:cxn>
                      <a:cxn ang="T8">
                        <a:pos x="T4" y="T5"/>
                      </a:cxn>
                    </a:cxnLst>
                    <a:rect l="0" t="0" r="r" b="b"/>
                    <a:pathLst>
                      <a:path w="41" h="15">
                        <a:moveTo>
                          <a:pt x="0" y="12"/>
                        </a:moveTo>
                        <a:cubicBezTo>
                          <a:pt x="9" y="15"/>
                          <a:pt x="29" y="13"/>
                          <a:pt x="41" y="0"/>
                        </a:cubicBezTo>
                        <a:cubicBezTo>
                          <a:pt x="35" y="3"/>
                          <a:pt x="29" y="12"/>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80" name="Freeform 193"/>
                  <p:cNvSpPr>
                    <a:spLocks/>
                  </p:cNvSpPr>
                  <p:nvPr/>
                </p:nvSpPr>
                <p:spPr bwMode="auto">
                  <a:xfrm>
                    <a:off x="1926168" y="6596063"/>
                    <a:ext cx="226483" cy="141288"/>
                  </a:xfrm>
                  <a:custGeom>
                    <a:avLst/>
                    <a:gdLst>
                      <a:gd name="T0" fmla="*/ 0 w 36"/>
                      <a:gd name="T1" fmla="*/ 0 h 28"/>
                      <a:gd name="T2" fmla="*/ 2809 w 36"/>
                      <a:gd name="T3" fmla="*/ 2861 h 28"/>
                      <a:gd name="T4" fmla="*/ 0 w 36"/>
                      <a:gd name="T5" fmla="*/ 0 h 28"/>
                      <a:gd name="T6" fmla="*/ 0 60000 65536"/>
                      <a:gd name="T7" fmla="*/ 0 60000 65536"/>
                      <a:gd name="T8" fmla="*/ 0 60000 65536"/>
                    </a:gdLst>
                    <a:ahLst/>
                    <a:cxnLst>
                      <a:cxn ang="T6">
                        <a:pos x="T0" y="T1"/>
                      </a:cxn>
                      <a:cxn ang="T7">
                        <a:pos x="T2" y="T3"/>
                      </a:cxn>
                      <a:cxn ang="T8">
                        <a:pos x="T4" y="T5"/>
                      </a:cxn>
                    </a:cxnLst>
                    <a:rect l="0" t="0" r="r" b="b"/>
                    <a:pathLst>
                      <a:path w="36" h="28">
                        <a:moveTo>
                          <a:pt x="0" y="0"/>
                        </a:moveTo>
                        <a:cubicBezTo>
                          <a:pt x="3" y="8"/>
                          <a:pt x="13" y="24"/>
                          <a:pt x="36" y="28"/>
                        </a:cubicBezTo>
                        <a:cubicBezTo>
                          <a:pt x="28" y="24"/>
                          <a:pt x="15"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81" name="Freeform 208"/>
                  <p:cNvSpPr>
                    <a:spLocks/>
                  </p:cNvSpPr>
                  <p:nvPr/>
                </p:nvSpPr>
                <p:spPr bwMode="auto">
                  <a:xfrm>
                    <a:off x="1843618" y="6110288"/>
                    <a:ext cx="283633" cy="277813"/>
                  </a:xfrm>
                  <a:custGeom>
                    <a:avLst/>
                    <a:gdLst>
                      <a:gd name="T0" fmla="*/ 2981 w 45"/>
                      <a:gd name="T1" fmla="*/ 102 h 55"/>
                      <a:gd name="T2" fmla="*/ 80 w 45"/>
                      <a:gd name="T3" fmla="*/ 5123 h 55"/>
                      <a:gd name="T4" fmla="*/ 319 w 45"/>
                      <a:gd name="T5" fmla="*/ 5638 h 55"/>
                      <a:gd name="T6" fmla="*/ 709 w 45"/>
                      <a:gd name="T7" fmla="*/ 5215 h 55"/>
                      <a:gd name="T8" fmla="*/ 3299 w 45"/>
                      <a:gd name="T9" fmla="*/ 932 h 55"/>
                      <a:gd name="T10" fmla="*/ 3457 w 45"/>
                      <a:gd name="T11" fmla="*/ 325 h 55"/>
                      <a:gd name="T12" fmla="*/ 2981 w 45"/>
                      <a:gd name="T13" fmla="*/ 102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5">
                        <a:moveTo>
                          <a:pt x="38" y="1"/>
                        </a:moveTo>
                        <a:cubicBezTo>
                          <a:pt x="19" y="11"/>
                          <a:pt x="5" y="29"/>
                          <a:pt x="1" y="50"/>
                        </a:cubicBezTo>
                        <a:cubicBezTo>
                          <a:pt x="0" y="52"/>
                          <a:pt x="2" y="55"/>
                          <a:pt x="4" y="55"/>
                        </a:cubicBezTo>
                        <a:cubicBezTo>
                          <a:pt x="7" y="55"/>
                          <a:pt x="9" y="54"/>
                          <a:pt x="9" y="51"/>
                        </a:cubicBezTo>
                        <a:cubicBezTo>
                          <a:pt x="13" y="33"/>
                          <a:pt x="25" y="17"/>
                          <a:pt x="42" y="9"/>
                        </a:cubicBezTo>
                        <a:cubicBezTo>
                          <a:pt x="44" y="8"/>
                          <a:pt x="45" y="5"/>
                          <a:pt x="44" y="3"/>
                        </a:cubicBezTo>
                        <a:cubicBezTo>
                          <a:pt x="42" y="1"/>
                          <a:pt x="40" y="0"/>
                          <a:pt x="38" y="1"/>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882" name="Freeform 209"/>
                  <p:cNvSpPr>
                    <a:spLocks/>
                  </p:cNvSpPr>
                  <p:nvPr/>
                </p:nvSpPr>
                <p:spPr bwMode="auto">
                  <a:xfrm>
                    <a:off x="1837268" y="6408738"/>
                    <a:ext cx="353483" cy="363538"/>
                  </a:xfrm>
                  <a:custGeom>
                    <a:avLst/>
                    <a:gdLst>
                      <a:gd name="T0" fmla="*/ 0 w 56"/>
                      <a:gd name="T1" fmla="*/ 413 h 72"/>
                      <a:gd name="T2" fmla="*/ 3948 w 56"/>
                      <a:gd name="T3" fmla="*/ 7274 h 72"/>
                      <a:gd name="T4" fmla="*/ 4428 w 56"/>
                      <a:gd name="T5" fmla="*/ 6950 h 72"/>
                      <a:gd name="T6" fmla="*/ 4190 w 56"/>
                      <a:gd name="T7" fmla="*/ 6434 h 72"/>
                      <a:gd name="T8" fmla="*/ 722 w 56"/>
                      <a:gd name="T9" fmla="*/ 413 h 72"/>
                      <a:gd name="T10" fmla="*/ 400 w 56"/>
                      <a:gd name="T11" fmla="*/ 0 h 72"/>
                      <a:gd name="T12" fmla="*/ 0 w 56"/>
                      <a:gd name="T13" fmla="*/ 41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2">
                        <a:moveTo>
                          <a:pt x="0" y="4"/>
                        </a:moveTo>
                        <a:cubicBezTo>
                          <a:pt x="0" y="35"/>
                          <a:pt x="20" y="62"/>
                          <a:pt x="50" y="71"/>
                        </a:cubicBezTo>
                        <a:cubicBezTo>
                          <a:pt x="52" y="72"/>
                          <a:pt x="55" y="71"/>
                          <a:pt x="56" y="68"/>
                        </a:cubicBezTo>
                        <a:cubicBezTo>
                          <a:pt x="56" y="66"/>
                          <a:pt x="55" y="64"/>
                          <a:pt x="53" y="63"/>
                        </a:cubicBezTo>
                        <a:cubicBezTo>
                          <a:pt x="27" y="55"/>
                          <a:pt x="9" y="31"/>
                          <a:pt x="9" y="4"/>
                        </a:cubicBezTo>
                        <a:cubicBezTo>
                          <a:pt x="9" y="2"/>
                          <a:pt x="7" y="0"/>
                          <a:pt x="5" y="0"/>
                        </a:cubicBezTo>
                        <a:cubicBezTo>
                          <a:pt x="2" y="0"/>
                          <a:pt x="0" y="2"/>
                          <a:pt x="0" y="4"/>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883" name="Freeform 210"/>
                  <p:cNvSpPr>
                    <a:spLocks/>
                  </p:cNvSpPr>
                  <p:nvPr/>
                </p:nvSpPr>
                <p:spPr bwMode="auto">
                  <a:xfrm>
                    <a:off x="2228852" y="6665913"/>
                    <a:ext cx="340783" cy="122238"/>
                  </a:xfrm>
                  <a:custGeom>
                    <a:avLst/>
                    <a:gdLst>
                      <a:gd name="T0" fmla="*/ 3625 w 54"/>
                      <a:gd name="T1" fmla="*/ 196 h 24"/>
                      <a:gd name="T2" fmla="*/ 400 w 54"/>
                      <a:gd name="T3" fmla="*/ 1482 h 24"/>
                      <a:gd name="T4" fmla="*/ 0 w 54"/>
                      <a:gd name="T5" fmla="*/ 2018 h 24"/>
                      <a:gd name="T6" fmla="*/ 400 w 54"/>
                      <a:gd name="T7" fmla="*/ 2438 h 24"/>
                      <a:gd name="T8" fmla="*/ 4028 w 54"/>
                      <a:gd name="T9" fmla="*/ 956 h 24"/>
                      <a:gd name="T10" fmla="*/ 4106 w 54"/>
                      <a:gd name="T11" fmla="*/ 330 h 24"/>
                      <a:gd name="T12" fmla="*/ 3625 w 54"/>
                      <a:gd name="T13" fmla="*/ 19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4">
                        <a:moveTo>
                          <a:pt x="46" y="2"/>
                        </a:moveTo>
                        <a:cubicBezTo>
                          <a:pt x="34" y="11"/>
                          <a:pt x="20" y="15"/>
                          <a:pt x="5" y="14"/>
                        </a:cubicBezTo>
                        <a:cubicBezTo>
                          <a:pt x="3" y="14"/>
                          <a:pt x="0" y="16"/>
                          <a:pt x="0" y="19"/>
                        </a:cubicBezTo>
                        <a:cubicBezTo>
                          <a:pt x="0" y="21"/>
                          <a:pt x="2" y="23"/>
                          <a:pt x="5" y="23"/>
                        </a:cubicBezTo>
                        <a:cubicBezTo>
                          <a:pt x="21" y="24"/>
                          <a:pt x="38" y="19"/>
                          <a:pt x="51" y="9"/>
                        </a:cubicBezTo>
                        <a:cubicBezTo>
                          <a:pt x="53" y="7"/>
                          <a:pt x="54" y="5"/>
                          <a:pt x="52" y="3"/>
                        </a:cubicBezTo>
                        <a:cubicBezTo>
                          <a:pt x="51" y="1"/>
                          <a:pt x="48" y="0"/>
                          <a:pt x="46" y="2"/>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884" name="Freeform 211"/>
                  <p:cNvSpPr>
                    <a:spLocks/>
                  </p:cNvSpPr>
                  <p:nvPr/>
                </p:nvSpPr>
                <p:spPr bwMode="auto">
                  <a:xfrm>
                    <a:off x="2556935" y="6297613"/>
                    <a:ext cx="171450" cy="379413"/>
                  </a:xfrm>
                  <a:custGeom>
                    <a:avLst/>
                    <a:gdLst>
                      <a:gd name="T0" fmla="*/ 1377 w 27"/>
                      <a:gd name="T1" fmla="*/ 102 h 75"/>
                      <a:gd name="T2" fmla="*/ 1134 w 27"/>
                      <a:gd name="T3" fmla="*/ 618 h 75"/>
                      <a:gd name="T4" fmla="*/ 1458 w 27"/>
                      <a:gd name="T5" fmla="*/ 2680 h 75"/>
                      <a:gd name="T6" fmla="*/ 162 w 27"/>
                      <a:gd name="T7" fmla="*/ 6925 h 75"/>
                      <a:gd name="T8" fmla="*/ 162 w 27"/>
                      <a:gd name="T9" fmla="*/ 7635 h 75"/>
                      <a:gd name="T10" fmla="*/ 729 w 27"/>
                      <a:gd name="T11" fmla="*/ 7536 h 75"/>
                      <a:gd name="T12" fmla="*/ 2187 w 27"/>
                      <a:gd name="T13" fmla="*/ 2680 h 75"/>
                      <a:gd name="T14" fmla="*/ 1863 w 27"/>
                      <a:gd name="T15" fmla="*/ 325 h 75"/>
                      <a:gd name="T16" fmla="*/ 1377 w 27"/>
                      <a:gd name="T17" fmla="*/ 102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75">
                        <a:moveTo>
                          <a:pt x="17" y="1"/>
                        </a:moveTo>
                        <a:cubicBezTo>
                          <a:pt x="15" y="1"/>
                          <a:pt x="14" y="4"/>
                          <a:pt x="14" y="6"/>
                        </a:cubicBezTo>
                        <a:cubicBezTo>
                          <a:pt x="17" y="13"/>
                          <a:pt x="18" y="19"/>
                          <a:pt x="18" y="26"/>
                        </a:cubicBezTo>
                        <a:cubicBezTo>
                          <a:pt x="18" y="42"/>
                          <a:pt x="12" y="56"/>
                          <a:pt x="2" y="67"/>
                        </a:cubicBezTo>
                        <a:cubicBezTo>
                          <a:pt x="0" y="69"/>
                          <a:pt x="0" y="72"/>
                          <a:pt x="2" y="74"/>
                        </a:cubicBezTo>
                        <a:cubicBezTo>
                          <a:pt x="4" y="75"/>
                          <a:pt x="7" y="75"/>
                          <a:pt x="9" y="73"/>
                        </a:cubicBezTo>
                        <a:cubicBezTo>
                          <a:pt x="20" y="61"/>
                          <a:pt x="27" y="44"/>
                          <a:pt x="27" y="26"/>
                        </a:cubicBezTo>
                        <a:cubicBezTo>
                          <a:pt x="27" y="18"/>
                          <a:pt x="25" y="11"/>
                          <a:pt x="23" y="3"/>
                        </a:cubicBezTo>
                        <a:cubicBezTo>
                          <a:pt x="22" y="1"/>
                          <a:pt x="20" y="0"/>
                          <a:pt x="17" y="1"/>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885" name="Freeform 212"/>
                  <p:cNvSpPr>
                    <a:spLocks/>
                  </p:cNvSpPr>
                  <p:nvPr/>
                </p:nvSpPr>
                <p:spPr bwMode="auto">
                  <a:xfrm>
                    <a:off x="2159002" y="6075363"/>
                    <a:ext cx="505883" cy="206375"/>
                  </a:xfrm>
                  <a:custGeom>
                    <a:avLst/>
                    <a:gdLst>
                      <a:gd name="T0" fmla="*/ 323 w 80"/>
                      <a:gd name="T1" fmla="*/ 190 h 41"/>
                      <a:gd name="T2" fmla="*/ 81 w 80"/>
                      <a:gd name="T3" fmla="*/ 704 h 41"/>
                      <a:gd name="T4" fmla="*/ 481 w 80"/>
                      <a:gd name="T5" fmla="*/ 1116 h 41"/>
                      <a:gd name="T6" fmla="*/ 1598 w 80"/>
                      <a:gd name="T7" fmla="*/ 926 h 41"/>
                      <a:gd name="T8" fmla="*/ 5730 w 80"/>
                      <a:gd name="T9" fmla="*/ 3821 h 41"/>
                      <a:gd name="T10" fmla="*/ 6211 w 80"/>
                      <a:gd name="T11" fmla="*/ 3951 h 41"/>
                      <a:gd name="T12" fmla="*/ 6292 w 80"/>
                      <a:gd name="T13" fmla="*/ 3348 h 41"/>
                      <a:gd name="T14" fmla="*/ 1598 w 80"/>
                      <a:gd name="T15" fmla="*/ 0 h 41"/>
                      <a:gd name="T16" fmla="*/ 323 w 80"/>
                      <a:gd name="T17" fmla="*/ 19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1">
                        <a:moveTo>
                          <a:pt x="4" y="2"/>
                        </a:moveTo>
                        <a:cubicBezTo>
                          <a:pt x="2" y="2"/>
                          <a:pt x="0" y="5"/>
                          <a:pt x="1" y="7"/>
                        </a:cubicBezTo>
                        <a:cubicBezTo>
                          <a:pt x="1" y="10"/>
                          <a:pt x="4" y="11"/>
                          <a:pt x="6" y="11"/>
                        </a:cubicBezTo>
                        <a:cubicBezTo>
                          <a:pt x="10" y="10"/>
                          <a:pt x="15" y="9"/>
                          <a:pt x="20" y="9"/>
                        </a:cubicBezTo>
                        <a:cubicBezTo>
                          <a:pt x="41" y="9"/>
                          <a:pt x="60" y="20"/>
                          <a:pt x="72" y="38"/>
                        </a:cubicBezTo>
                        <a:cubicBezTo>
                          <a:pt x="73" y="40"/>
                          <a:pt x="76" y="41"/>
                          <a:pt x="78" y="39"/>
                        </a:cubicBezTo>
                        <a:cubicBezTo>
                          <a:pt x="80" y="38"/>
                          <a:pt x="80" y="35"/>
                          <a:pt x="79" y="33"/>
                        </a:cubicBezTo>
                        <a:cubicBezTo>
                          <a:pt x="66" y="12"/>
                          <a:pt x="44" y="0"/>
                          <a:pt x="20" y="0"/>
                        </a:cubicBezTo>
                        <a:cubicBezTo>
                          <a:pt x="14" y="0"/>
                          <a:pt x="9" y="1"/>
                          <a:pt x="4" y="2"/>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sp>
                <p:nvSpPr>
                  <p:cNvPr id="1886" name="Freeform 213"/>
                  <p:cNvSpPr>
                    <a:spLocks/>
                  </p:cNvSpPr>
                  <p:nvPr/>
                </p:nvSpPr>
                <p:spPr bwMode="auto">
                  <a:xfrm>
                    <a:off x="1869018" y="6110288"/>
                    <a:ext cx="802217" cy="647700"/>
                  </a:xfrm>
                  <a:custGeom>
                    <a:avLst/>
                    <a:gdLst>
                      <a:gd name="T0" fmla="*/ 8798 w 127"/>
                      <a:gd name="T1" fmla="*/ 10748 h 128"/>
                      <a:gd name="T2" fmla="*/ 10072 w 127"/>
                      <a:gd name="T3" fmla="*/ 6512 h 128"/>
                      <a:gd name="T4" fmla="*/ 9753 w 127"/>
                      <a:gd name="T5" fmla="*/ 4440 h 128"/>
                      <a:gd name="T6" fmla="*/ 9991 w 127"/>
                      <a:gd name="T7" fmla="*/ 3921 h 128"/>
                      <a:gd name="T8" fmla="*/ 9833 w 127"/>
                      <a:gd name="T9" fmla="*/ 3302 h 128"/>
                      <a:gd name="T10" fmla="*/ 9350 w 127"/>
                      <a:gd name="T11" fmla="*/ 3210 h 128"/>
                      <a:gd name="T12" fmla="*/ 5237 w 127"/>
                      <a:gd name="T13" fmla="*/ 194 h 128"/>
                      <a:gd name="T14" fmla="*/ 4124 w 127"/>
                      <a:gd name="T15" fmla="*/ 418 h 128"/>
                      <a:gd name="T16" fmla="*/ 3721 w 127"/>
                      <a:gd name="T17" fmla="*/ 0 h 128"/>
                      <a:gd name="T18" fmla="*/ 3160 w 127"/>
                      <a:gd name="T19" fmla="*/ 325 h 128"/>
                      <a:gd name="T20" fmla="*/ 3002 w 127"/>
                      <a:gd name="T21" fmla="*/ 934 h 128"/>
                      <a:gd name="T22" fmla="*/ 400 w 127"/>
                      <a:gd name="T23" fmla="*/ 5285 h 128"/>
                      <a:gd name="T24" fmla="*/ 0 w 127"/>
                      <a:gd name="T25" fmla="*/ 5671 h 128"/>
                      <a:gd name="T26" fmla="*/ 0 w 127"/>
                      <a:gd name="T27" fmla="*/ 6085 h 128"/>
                      <a:gd name="T28" fmla="*/ 319 w 127"/>
                      <a:gd name="T29" fmla="*/ 6512 h 128"/>
                      <a:gd name="T30" fmla="*/ 3802 w 127"/>
                      <a:gd name="T31" fmla="*/ 12600 h 128"/>
                      <a:gd name="T32" fmla="*/ 4044 w 127"/>
                      <a:gd name="T33" fmla="*/ 13117 h 128"/>
                      <a:gd name="T34" fmla="*/ 4515 w 127"/>
                      <a:gd name="T35" fmla="*/ 13219 h 128"/>
                      <a:gd name="T36" fmla="*/ 4915 w 127"/>
                      <a:gd name="T37" fmla="*/ 12791 h 128"/>
                      <a:gd name="T38" fmla="*/ 8159 w 127"/>
                      <a:gd name="T39" fmla="*/ 11561 h 128"/>
                      <a:gd name="T40" fmla="*/ 8639 w 127"/>
                      <a:gd name="T41" fmla="*/ 11663 h 128"/>
                      <a:gd name="T42" fmla="*/ 8798 w 127"/>
                      <a:gd name="T43" fmla="*/ 11462 h 128"/>
                      <a:gd name="T44" fmla="*/ 8798 w 127"/>
                      <a:gd name="T45" fmla="*/ 10748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 h="128">
                        <a:moveTo>
                          <a:pt x="111" y="104"/>
                        </a:moveTo>
                        <a:cubicBezTo>
                          <a:pt x="121" y="93"/>
                          <a:pt x="127" y="79"/>
                          <a:pt x="127" y="63"/>
                        </a:cubicBezTo>
                        <a:cubicBezTo>
                          <a:pt x="127" y="56"/>
                          <a:pt x="126" y="50"/>
                          <a:pt x="123" y="43"/>
                        </a:cubicBezTo>
                        <a:cubicBezTo>
                          <a:pt x="123" y="41"/>
                          <a:pt x="124" y="39"/>
                          <a:pt x="126" y="38"/>
                        </a:cubicBezTo>
                        <a:cubicBezTo>
                          <a:pt x="124" y="37"/>
                          <a:pt x="123" y="35"/>
                          <a:pt x="124" y="32"/>
                        </a:cubicBezTo>
                        <a:cubicBezTo>
                          <a:pt x="121" y="34"/>
                          <a:pt x="119" y="33"/>
                          <a:pt x="118" y="31"/>
                        </a:cubicBezTo>
                        <a:cubicBezTo>
                          <a:pt x="106" y="13"/>
                          <a:pt x="87" y="2"/>
                          <a:pt x="66" y="2"/>
                        </a:cubicBezTo>
                        <a:cubicBezTo>
                          <a:pt x="61" y="2"/>
                          <a:pt x="56" y="3"/>
                          <a:pt x="52" y="4"/>
                        </a:cubicBezTo>
                        <a:cubicBezTo>
                          <a:pt x="50" y="4"/>
                          <a:pt x="47" y="3"/>
                          <a:pt x="47" y="0"/>
                        </a:cubicBezTo>
                        <a:cubicBezTo>
                          <a:pt x="45" y="2"/>
                          <a:pt x="44" y="4"/>
                          <a:pt x="40" y="3"/>
                        </a:cubicBezTo>
                        <a:cubicBezTo>
                          <a:pt x="41" y="5"/>
                          <a:pt x="40" y="8"/>
                          <a:pt x="38" y="9"/>
                        </a:cubicBezTo>
                        <a:cubicBezTo>
                          <a:pt x="21" y="17"/>
                          <a:pt x="9" y="33"/>
                          <a:pt x="5" y="51"/>
                        </a:cubicBezTo>
                        <a:cubicBezTo>
                          <a:pt x="5" y="54"/>
                          <a:pt x="3" y="55"/>
                          <a:pt x="0" y="55"/>
                        </a:cubicBezTo>
                        <a:cubicBezTo>
                          <a:pt x="2" y="56"/>
                          <a:pt x="2" y="58"/>
                          <a:pt x="0" y="59"/>
                        </a:cubicBezTo>
                        <a:cubicBezTo>
                          <a:pt x="2" y="59"/>
                          <a:pt x="4" y="61"/>
                          <a:pt x="4" y="63"/>
                        </a:cubicBezTo>
                        <a:cubicBezTo>
                          <a:pt x="4" y="90"/>
                          <a:pt x="22" y="114"/>
                          <a:pt x="48" y="122"/>
                        </a:cubicBezTo>
                        <a:cubicBezTo>
                          <a:pt x="50" y="123"/>
                          <a:pt x="51" y="125"/>
                          <a:pt x="51" y="127"/>
                        </a:cubicBezTo>
                        <a:cubicBezTo>
                          <a:pt x="53" y="125"/>
                          <a:pt x="56" y="126"/>
                          <a:pt x="57" y="128"/>
                        </a:cubicBezTo>
                        <a:cubicBezTo>
                          <a:pt x="58" y="126"/>
                          <a:pt x="60" y="124"/>
                          <a:pt x="62" y="124"/>
                        </a:cubicBezTo>
                        <a:cubicBezTo>
                          <a:pt x="77" y="125"/>
                          <a:pt x="91" y="121"/>
                          <a:pt x="103" y="112"/>
                        </a:cubicBezTo>
                        <a:cubicBezTo>
                          <a:pt x="105" y="110"/>
                          <a:pt x="107" y="111"/>
                          <a:pt x="109" y="113"/>
                        </a:cubicBezTo>
                        <a:cubicBezTo>
                          <a:pt x="108" y="111"/>
                          <a:pt x="110" y="110"/>
                          <a:pt x="111" y="111"/>
                        </a:cubicBezTo>
                        <a:cubicBezTo>
                          <a:pt x="109" y="109"/>
                          <a:pt x="109" y="106"/>
                          <a:pt x="111" y="104"/>
                        </a:cubicBezTo>
                        <a:close/>
                      </a:path>
                    </a:pathLst>
                  </a:custGeom>
                  <a:noFill/>
                  <a:ln w="9525" cap="rnd">
                    <a:solidFill>
                      <a:srgbClr val="70717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nvGrpSpPr>
                <p:cNvPr id="1888" name="Grouper 1502"/>
                <p:cNvGrpSpPr/>
                <p:nvPr/>
              </p:nvGrpSpPr>
              <p:grpSpPr>
                <a:xfrm>
                  <a:off x="9481461" y="127343"/>
                  <a:ext cx="363008" cy="430742"/>
                  <a:chOff x="1915056" y="2144714"/>
                  <a:chExt cx="363008" cy="430742"/>
                </a:xfrm>
              </p:grpSpPr>
              <p:grpSp>
                <p:nvGrpSpPr>
                  <p:cNvPr id="1889" name="Group 290"/>
                  <p:cNvGrpSpPr>
                    <a:grpSpLocks/>
                  </p:cNvGrpSpPr>
                  <p:nvPr/>
                </p:nvGrpSpPr>
                <p:grpSpPr bwMode="auto">
                  <a:xfrm>
                    <a:off x="1915056" y="2449513"/>
                    <a:ext cx="92075" cy="92075"/>
                    <a:chOff x="3376" y="2990"/>
                    <a:chExt cx="58" cy="58"/>
                  </a:xfrm>
                </p:grpSpPr>
                <p:sp>
                  <p:nvSpPr>
                    <p:cNvPr id="1899" name="Oval 291"/>
                    <p:cNvSpPr>
                      <a:spLocks noChangeArrowheads="1"/>
                    </p:cNvSpPr>
                    <p:nvPr/>
                  </p:nvSpPr>
                  <p:spPr bwMode="auto">
                    <a:xfrm>
                      <a:off x="3376" y="2990"/>
                      <a:ext cx="58" cy="58"/>
                    </a:xfrm>
                    <a:prstGeom prst="ellipse">
                      <a:avLst/>
                    </a:prstGeom>
                    <a:solidFill>
                      <a:srgbClr val="EE7F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900" name="Oval 292"/>
                    <p:cNvSpPr>
                      <a:spLocks noChangeArrowheads="1"/>
                    </p:cNvSpPr>
                    <p:nvPr/>
                  </p:nvSpPr>
                  <p:spPr bwMode="auto">
                    <a:xfrm>
                      <a:off x="3376" y="2990"/>
                      <a:ext cx="58" cy="58"/>
                    </a:xfrm>
                    <a:prstGeom prst="ellipse">
                      <a:avLst/>
                    </a:prstGeom>
                    <a:noFill/>
                    <a:ln w="1588" cap="rnd">
                      <a:solidFill>
                        <a:srgbClr val="433B4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nvGrpSpPr>
                  <p:cNvPr id="1890" name="Group 290"/>
                  <p:cNvGrpSpPr>
                    <a:grpSpLocks/>
                  </p:cNvGrpSpPr>
                  <p:nvPr/>
                </p:nvGrpSpPr>
                <p:grpSpPr bwMode="auto">
                  <a:xfrm>
                    <a:off x="1999721" y="2144714"/>
                    <a:ext cx="92075" cy="92075"/>
                    <a:chOff x="3376" y="2990"/>
                    <a:chExt cx="58" cy="58"/>
                  </a:xfrm>
                </p:grpSpPr>
                <p:sp>
                  <p:nvSpPr>
                    <p:cNvPr id="1897" name="Oval 291"/>
                    <p:cNvSpPr>
                      <a:spLocks noChangeArrowheads="1"/>
                    </p:cNvSpPr>
                    <p:nvPr/>
                  </p:nvSpPr>
                  <p:spPr bwMode="auto">
                    <a:xfrm>
                      <a:off x="3376" y="2990"/>
                      <a:ext cx="58" cy="58"/>
                    </a:xfrm>
                    <a:prstGeom prst="ellipse">
                      <a:avLst/>
                    </a:prstGeom>
                    <a:solidFill>
                      <a:srgbClr val="EE7F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98" name="Oval 292"/>
                    <p:cNvSpPr>
                      <a:spLocks noChangeArrowheads="1"/>
                    </p:cNvSpPr>
                    <p:nvPr/>
                  </p:nvSpPr>
                  <p:spPr bwMode="auto">
                    <a:xfrm>
                      <a:off x="3376" y="2990"/>
                      <a:ext cx="58" cy="58"/>
                    </a:xfrm>
                    <a:prstGeom prst="ellipse">
                      <a:avLst/>
                    </a:prstGeom>
                    <a:noFill/>
                    <a:ln w="1588" cap="rnd">
                      <a:solidFill>
                        <a:srgbClr val="433B4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nvGrpSpPr>
                  <p:cNvPr id="1891" name="Group 290"/>
                  <p:cNvGrpSpPr>
                    <a:grpSpLocks/>
                  </p:cNvGrpSpPr>
                  <p:nvPr/>
                </p:nvGrpSpPr>
                <p:grpSpPr bwMode="auto">
                  <a:xfrm>
                    <a:off x="2185989" y="2483381"/>
                    <a:ext cx="92075" cy="92075"/>
                    <a:chOff x="3376" y="2990"/>
                    <a:chExt cx="58" cy="58"/>
                  </a:xfrm>
                </p:grpSpPr>
                <p:sp>
                  <p:nvSpPr>
                    <p:cNvPr id="1895" name="Oval 291"/>
                    <p:cNvSpPr>
                      <a:spLocks noChangeArrowheads="1"/>
                    </p:cNvSpPr>
                    <p:nvPr/>
                  </p:nvSpPr>
                  <p:spPr bwMode="auto">
                    <a:xfrm>
                      <a:off x="3376" y="2990"/>
                      <a:ext cx="58" cy="58"/>
                    </a:xfrm>
                    <a:prstGeom prst="ellipse">
                      <a:avLst/>
                    </a:prstGeom>
                    <a:solidFill>
                      <a:srgbClr val="EE7F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786"/>
                    </a:p>
                  </p:txBody>
                </p:sp>
                <p:sp>
                  <p:nvSpPr>
                    <p:cNvPr id="1896" name="Oval 292"/>
                    <p:cNvSpPr>
                      <a:spLocks noChangeArrowheads="1"/>
                    </p:cNvSpPr>
                    <p:nvPr/>
                  </p:nvSpPr>
                  <p:spPr bwMode="auto">
                    <a:xfrm>
                      <a:off x="3376" y="2990"/>
                      <a:ext cx="58" cy="58"/>
                    </a:xfrm>
                    <a:prstGeom prst="ellipse">
                      <a:avLst/>
                    </a:prstGeom>
                    <a:noFill/>
                    <a:ln w="1588" cap="rnd">
                      <a:solidFill>
                        <a:srgbClr val="433B4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786"/>
                    </a:p>
                  </p:txBody>
                </p:sp>
              </p:grpSp>
            </p:grpSp>
            <p:sp>
              <p:nvSpPr>
                <p:cNvPr id="1911" name="ZoneTexte 1910"/>
                <p:cNvSpPr txBox="1"/>
                <p:nvPr/>
              </p:nvSpPr>
              <p:spPr>
                <a:xfrm>
                  <a:off x="6359588" y="187907"/>
                  <a:ext cx="286893" cy="306781"/>
                </a:xfrm>
                <a:prstGeom prst="rect">
                  <a:avLst/>
                </a:prstGeom>
                <a:solidFill>
                  <a:schemeClr val="bg1"/>
                </a:solidFill>
                <a:ln>
                  <a:solidFill>
                    <a:schemeClr val="tx2"/>
                  </a:solidFill>
                </a:ln>
              </p:spPr>
              <p:txBody>
                <a:bodyPr wrap="square" rtlCol="0">
                  <a:spAutoFit/>
                </a:bodyPr>
                <a:lstStyle/>
                <a:p>
                  <a:pPr algn="ctr"/>
                  <a:r>
                    <a:rPr lang="fr-FR" sz="900" b="1" dirty="0"/>
                    <a:t>3</a:t>
                  </a:r>
                </a:p>
              </p:txBody>
            </p:sp>
            <p:sp>
              <p:nvSpPr>
                <p:cNvPr id="1919" name="ZoneTexte 1918"/>
                <p:cNvSpPr txBox="1"/>
                <p:nvPr/>
              </p:nvSpPr>
              <p:spPr>
                <a:xfrm>
                  <a:off x="7538094" y="153714"/>
                  <a:ext cx="286893" cy="306781"/>
                </a:xfrm>
                <a:prstGeom prst="rect">
                  <a:avLst/>
                </a:prstGeom>
                <a:solidFill>
                  <a:schemeClr val="bg1"/>
                </a:solidFill>
                <a:ln>
                  <a:solidFill>
                    <a:schemeClr val="tx2"/>
                  </a:solidFill>
                </a:ln>
              </p:spPr>
              <p:txBody>
                <a:bodyPr wrap="square" rtlCol="0">
                  <a:spAutoFit/>
                </a:bodyPr>
                <a:lstStyle/>
                <a:p>
                  <a:pPr algn="ctr"/>
                  <a:r>
                    <a:rPr lang="fr-FR" sz="900" b="1" dirty="0"/>
                    <a:t>1</a:t>
                  </a:r>
                </a:p>
              </p:txBody>
            </p:sp>
            <p:sp>
              <p:nvSpPr>
                <p:cNvPr id="1920" name="ZoneTexte 1919"/>
                <p:cNvSpPr txBox="1"/>
                <p:nvPr/>
              </p:nvSpPr>
              <p:spPr>
                <a:xfrm>
                  <a:off x="9232484" y="140131"/>
                  <a:ext cx="286893" cy="306781"/>
                </a:xfrm>
                <a:prstGeom prst="rect">
                  <a:avLst/>
                </a:prstGeom>
                <a:solidFill>
                  <a:schemeClr val="bg1"/>
                </a:solidFill>
                <a:ln>
                  <a:solidFill>
                    <a:schemeClr val="tx2"/>
                  </a:solidFill>
                </a:ln>
              </p:spPr>
              <p:txBody>
                <a:bodyPr wrap="square" rtlCol="0">
                  <a:spAutoFit/>
                </a:bodyPr>
                <a:lstStyle/>
                <a:p>
                  <a:pPr algn="ctr"/>
                  <a:r>
                    <a:rPr lang="fr-FR" sz="900" b="1" dirty="0"/>
                    <a:t>5</a:t>
                  </a:r>
                </a:p>
              </p:txBody>
            </p:sp>
            <p:grpSp>
              <p:nvGrpSpPr>
                <p:cNvPr id="1973" name="Groupe 1972"/>
                <p:cNvGrpSpPr/>
                <p:nvPr/>
              </p:nvGrpSpPr>
              <p:grpSpPr>
                <a:xfrm>
                  <a:off x="8567080" y="125288"/>
                  <a:ext cx="491319" cy="461985"/>
                  <a:chOff x="2053333" y="422275"/>
                  <a:chExt cx="619705" cy="439817"/>
                </a:xfrm>
              </p:grpSpPr>
              <p:grpSp>
                <p:nvGrpSpPr>
                  <p:cNvPr id="1974" name="Group 1896"/>
                  <p:cNvGrpSpPr>
                    <a:grpSpLocks/>
                  </p:cNvGrpSpPr>
                  <p:nvPr/>
                </p:nvGrpSpPr>
                <p:grpSpPr bwMode="auto">
                  <a:xfrm rot="16200000">
                    <a:off x="2202421" y="500659"/>
                    <a:ext cx="287417" cy="130649"/>
                    <a:chOff x="4801" y="2084"/>
                    <a:chExt cx="200" cy="108"/>
                  </a:xfrm>
                </p:grpSpPr>
                <p:sp>
                  <p:nvSpPr>
                    <p:cNvPr id="2001" name="Oval 1872"/>
                    <p:cNvSpPr>
                      <a:spLocks noChangeArrowheads="1"/>
                    </p:cNvSpPr>
                    <p:nvPr/>
                  </p:nvSpPr>
                  <p:spPr bwMode="auto">
                    <a:xfrm>
                      <a:off x="4801" y="2086"/>
                      <a:ext cx="100" cy="106"/>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002" name="Freeform 1873"/>
                    <p:cNvSpPr>
                      <a:spLocks/>
                    </p:cNvSpPr>
                    <p:nvPr/>
                  </p:nvSpPr>
                  <p:spPr bwMode="auto">
                    <a:xfrm>
                      <a:off x="4814" y="2094"/>
                      <a:ext cx="60" cy="71"/>
                    </a:xfrm>
                    <a:custGeom>
                      <a:avLst/>
                      <a:gdLst>
                        <a:gd name="T0" fmla="*/ 29 w 83"/>
                        <a:gd name="T1" fmla="*/ 2 h 93"/>
                        <a:gd name="T2" fmla="*/ 3 w 83"/>
                        <a:gd name="T3" fmla="*/ 21 h 93"/>
                        <a:gd name="T4" fmla="*/ 7 w 83"/>
                        <a:gd name="T5" fmla="*/ 45 h 93"/>
                        <a:gd name="T6" fmla="*/ 20 w 83"/>
                        <a:gd name="T7" fmla="*/ 33 h 93"/>
                        <a:gd name="T8" fmla="*/ 40 w 83"/>
                        <a:gd name="T9" fmla="*/ 11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2" y="77"/>
                          </a:cubicBezTo>
                          <a:cubicBezTo>
                            <a:pt x="29" y="93"/>
                            <a:pt x="31" y="65"/>
                            <a:pt x="38" y="56"/>
                          </a:cubicBezTo>
                          <a:cubicBezTo>
                            <a:pt x="49"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2003" name="Freeform 1874"/>
                    <p:cNvSpPr>
                      <a:spLocks/>
                    </p:cNvSpPr>
                    <p:nvPr/>
                  </p:nvSpPr>
                  <p:spPr bwMode="auto">
                    <a:xfrm>
                      <a:off x="4809" y="2097"/>
                      <a:ext cx="48" cy="63"/>
                    </a:xfrm>
                    <a:custGeom>
                      <a:avLst/>
                      <a:gdLst>
                        <a:gd name="T0" fmla="*/ 35 w 66"/>
                        <a:gd name="T1" fmla="*/ 2 h 82"/>
                        <a:gd name="T2" fmla="*/ 9 w 66"/>
                        <a:gd name="T3" fmla="*/ 13 h 82"/>
                        <a:gd name="T4" fmla="*/ 4 w 66"/>
                        <a:gd name="T5" fmla="*/ 48 h 82"/>
                        <a:gd name="T6" fmla="*/ 35 w 66"/>
                        <a:gd name="T7" fmla="*/ 2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2">
                          <a:moveTo>
                            <a:pt x="66" y="3"/>
                          </a:moveTo>
                          <a:cubicBezTo>
                            <a:pt x="66" y="3"/>
                            <a:pt x="32" y="0"/>
                            <a:pt x="16" y="22"/>
                          </a:cubicBezTo>
                          <a:cubicBezTo>
                            <a:pt x="0" y="44"/>
                            <a:pt x="1" y="64"/>
                            <a:pt x="7" y="82"/>
                          </a:cubicBezTo>
                          <a:cubicBezTo>
                            <a:pt x="7" y="82"/>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004" name="Oval 1875"/>
                    <p:cNvSpPr>
                      <a:spLocks noChangeArrowheads="1"/>
                    </p:cNvSpPr>
                    <p:nvPr/>
                  </p:nvSpPr>
                  <p:spPr bwMode="auto">
                    <a:xfrm>
                      <a:off x="4843" y="2097"/>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05" name="Oval 1876"/>
                    <p:cNvSpPr>
                      <a:spLocks noChangeArrowheads="1"/>
                    </p:cNvSpPr>
                    <p:nvPr/>
                  </p:nvSpPr>
                  <p:spPr bwMode="auto">
                    <a:xfrm>
                      <a:off x="4854" y="2095"/>
                      <a:ext cx="5" cy="6"/>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06" name="Freeform 1877"/>
                    <p:cNvSpPr>
                      <a:spLocks/>
                    </p:cNvSpPr>
                    <p:nvPr/>
                  </p:nvSpPr>
                  <p:spPr bwMode="auto">
                    <a:xfrm>
                      <a:off x="4822" y="2162"/>
                      <a:ext cx="60" cy="23"/>
                    </a:xfrm>
                    <a:custGeom>
                      <a:avLst/>
                      <a:gdLst>
                        <a:gd name="T0" fmla="*/ 1 w 83"/>
                        <a:gd name="T1" fmla="*/ 9 h 30"/>
                        <a:gd name="T2" fmla="*/ 7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2" y="23"/>
                          </a:cubicBezTo>
                          <a:cubicBezTo>
                            <a:pt x="16" y="26"/>
                            <a:pt x="21" y="27"/>
                            <a:pt x="26" y="27"/>
                          </a:cubicBezTo>
                          <a:cubicBezTo>
                            <a:pt x="36" y="29"/>
                            <a:pt x="45" y="30"/>
                            <a:pt x="54" y="27"/>
                          </a:cubicBezTo>
                          <a:cubicBezTo>
                            <a:pt x="64" y="25"/>
                            <a:pt x="73" y="20"/>
                            <a:pt x="78" y="12"/>
                          </a:cubicBezTo>
                          <a:cubicBezTo>
                            <a:pt x="83" y="4"/>
                            <a:pt x="79" y="0"/>
                            <a:pt x="71"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sp>
                  <p:nvSpPr>
                    <p:cNvPr id="2007" name="Oval 1884"/>
                    <p:cNvSpPr>
                      <a:spLocks noChangeArrowheads="1"/>
                    </p:cNvSpPr>
                    <p:nvPr/>
                  </p:nvSpPr>
                  <p:spPr bwMode="auto">
                    <a:xfrm>
                      <a:off x="4901" y="2084"/>
                      <a:ext cx="100" cy="107"/>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2008" name="Freeform 1885"/>
                    <p:cNvSpPr>
                      <a:spLocks/>
                    </p:cNvSpPr>
                    <p:nvPr/>
                  </p:nvSpPr>
                  <p:spPr bwMode="auto">
                    <a:xfrm>
                      <a:off x="4913" y="2092"/>
                      <a:ext cx="60" cy="72"/>
                    </a:xfrm>
                    <a:custGeom>
                      <a:avLst/>
                      <a:gdLst>
                        <a:gd name="T0" fmla="*/ 29 w 83"/>
                        <a:gd name="T1" fmla="*/ 2 h 93"/>
                        <a:gd name="T2" fmla="*/ 3 w 83"/>
                        <a:gd name="T3" fmla="*/ 21 h 93"/>
                        <a:gd name="T4" fmla="*/ 6 w 83"/>
                        <a:gd name="T5" fmla="*/ 46 h 93"/>
                        <a:gd name="T6" fmla="*/ 20 w 83"/>
                        <a:gd name="T7" fmla="*/ 33 h 93"/>
                        <a:gd name="T8" fmla="*/ 40 w 83"/>
                        <a:gd name="T9" fmla="*/ 12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1" y="77"/>
                          </a:cubicBezTo>
                          <a:cubicBezTo>
                            <a:pt x="29" y="93"/>
                            <a:pt x="31" y="65"/>
                            <a:pt x="38" y="56"/>
                          </a:cubicBezTo>
                          <a:cubicBezTo>
                            <a:pt x="48"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2009" name="Freeform 1886"/>
                    <p:cNvSpPr>
                      <a:spLocks/>
                    </p:cNvSpPr>
                    <p:nvPr/>
                  </p:nvSpPr>
                  <p:spPr bwMode="auto">
                    <a:xfrm>
                      <a:off x="4909" y="2095"/>
                      <a:ext cx="48" cy="64"/>
                    </a:xfrm>
                    <a:custGeom>
                      <a:avLst/>
                      <a:gdLst>
                        <a:gd name="T0" fmla="*/ 35 w 66"/>
                        <a:gd name="T1" fmla="*/ 2 h 83"/>
                        <a:gd name="T2" fmla="*/ 9 w 66"/>
                        <a:gd name="T3" fmla="*/ 13 h 83"/>
                        <a:gd name="T4" fmla="*/ 4 w 66"/>
                        <a:gd name="T5" fmla="*/ 49 h 83"/>
                        <a:gd name="T6" fmla="*/ 35 w 66"/>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3">
                          <a:moveTo>
                            <a:pt x="66" y="3"/>
                          </a:moveTo>
                          <a:cubicBezTo>
                            <a:pt x="66" y="3"/>
                            <a:pt x="32" y="0"/>
                            <a:pt x="16" y="22"/>
                          </a:cubicBezTo>
                          <a:cubicBezTo>
                            <a:pt x="0" y="44"/>
                            <a:pt x="1" y="64"/>
                            <a:pt x="7" y="83"/>
                          </a:cubicBezTo>
                          <a:cubicBezTo>
                            <a:pt x="7" y="83"/>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2010" name="Oval 1887"/>
                    <p:cNvSpPr>
                      <a:spLocks noChangeArrowheads="1"/>
                    </p:cNvSpPr>
                    <p:nvPr/>
                  </p:nvSpPr>
                  <p:spPr bwMode="auto">
                    <a:xfrm>
                      <a:off x="4942" y="2096"/>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11" name="Oval 1888"/>
                    <p:cNvSpPr>
                      <a:spLocks noChangeArrowheads="1"/>
                    </p:cNvSpPr>
                    <p:nvPr/>
                  </p:nvSpPr>
                  <p:spPr bwMode="auto">
                    <a:xfrm>
                      <a:off x="4954" y="2094"/>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12" name="Freeform 1889"/>
                    <p:cNvSpPr>
                      <a:spLocks/>
                    </p:cNvSpPr>
                    <p:nvPr/>
                  </p:nvSpPr>
                  <p:spPr bwMode="auto">
                    <a:xfrm>
                      <a:off x="4922" y="2161"/>
                      <a:ext cx="60" cy="23"/>
                    </a:xfrm>
                    <a:custGeom>
                      <a:avLst/>
                      <a:gdLst>
                        <a:gd name="T0" fmla="*/ 1 w 83"/>
                        <a:gd name="T1" fmla="*/ 9 h 30"/>
                        <a:gd name="T2" fmla="*/ 6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1" y="23"/>
                          </a:cubicBezTo>
                          <a:cubicBezTo>
                            <a:pt x="16" y="26"/>
                            <a:pt x="21" y="27"/>
                            <a:pt x="26" y="27"/>
                          </a:cubicBezTo>
                          <a:cubicBezTo>
                            <a:pt x="36" y="29"/>
                            <a:pt x="45" y="30"/>
                            <a:pt x="54" y="27"/>
                          </a:cubicBezTo>
                          <a:cubicBezTo>
                            <a:pt x="64" y="25"/>
                            <a:pt x="73" y="20"/>
                            <a:pt x="78" y="12"/>
                          </a:cubicBezTo>
                          <a:cubicBezTo>
                            <a:pt x="83" y="4"/>
                            <a:pt x="79" y="0"/>
                            <a:pt x="70"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grpSp>
              <p:grpSp>
                <p:nvGrpSpPr>
                  <p:cNvPr id="1975" name="Group 1896"/>
                  <p:cNvGrpSpPr>
                    <a:grpSpLocks/>
                  </p:cNvGrpSpPr>
                  <p:nvPr/>
                </p:nvGrpSpPr>
                <p:grpSpPr bwMode="auto">
                  <a:xfrm rot="16200000">
                    <a:off x="2464005" y="653059"/>
                    <a:ext cx="287417" cy="130649"/>
                    <a:chOff x="4801" y="2084"/>
                    <a:chExt cx="200" cy="108"/>
                  </a:xfrm>
                </p:grpSpPr>
                <p:sp>
                  <p:nvSpPr>
                    <p:cNvPr id="1989" name="Oval 1872"/>
                    <p:cNvSpPr>
                      <a:spLocks noChangeArrowheads="1"/>
                    </p:cNvSpPr>
                    <p:nvPr/>
                  </p:nvSpPr>
                  <p:spPr bwMode="auto">
                    <a:xfrm>
                      <a:off x="4801" y="2086"/>
                      <a:ext cx="100" cy="106"/>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1990" name="Freeform 1873"/>
                    <p:cNvSpPr>
                      <a:spLocks/>
                    </p:cNvSpPr>
                    <p:nvPr/>
                  </p:nvSpPr>
                  <p:spPr bwMode="auto">
                    <a:xfrm>
                      <a:off x="4814" y="2094"/>
                      <a:ext cx="60" cy="71"/>
                    </a:xfrm>
                    <a:custGeom>
                      <a:avLst/>
                      <a:gdLst>
                        <a:gd name="T0" fmla="*/ 29 w 83"/>
                        <a:gd name="T1" fmla="*/ 2 h 93"/>
                        <a:gd name="T2" fmla="*/ 3 w 83"/>
                        <a:gd name="T3" fmla="*/ 21 h 93"/>
                        <a:gd name="T4" fmla="*/ 7 w 83"/>
                        <a:gd name="T5" fmla="*/ 45 h 93"/>
                        <a:gd name="T6" fmla="*/ 20 w 83"/>
                        <a:gd name="T7" fmla="*/ 33 h 93"/>
                        <a:gd name="T8" fmla="*/ 40 w 83"/>
                        <a:gd name="T9" fmla="*/ 11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2" y="77"/>
                          </a:cubicBezTo>
                          <a:cubicBezTo>
                            <a:pt x="29" y="93"/>
                            <a:pt x="31" y="65"/>
                            <a:pt x="38" y="56"/>
                          </a:cubicBezTo>
                          <a:cubicBezTo>
                            <a:pt x="49"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1991" name="Freeform 1874"/>
                    <p:cNvSpPr>
                      <a:spLocks/>
                    </p:cNvSpPr>
                    <p:nvPr/>
                  </p:nvSpPr>
                  <p:spPr bwMode="auto">
                    <a:xfrm>
                      <a:off x="4809" y="2097"/>
                      <a:ext cx="48" cy="63"/>
                    </a:xfrm>
                    <a:custGeom>
                      <a:avLst/>
                      <a:gdLst>
                        <a:gd name="T0" fmla="*/ 35 w 66"/>
                        <a:gd name="T1" fmla="*/ 2 h 82"/>
                        <a:gd name="T2" fmla="*/ 9 w 66"/>
                        <a:gd name="T3" fmla="*/ 13 h 82"/>
                        <a:gd name="T4" fmla="*/ 4 w 66"/>
                        <a:gd name="T5" fmla="*/ 48 h 82"/>
                        <a:gd name="T6" fmla="*/ 35 w 66"/>
                        <a:gd name="T7" fmla="*/ 2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2">
                          <a:moveTo>
                            <a:pt x="66" y="3"/>
                          </a:moveTo>
                          <a:cubicBezTo>
                            <a:pt x="66" y="3"/>
                            <a:pt x="32" y="0"/>
                            <a:pt x="16" y="22"/>
                          </a:cubicBezTo>
                          <a:cubicBezTo>
                            <a:pt x="0" y="44"/>
                            <a:pt x="1" y="64"/>
                            <a:pt x="7" y="82"/>
                          </a:cubicBezTo>
                          <a:cubicBezTo>
                            <a:pt x="7" y="82"/>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992" name="Oval 1875"/>
                    <p:cNvSpPr>
                      <a:spLocks noChangeArrowheads="1"/>
                    </p:cNvSpPr>
                    <p:nvPr/>
                  </p:nvSpPr>
                  <p:spPr bwMode="auto">
                    <a:xfrm>
                      <a:off x="4843" y="2097"/>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993" name="Oval 1876"/>
                    <p:cNvSpPr>
                      <a:spLocks noChangeArrowheads="1"/>
                    </p:cNvSpPr>
                    <p:nvPr/>
                  </p:nvSpPr>
                  <p:spPr bwMode="auto">
                    <a:xfrm>
                      <a:off x="4854" y="2095"/>
                      <a:ext cx="5" cy="6"/>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994" name="Freeform 1877"/>
                    <p:cNvSpPr>
                      <a:spLocks/>
                    </p:cNvSpPr>
                    <p:nvPr/>
                  </p:nvSpPr>
                  <p:spPr bwMode="auto">
                    <a:xfrm>
                      <a:off x="4822" y="2162"/>
                      <a:ext cx="60" cy="23"/>
                    </a:xfrm>
                    <a:custGeom>
                      <a:avLst/>
                      <a:gdLst>
                        <a:gd name="T0" fmla="*/ 1 w 83"/>
                        <a:gd name="T1" fmla="*/ 9 h 30"/>
                        <a:gd name="T2" fmla="*/ 7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2" y="23"/>
                          </a:cubicBezTo>
                          <a:cubicBezTo>
                            <a:pt x="16" y="26"/>
                            <a:pt x="21" y="27"/>
                            <a:pt x="26" y="27"/>
                          </a:cubicBezTo>
                          <a:cubicBezTo>
                            <a:pt x="36" y="29"/>
                            <a:pt x="45" y="30"/>
                            <a:pt x="54" y="27"/>
                          </a:cubicBezTo>
                          <a:cubicBezTo>
                            <a:pt x="64" y="25"/>
                            <a:pt x="73" y="20"/>
                            <a:pt x="78" y="12"/>
                          </a:cubicBezTo>
                          <a:cubicBezTo>
                            <a:pt x="83" y="4"/>
                            <a:pt x="79" y="0"/>
                            <a:pt x="71"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sp>
                  <p:nvSpPr>
                    <p:cNvPr id="1995" name="Oval 1884"/>
                    <p:cNvSpPr>
                      <a:spLocks noChangeArrowheads="1"/>
                    </p:cNvSpPr>
                    <p:nvPr/>
                  </p:nvSpPr>
                  <p:spPr bwMode="auto">
                    <a:xfrm>
                      <a:off x="4901" y="2084"/>
                      <a:ext cx="100" cy="107"/>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1996" name="Freeform 1885"/>
                    <p:cNvSpPr>
                      <a:spLocks/>
                    </p:cNvSpPr>
                    <p:nvPr/>
                  </p:nvSpPr>
                  <p:spPr bwMode="auto">
                    <a:xfrm>
                      <a:off x="4913" y="2092"/>
                      <a:ext cx="60" cy="72"/>
                    </a:xfrm>
                    <a:custGeom>
                      <a:avLst/>
                      <a:gdLst>
                        <a:gd name="T0" fmla="*/ 29 w 83"/>
                        <a:gd name="T1" fmla="*/ 2 h 93"/>
                        <a:gd name="T2" fmla="*/ 3 w 83"/>
                        <a:gd name="T3" fmla="*/ 21 h 93"/>
                        <a:gd name="T4" fmla="*/ 6 w 83"/>
                        <a:gd name="T5" fmla="*/ 46 h 93"/>
                        <a:gd name="T6" fmla="*/ 20 w 83"/>
                        <a:gd name="T7" fmla="*/ 33 h 93"/>
                        <a:gd name="T8" fmla="*/ 40 w 83"/>
                        <a:gd name="T9" fmla="*/ 12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1" y="77"/>
                          </a:cubicBezTo>
                          <a:cubicBezTo>
                            <a:pt x="29" y="93"/>
                            <a:pt x="31" y="65"/>
                            <a:pt x="38" y="56"/>
                          </a:cubicBezTo>
                          <a:cubicBezTo>
                            <a:pt x="48"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1997" name="Freeform 1886"/>
                    <p:cNvSpPr>
                      <a:spLocks/>
                    </p:cNvSpPr>
                    <p:nvPr/>
                  </p:nvSpPr>
                  <p:spPr bwMode="auto">
                    <a:xfrm>
                      <a:off x="4909" y="2095"/>
                      <a:ext cx="48" cy="64"/>
                    </a:xfrm>
                    <a:custGeom>
                      <a:avLst/>
                      <a:gdLst>
                        <a:gd name="T0" fmla="*/ 35 w 66"/>
                        <a:gd name="T1" fmla="*/ 2 h 83"/>
                        <a:gd name="T2" fmla="*/ 9 w 66"/>
                        <a:gd name="T3" fmla="*/ 13 h 83"/>
                        <a:gd name="T4" fmla="*/ 4 w 66"/>
                        <a:gd name="T5" fmla="*/ 49 h 83"/>
                        <a:gd name="T6" fmla="*/ 35 w 66"/>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3">
                          <a:moveTo>
                            <a:pt x="66" y="3"/>
                          </a:moveTo>
                          <a:cubicBezTo>
                            <a:pt x="66" y="3"/>
                            <a:pt x="32" y="0"/>
                            <a:pt x="16" y="22"/>
                          </a:cubicBezTo>
                          <a:cubicBezTo>
                            <a:pt x="0" y="44"/>
                            <a:pt x="1" y="64"/>
                            <a:pt x="7" y="83"/>
                          </a:cubicBezTo>
                          <a:cubicBezTo>
                            <a:pt x="7" y="83"/>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998" name="Oval 1887"/>
                    <p:cNvSpPr>
                      <a:spLocks noChangeArrowheads="1"/>
                    </p:cNvSpPr>
                    <p:nvPr/>
                  </p:nvSpPr>
                  <p:spPr bwMode="auto">
                    <a:xfrm>
                      <a:off x="4942" y="2096"/>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999" name="Oval 1888"/>
                    <p:cNvSpPr>
                      <a:spLocks noChangeArrowheads="1"/>
                    </p:cNvSpPr>
                    <p:nvPr/>
                  </p:nvSpPr>
                  <p:spPr bwMode="auto">
                    <a:xfrm>
                      <a:off x="4954" y="2094"/>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2000" name="Freeform 1889"/>
                    <p:cNvSpPr>
                      <a:spLocks/>
                    </p:cNvSpPr>
                    <p:nvPr/>
                  </p:nvSpPr>
                  <p:spPr bwMode="auto">
                    <a:xfrm>
                      <a:off x="4922" y="2161"/>
                      <a:ext cx="60" cy="23"/>
                    </a:xfrm>
                    <a:custGeom>
                      <a:avLst/>
                      <a:gdLst>
                        <a:gd name="T0" fmla="*/ 1 w 83"/>
                        <a:gd name="T1" fmla="*/ 9 h 30"/>
                        <a:gd name="T2" fmla="*/ 6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1" y="23"/>
                          </a:cubicBezTo>
                          <a:cubicBezTo>
                            <a:pt x="16" y="26"/>
                            <a:pt x="21" y="27"/>
                            <a:pt x="26" y="27"/>
                          </a:cubicBezTo>
                          <a:cubicBezTo>
                            <a:pt x="36" y="29"/>
                            <a:pt x="45" y="30"/>
                            <a:pt x="54" y="27"/>
                          </a:cubicBezTo>
                          <a:cubicBezTo>
                            <a:pt x="64" y="25"/>
                            <a:pt x="73" y="20"/>
                            <a:pt x="78" y="12"/>
                          </a:cubicBezTo>
                          <a:cubicBezTo>
                            <a:pt x="83" y="4"/>
                            <a:pt x="79" y="0"/>
                            <a:pt x="70"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grpSp>
              <p:grpSp>
                <p:nvGrpSpPr>
                  <p:cNvPr id="1976" name="Group 1896"/>
                  <p:cNvGrpSpPr>
                    <a:grpSpLocks/>
                  </p:cNvGrpSpPr>
                  <p:nvPr/>
                </p:nvGrpSpPr>
                <p:grpSpPr bwMode="auto">
                  <a:xfrm rot="16200000">
                    <a:off x="1974949" y="641683"/>
                    <a:ext cx="287417" cy="130649"/>
                    <a:chOff x="4801" y="2084"/>
                    <a:chExt cx="200" cy="108"/>
                  </a:xfrm>
                </p:grpSpPr>
                <p:sp>
                  <p:nvSpPr>
                    <p:cNvPr id="1977" name="Oval 1872"/>
                    <p:cNvSpPr>
                      <a:spLocks noChangeArrowheads="1"/>
                    </p:cNvSpPr>
                    <p:nvPr/>
                  </p:nvSpPr>
                  <p:spPr bwMode="auto">
                    <a:xfrm>
                      <a:off x="4801" y="2086"/>
                      <a:ext cx="100" cy="106"/>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1978" name="Freeform 1873"/>
                    <p:cNvSpPr>
                      <a:spLocks/>
                    </p:cNvSpPr>
                    <p:nvPr/>
                  </p:nvSpPr>
                  <p:spPr bwMode="auto">
                    <a:xfrm>
                      <a:off x="4814" y="2094"/>
                      <a:ext cx="60" cy="71"/>
                    </a:xfrm>
                    <a:custGeom>
                      <a:avLst/>
                      <a:gdLst>
                        <a:gd name="T0" fmla="*/ 29 w 83"/>
                        <a:gd name="T1" fmla="*/ 2 h 93"/>
                        <a:gd name="T2" fmla="*/ 3 w 83"/>
                        <a:gd name="T3" fmla="*/ 21 h 93"/>
                        <a:gd name="T4" fmla="*/ 7 w 83"/>
                        <a:gd name="T5" fmla="*/ 45 h 93"/>
                        <a:gd name="T6" fmla="*/ 20 w 83"/>
                        <a:gd name="T7" fmla="*/ 33 h 93"/>
                        <a:gd name="T8" fmla="*/ 40 w 83"/>
                        <a:gd name="T9" fmla="*/ 11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2" y="77"/>
                          </a:cubicBezTo>
                          <a:cubicBezTo>
                            <a:pt x="29" y="93"/>
                            <a:pt x="31" y="65"/>
                            <a:pt x="38" y="56"/>
                          </a:cubicBezTo>
                          <a:cubicBezTo>
                            <a:pt x="49"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1979" name="Freeform 1874"/>
                    <p:cNvSpPr>
                      <a:spLocks/>
                    </p:cNvSpPr>
                    <p:nvPr/>
                  </p:nvSpPr>
                  <p:spPr bwMode="auto">
                    <a:xfrm>
                      <a:off x="4809" y="2097"/>
                      <a:ext cx="48" cy="63"/>
                    </a:xfrm>
                    <a:custGeom>
                      <a:avLst/>
                      <a:gdLst>
                        <a:gd name="T0" fmla="*/ 35 w 66"/>
                        <a:gd name="T1" fmla="*/ 2 h 82"/>
                        <a:gd name="T2" fmla="*/ 9 w 66"/>
                        <a:gd name="T3" fmla="*/ 13 h 82"/>
                        <a:gd name="T4" fmla="*/ 4 w 66"/>
                        <a:gd name="T5" fmla="*/ 48 h 82"/>
                        <a:gd name="T6" fmla="*/ 35 w 66"/>
                        <a:gd name="T7" fmla="*/ 2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2">
                          <a:moveTo>
                            <a:pt x="66" y="3"/>
                          </a:moveTo>
                          <a:cubicBezTo>
                            <a:pt x="66" y="3"/>
                            <a:pt x="32" y="0"/>
                            <a:pt x="16" y="22"/>
                          </a:cubicBezTo>
                          <a:cubicBezTo>
                            <a:pt x="0" y="44"/>
                            <a:pt x="1" y="64"/>
                            <a:pt x="7" y="82"/>
                          </a:cubicBezTo>
                          <a:cubicBezTo>
                            <a:pt x="7" y="82"/>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980" name="Oval 1875"/>
                    <p:cNvSpPr>
                      <a:spLocks noChangeArrowheads="1"/>
                    </p:cNvSpPr>
                    <p:nvPr/>
                  </p:nvSpPr>
                  <p:spPr bwMode="auto">
                    <a:xfrm>
                      <a:off x="4843" y="2097"/>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981" name="Oval 1876"/>
                    <p:cNvSpPr>
                      <a:spLocks noChangeArrowheads="1"/>
                    </p:cNvSpPr>
                    <p:nvPr/>
                  </p:nvSpPr>
                  <p:spPr bwMode="auto">
                    <a:xfrm>
                      <a:off x="4854" y="2095"/>
                      <a:ext cx="5" cy="6"/>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982" name="Freeform 1877"/>
                    <p:cNvSpPr>
                      <a:spLocks/>
                    </p:cNvSpPr>
                    <p:nvPr/>
                  </p:nvSpPr>
                  <p:spPr bwMode="auto">
                    <a:xfrm>
                      <a:off x="4822" y="2162"/>
                      <a:ext cx="60" cy="23"/>
                    </a:xfrm>
                    <a:custGeom>
                      <a:avLst/>
                      <a:gdLst>
                        <a:gd name="T0" fmla="*/ 1 w 83"/>
                        <a:gd name="T1" fmla="*/ 9 h 30"/>
                        <a:gd name="T2" fmla="*/ 7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2" y="23"/>
                          </a:cubicBezTo>
                          <a:cubicBezTo>
                            <a:pt x="16" y="26"/>
                            <a:pt x="21" y="27"/>
                            <a:pt x="26" y="27"/>
                          </a:cubicBezTo>
                          <a:cubicBezTo>
                            <a:pt x="36" y="29"/>
                            <a:pt x="45" y="30"/>
                            <a:pt x="54" y="27"/>
                          </a:cubicBezTo>
                          <a:cubicBezTo>
                            <a:pt x="64" y="25"/>
                            <a:pt x="73" y="20"/>
                            <a:pt x="78" y="12"/>
                          </a:cubicBezTo>
                          <a:cubicBezTo>
                            <a:pt x="83" y="4"/>
                            <a:pt x="79" y="0"/>
                            <a:pt x="71"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sp>
                  <p:nvSpPr>
                    <p:cNvPr id="1983" name="Oval 1884"/>
                    <p:cNvSpPr>
                      <a:spLocks noChangeArrowheads="1"/>
                    </p:cNvSpPr>
                    <p:nvPr/>
                  </p:nvSpPr>
                  <p:spPr bwMode="auto">
                    <a:xfrm>
                      <a:off x="4901" y="2084"/>
                      <a:ext cx="100" cy="107"/>
                    </a:xfrm>
                    <a:prstGeom prst="ellipse">
                      <a:avLst/>
                    </a:prstGeom>
                    <a:solidFill>
                      <a:srgbClr val="F7E67F"/>
                    </a:solidFill>
                    <a:ln w="9525" cap="rnd">
                      <a:solidFill>
                        <a:srgbClr val="343434"/>
                      </a:solidFill>
                      <a:round/>
                      <a:headEnd/>
                      <a:tailEnd/>
                    </a:ln>
                  </p:spPr>
                  <p:txBody>
                    <a:bodyPr>
                      <a:prstTxWarp prst="textNoShape">
                        <a:avLst/>
                      </a:prstTxWarp>
                    </a:bodyPr>
                    <a:lstStyle/>
                    <a:p>
                      <a:endParaRPr lang="en-US" sz="1786">
                        <a:solidFill>
                          <a:srgbClr val="0070C0"/>
                        </a:solidFill>
                      </a:endParaRPr>
                    </a:p>
                  </p:txBody>
                </p:sp>
                <p:sp>
                  <p:nvSpPr>
                    <p:cNvPr id="1984" name="Freeform 1885"/>
                    <p:cNvSpPr>
                      <a:spLocks/>
                    </p:cNvSpPr>
                    <p:nvPr/>
                  </p:nvSpPr>
                  <p:spPr bwMode="auto">
                    <a:xfrm>
                      <a:off x="4913" y="2092"/>
                      <a:ext cx="60" cy="72"/>
                    </a:xfrm>
                    <a:custGeom>
                      <a:avLst/>
                      <a:gdLst>
                        <a:gd name="T0" fmla="*/ 29 w 83"/>
                        <a:gd name="T1" fmla="*/ 2 h 93"/>
                        <a:gd name="T2" fmla="*/ 3 w 83"/>
                        <a:gd name="T3" fmla="*/ 21 h 93"/>
                        <a:gd name="T4" fmla="*/ 6 w 83"/>
                        <a:gd name="T5" fmla="*/ 46 h 93"/>
                        <a:gd name="T6" fmla="*/ 20 w 83"/>
                        <a:gd name="T7" fmla="*/ 33 h 93"/>
                        <a:gd name="T8" fmla="*/ 40 w 83"/>
                        <a:gd name="T9" fmla="*/ 12 h 93"/>
                        <a:gd name="T10" fmla="*/ 29 w 83"/>
                        <a:gd name="T11" fmla="*/ 2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3">
                          <a:moveTo>
                            <a:pt x="56" y="2"/>
                          </a:moveTo>
                          <a:cubicBezTo>
                            <a:pt x="34" y="0"/>
                            <a:pt x="12" y="15"/>
                            <a:pt x="5" y="35"/>
                          </a:cubicBezTo>
                          <a:cubicBezTo>
                            <a:pt x="1" y="49"/>
                            <a:pt x="0" y="66"/>
                            <a:pt x="11" y="77"/>
                          </a:cubicBezTo>
                          <a:cubicBezTo>
                            <a:pt x="29" y="93"/>
                            <a:pt x="31" y="65"/>
                            <a:pt x="38" y="56"/>
                          </a:cubicBezTo>
                          <a:cubicBezTo>
                            <a:pt x="48" y="41"/>
                            <a:pt x="83" y="43"/>
                            <a:pt x="77" y="19"/>
                          </a:cubicBezTo>
                          <a:cubicBezTo>
                            <a:pt x="75" y="10"/>
                            <a:pt x="64" y="3"/>
                            <a:pt x="55" y="3"/>
                          </a:cubicBezTo>
                        </a:path>
                      </a:pathLst>
                    </a:custGeom>
                    <a:solidFill>
                      <a:srgbClr val="F6F3B6"/>
                    </a:solidFill>
                    <a:ln w="9525">
                      <a:noFill/>
                      <a:round/>
                      <a:headEnd/>
                      <a:tailEnd/>
                    </a:ln>
                  </p:spPr>
                  <p:txBody>
                    <a:bodyPr>
                      <a:prstTxWarp prst="textNoShape">
                        <a:avLst/>
                      </a:prstTxWarp>
                    </a:bodyPr>
                    <a:lstStyle/>
                    <a:p>
                      <a:endParaRPr lang="en-US" sz="1786"/>
                    </a:p>
                  </p:txBody>
                </p:sp>
                <p:sp>
                  <p:nvSpPr>
                    <p:cNvPr id="1985" name="Freeform 1886"/>
                    <p:cNvSpPr>
                      <a:spLocks/>
                    </p:cNvSpPr>
                    <p:nvPr/>
                  </p:nvSpPr>
                  <p:spPr bwMode="auto">
                    <a:xfrm>
                      <a:off x="4909" y="2095"/>
                      <a:ext cx="48" cy="64"/>
                    </a:xfrm>
                    <a:custGeom>
                      <a:avLst/>
                      <a:gdLst>
                        <a:gd name="T0" fmla="*/ 35 w 66"/>
                        <a:gd name="T1" fmla="*/ 2 h 83"/>
                        <a:gd name="T2" fmla="*/ 9 w 66"/>
                        <a:gd name="T3" fmla="*/ 13 h 83"/>
                        <a:gd name="T4" fmla="*/ 4 w 66"/>
                        <a:gd name="T5" fmla="*/ 49 h 83"/>
                        <a:gd name="T6" fmla="*/ 35 w 66"/>
                        <a:gd name="T7" fmla="*/ 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83">
                          <a:moveTo>
                            <a:pt x="66" y="3"/>
                          </a:moveTo>
                          <a:cubicBezTo>
                            <a:pt x="66" y="3"/>
                            <a:pt x="32" y="0"/>
                            <a:pt x="16" y="22"/>
                          </a:cubicBezTo>
                          <a:cubicBezTo>
                            <a:pt x="0" y="44"/>
                            <a:pt x="1" y="64"/>
                            <a:pt x="7" y="83"/>
                          </a:cubicBezTo>
                          <a:cubicBezTo>
                            <a:pt x="7" y="83"/>
                            <a:pt x="0" y="11"/>
                            <a:pt x="66" y="3"/>
                          </a:cubicBezTo>
                          <a:close/>
                        </a:path>
                      </a:pathLst>
                    </a:custGeom>
                    <a:solidFill>
                      <a:srgbClr val="FFFFFF"/>
                    </a:solidFill>
                    <a:ln w="9525">
                      <a:noFill/>
                      <a:round/>
                      <a:headEnd/>
                      <a:tailEnd/>
                    </a:ln>
                  </p:spPr>
                  <p:txBody>
                    <a:bodyPr>
                      <a:prstTxWarp prst="textNoShape">
                        <a:avLst/>
                      </a:prstTxWarp>
                    </a:bodyPr>
                    <a:lstStyle/>
                    <a:p>
                      <a:endParaRPr lang="en-US" sz="1786"/>
                    </a:p>
                  </p:txBody>
                </p:sp>
                <p:sp>
                  <p:nvSpPr>
                    <p:cNvPr id="1986" name="Oval 1887"/>
                    <p:cNvSpPr>
                      <a:spLocks noChangeArrowheads="1"/>
                    </p:cNvSpPr>
                    <p:nvPr/>
                  </p:nvSpPr>
                  <p:spPr bwMode="auto">
                    <a:xfrm>
                      <a:off x="4942" y="2096"/>
                      <a:ext cx="8" cy="8"/>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987" name="Oval 1888"/>
                    <p:cNvSpPr>
                      <a:spLocks noChangeArrowheads="1"/>
                    </p:cNvSpPr>
                    <p:nvPr/>
                  </p:nvSpPr>
                  <p:spPr bwMode="auto">
                    <a:xfrm>
                      <a:off x="4954" y="2094"/>
                      <a:ext cx="5" cy="5"/>
                    </a:xfrm>
                    <a:prstGeom prst="ellipse">
                      <a:avLst/>
                    </a:prstGeom>
                    <a:solidFill>
                      <a:srgbClr val="FFFFFF"/>
                    </a:solidFill>
                    <a:ln w="9525">
                      <a:noFill/>
                      <a:round/>
                      <a:headEnd/>
                      <a:tailEnd/>
                    </a:ln>
                  </p:spPr>
                  <p:txBody>
                    <a:bodyPr>
                      <a:prstTxWarp prst="textNoShape">
                        <a:avLst/>
                      </a:prstTxWarp>
                    </a:bodyPr>
                    <a:lstStyle/>
                    <a:p>
                      <a:endParaRPr lang="en-US" sz="1786">
                        <a:solidFill>
                          <a:srgbClr val="0070C0"/>
                        </a:solidFill>
                      </a:endParaRPr>
                    </a:p>
                  </p:txBody>
                </p:sp>
                <p:sp>
                  <p:nvSpPr>
                    <p:cNvPr id="1988" name="Freeform 1889"/>
                    <p:cNvSpPr>
                      <a:spLocks/>
                    </p:cNvSpPr>
                    <p:nvPr/>
                  </p:nvSpPr>
                  <p:spPr bwMode="auto">
                    <a:xfrm>
                      <a:off x="4922" y="2161"/>
                      <a:ext cx="60" cy="23"/>
                    </a:xfrm>
                    <a:custGeom>
                      <a:avLst/>
                      <a:gdLst>
                        <a:gd name="T0" fmla="*/ 1 w 83"/>
                        <a:gd name="T1" fmla="*/ 9 h 30"/>
                        <a:gd name="T2" fmla="*/ 6 w 83"/>
                        <a:gd name="T3" fmla="*/ 14 h 30"/>
                        <a:gd name="T4" fmla="*/ 14 w 83"/>
                        <a:gd name="T5" fmla="*/ 16 h 30"/>
                        <a:gd name="T6" fmla="*/ 28 w 83"/>
                        <a:gd name="T7" fmla="*/ 16 h 30"/>
                        <a:gd name="T8" fmla="*/ 40 w 83"/>
                        <a:gd name="T9" fmla="*/ 7 h 30"/>
                        <a:gd name="T10" fmla="*/ 37 w 83"/>
                        <a:gd name="T11" fmla="*/ 2 h 30"/>
                        <a:gd name="T12" fmla="*/ 12 w 83"/>
                        <a:gd name="T13" fmla="*/ 5 h 30"/>
                        <a:gd name="T14" fmla="*/ 0 w 83"/>
                        <a:gd name="T15" fmla="*/ 6 h 30"/>
                        <a:gd name="T16" fmla="*/ 1 w 83"/>
                        <a:gd name="T17" fmla="*/ 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30">
                          <a:moveTo>
                            <a:pt x="1" y="16"/>
                          </a:moveTo>
                          <a:cubicBezTo>
                            <a:pt x="5" y="17"/>
                            <a:pt x="8" y="21"/>
                            <a:pt x="11" y="23"/>
                          </a:cubicBezTo>
                          <a:cubicBezTo>
                            <a:pt x="16" y="26"/>
                            <a:pt x="21" y="27"/>
                            <a:pt x="26" y="27"/>
                          </a:cubicBezTo>
                          <a:cubicBezTo>
                            <a:pt x="36" y="29"/>
                            <a:pt x="45" y="30"/>
                            <a:pt x="54" y="27"/>
                          </a:cubicBezTo>
                          <a:cubicBezTo>
                            <a:pt x="64" y="25"/>
                            <a:pt x="73" y="20"/>
                            <a:pt x="78" y="12"/>
                          </a:cubicBezTo>
                          <a:cubicBezTo>
                            <a:pt x="83" y="4"/>
                            <a:pt x="79" y="0"/>
                            <a:pt x="70" y="3"/>
                          </a:cubicBezTo>
                          <a:cubicBezTo>
                            <a:pt x="54" y="9"/>
                            <a:pt x="41" y="12"/>
                            <a:pt x="24" y="8"/>
                          </a:cubicBezTo>
                          <a:cubicBezTo>
                            <a:pt x="19" y="7"/>
                            <a:pt x="0" y="0"/>
                            <a:pt x="0" y="10"/>
                          </a:cubicBezTo>
                          <a:cubicBezTo>
                            <a:pt x="0" y="11"/>
                            <a:pt x="1" y="13"/>
                            <a:pt x="1" y="14"/>
                          </a:cubicBezTo>
                        </a:path>
                      </a:pathLst>
                    </a:custGeom>
                    <a:solidFill>
                      <a:srgbClr val="F3C071"/>
                    </a:solidFill>
                    <a:ln w="9525">
                      <a:noFill/>
                      <a:round/>
                      <a:headEnd/>
                      <a:tailEnd/>
                    </a:ln>
                  </p:spPr>
                  <p:txBody>
                    <a:bodyPr>
                      <a:prstTxWarp prst="textNoShape">
                        <a:avLst/>
                      </a:prstTxWarp>
                    </a:bodyPr>
                    <a:lstStyle/>
                    <a:p>
                      <a:endParaRPr lang="en-US" sz="1786"/>
                    </a:p>
                  </p:txBody>
                </p:sp>
              </p:grpSp>
            </p:grpSp>
            <p:sp>
              <p:nvSpPr>
                <p:cNvPr id="2096" name="ZoneTexte 2095"/>
                <p:cNvSpPr txBox="1"/>
                <p:nvPr/>
              </p:nvSpPr>
              <p:spPr>
                <a:xfrm>
                  <a:off x="8250062" y="128690"/>
                  <a:ext cx="286893" cy="306781"/>
                </a:xfrm>
                <a:prstGeom prst="rect">
                  <a:avLst/>
                </a:prstGeom>
                <a:solidFill>
                  <a:schemeClr val="bg1"/>
                </a:solidFill>
                <a:ln>
                  <a:solidFill>
                    <a:schemeClr val="tx2"/>
                  </a:solidFill>
                </a:ln>
              </p:spPr>
              <p:txBody>
                <a:bodyPr wrap="square" rtlCol="0">
                  <a:spAutoFit/>
                </a:bodyPr>
                <a:lstStyle/>
                <a:p>
                  <a:pPr algn="ctr"/>
                  <a:r>
                    <a:rPr lang="fr-FR" sz="900" b="1" dirty="0"/>
                    <a:t>8</a:t>
                  </a:r>
                </a:p>
              </p:txBody>
            </p:sp>
            <p:sp>
              <p:nvSpPr>
                <p:cNvPr id="2098" name="ZoneTexte 2097"/>
                <p:cNvSpPr txBox="1"/>
                <p:nvPr/>
              </p:nvSpPr>
              <p:spPr>
                <a:xfrm>
                  <a:off x="8374933" y="770211"/>
                  <a:ext cx="286893" cy="306781"/>
                </a:xfrm>
                <a:prstGeom prst="rect">
                  <a:avLst/>
                </a:prstGeom>
                <a:solidFill>
                  <a:schemeClr val="bg1"/>
                </a:solidFill>
                <a:ln>
                  <a:solidFill>
                    <a:schemeClr val="tx2"/>
                  </a:solidFill>
                </a:ln>
              </p:spPr>
              <p:txBody>
                <a:bodyPr wrap="square" rtlCol="0">
                  <a:spAutoFit/>
                </a:bodyPr>
                <a:lstStyle/>
                <a:p>
                  <a:pPr algn="ctr"/>
                  <a:r>
                    <a:rPr lang="fr-FR" sz="900" b="1" dirty="0"/>
                    <a:t>6</a:t>
                  </a:r>
                </a:p>
              </p:txBody>
            </p:sp>
          </p:grpSp>
          <p:sp>
            <p:nvSpPr>
              <p:cNvPr id="1401" name="ZoneTexte 1400"/>
              <p:cNvSpPr txBox="1"/>
              <p:nvPr/>
            </p:nvSpPr>
            <p:spPr>
              <a:xfrm>
                <a:off x="5663111" y="2157833"/>
                <a:ext cx="328712" cy="231923"/>
              </a:xfrm>
              <a:prstGeom prst="rect">
                <a:avLst/>
              </a:prstGeom>
              <a:solidFill>
                <a:schemeClr val="bg1"/>
              </a:solidFill>
              <a:ln>
                <a:solidFill>
                  <a:schemeClr val="tx2"/>
                </a:solidFill>
              </a:ln>
            </p:spPr>
            <p:txBody>
              <a:bodyPr wrap="square" rtlCol="0">
                <a:spAutoFit/>
              </a:bodyPr>
              <a:lstStyle/>
              <a:p>
                <a:pPr algn="ctr"/>
                <a:r>
                  <a:rPr lang="fr-FR" sz="900" b="1" dirty="0"/>
                  <a:t>10</a:t>
                </a:r>
              </a:p>
            </p:txBody>
          </p:sp>
          <p:sp>
            <p:nvSpPr>
              <p:cNvPr id="1406" name="ZoneTexte 1405"/>
              <p:cNvSpPr txBox="1"/>
              <p:nvPr/>
            </p:nvSpPr>
            <p:spPr>
              <a:xfrm>
                <a:off x="5140508" y="884717"/>
                <a:ext cx="216888" cy="231923"/>
              </a:xfrm>
              <a:prstGeom prst="rect">
                <a:avLst/>
              </a:prstGeom>
              <a:solidFill>
                <a:schemeClr val="bg1"/>
              </a:solidFill>
              <a:ln>
                <a:solidFill>
                  <a:schemeClr val="tx2"/>
                </a:solidFill>
              </a:ln>
            </p:spPr>
            <p:txBody>
              <a:bodyPr wrap="square" rtlCol="0">
                <a:spAutoFit/>
              </a:bodyPr>
              <a:lstStyle/>
              <a:p>
                <a:pPr algn="ctr"/>
                <a:r>
                  <a:rPr lang="fr-FR" sz="900" b="1" dirty="0"/>
                  <a:t>9</a:t>
                </a:r>
              </a:p>
            </p:txBody>
          </p:sp>
        </p:grpSp>
        <p:sp>
          <p:nvSpPr>
            <p:cNvPr id="1407" name="Flèche vers le bas 1406"/>
            <p:cNvSpPr/>
            <p:nvPr/>
          </p:nvSpPr>
          <p:spPr>
            <a:xfrm>
              <a:off x="4079877" y="2062288"/>
              <a:ext cx="164269" cy="317817"/>
            </a:xfrm>
            <a:prstGeom prst="downArrow">
              <a:avLst/>
            </a:prstGeom>
            <a:solidFill>
              <a:srgbClr val="DB8ECF"/>
            </a:solidFill>
            <a:ln>
              <a:solidFill>
                <a:srgbClr val="DB8EC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573" name="ZoneTexte 572"/>
            <p:cNvSpPr txBox="1"/>
            <p:nvPr/>
          </p:nvSpPr>
          <p:spPr>
            <a:xfrm>
              <a:off x="7197223" y="1353501"/>
              <a:ext cx="2724936" cy="338554"/>
            </a:xfrm>
            <a:prstGeom prst="rect">
              <a:avLst/>
            </a:prstGeom>
            <a:noFill/>
          </p:spPr>
          <p:txBody>
            <a:bodyPr wrap="square" rtlCol="0">
              <a:spAutoFit/>
            </a:bodyPr>
            <a:lstStyle>
              <a:defPPr>
                <a:defRPr lang="fr-FR"/>
              </a:defPPr>
              <a:lvl1pPr algn="ctr">
                <a:defRPr sz="1600" b="1">
                  <a:solidFill>
                    <a:schemeClr val="accent5">
                      <a:lumMod val="50000"/>
                    </a:schemeClr>
                  </a:solidFill>
                </a:defRPr>
              </a:lvl1pPr>
            </a:lstStyle>
            <a:p>
              <a:r>
                <a:rPr lang="fr-FR" dirty="0"/>
                <a:t>Épithélium intestinal infecté</a:t>
              </a:r>
            </a:p>
          </p:txBody>
        </p:sp>
        <p:sp>
          <p:nvSpPr>
            <p:cNvPr id="572" name="ZoneTexte 571"/>
            <p:cNvSpPr txBox="1"/>
            <p:nvPr/>
          </p:nvSpPr>
          <p:spPr>
            <a:xfrm>
              <a:off x="4627281" y="6038548"/>
              <a:ext cx="4286464" cy="276999"/>
            </a:xfrm>
            <a:prstGeom prst="rect">
              <a:avLst/>
            </a:prstGeom>
            <a:noFill/>
          </p:spPr>
          <p:txBody>
            <a:bodyPr wrap="square" rtlCol="0">
              <a:spAutoFit/>
            </a:bodyPr>
            <a:lstStyle>
              <a:defPPr>
                <a:defRPr lang="fr-FR"/>
              </a:defPPr>
              <a:lvl1pPr algn="ctr">
                <a:defRPr sz="1786" b="1" i="1">
                  <a:solidFill>
                    <a:srgbClr val="0000FF"/>
                  </a:solidFill>
                </a:defRPr>
              </a:lvl1pPr>
            </a:lstStyle>
            <a:p>
              <a:r>
                <a:rPr lang="fr-FR" sz="1200" dirty="0" err="1">
                  <a:solidFill>
                    <a:srgbClr val="FF0000"/>
                  </a:solidFill>
                </a:rPr>
                <a:t>Certad</a:t>
              </a:r>
              <a:r>
                <a:rPr lang="fr-FR" sz="1200" dirty="0">
                  <a:solidFill>
                    <a:srgbClr val="FF0000"/>
                  </a:solidFill>
                </a:rPr>
                <a:t> et al. </a:t>
              </a:r>
              <a:r>
                <a:rPr lang="en-US" sz="1200" dirty="0">
                  <a:solidFill>
                    <a:srgbClr val="FF0000"/>
                  </a:solidFill>
                </a:rPr>
                <a:t>2017</a:t>
              </a:r>
              <a:r>
                <a:rPr lang="fr-FR" sz="1200" dirty="0">
                  <a:solidFill>
                    <a:srgbClr val="FF0000"/>
                  </a:solidFill>
                </a:rPr>
                <a:t> </a:t>
              </a:r>
            </a:p>
          </p:txBody>
        </p:sp>
      </p:grpSp>
      <p:grpSp>
        <p:nvGrpSpPr>
          <p:cNvPr id="581" name="Groupe 580">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582" name="Connecteur droit 581">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583" name="Groupe 582">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584" name="Connecteur droit 583">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585" name="Connecteur droit 584">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586" name="Connecteur droit 585">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587" name="ZoneTexte 586">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Cryptosporidium</a:t>
            </a:r>
            <a:r>
              <a:rPr lang="fr-FR" sz="2800" b="1" dirty="0"/>
              <a:t> </a:t>
            </a:r>
            <a:r>
              <a:rPr lang="fr-FR" sz="2800" b="1" dirty="0" err="1"/>
              <a:t>spp</a:t>
            </a:r>
            <a:r>
              <a:rPr lang="fr-FR" sz="2800" b="1" dirty="0"/>
              <a:t>.</a:t>
            </a:r>
          </a:p>
        </p:txBody>
      </p:sp>
      <p:pic>
        <p:nvPicPr>
          <p:cNvPr id="588" name="Image 587">
            <a:extLst>
              <a:ext uri="{FF2B5EF4-FFF2-40B4-BE49-F238E27FC236}">
                <a16:creationId xmlns:a16="http://schemas.microsoft.com/office/drawing/2014/main" id="{9519D74D-8F92-4C39-B511-EBE0378BB8F7}"/>
              </a:ext>
            </a:extLst>
          </p:cNvPr>
          <p:cNvPicPr>
            <a:picLocks noChangeAspect="1"/>
          </p:cNvPicPr>
          <p:nvPr/>
        </p:nvPicPr>
        <p:blipFill>
          <a:blip r:embed="rId3"/>
          <a:stretch>
            <a:fillRect/>
          </a:stretch>
        </p:blipFill>
        <p:spPr>
          <a:xfrm>
            <a:off x="10614363" y="115127"/>
            <a:ext cx="1444288" cy="737144"/>
          </a:xfrm>
          <a:prstGeom prst="rect">
            <a:avLst/>
          </a:prstGeom>
        </p:spPr>
      </p:pic>
      <p:sp>
        <p:nvSpPr>
          <p:cNvPr id="2" name="ZoneTexte 1">
            <a:extLst>
              <a:ext uri="{FF2B5EF4-FFF2-40B4-BE49-F238E27FC236}">
                <a16:creationId xmlns:a16="http://schemas.microsoft.com/office/drawing/2014/main" id="{F5AA3940-CAB5-4BC0-A8B2-881366C1F58C}"/>
              </a:ext>
            </a:extLst>
          </p:cNvPr>
          <p:cNvSpPr txBox="1"/>
          <p:nvPr/>
        </p:nvSpPr>
        <p:spPr>
          <a:xfrm>
            <a:off x="139943" y="2267036"/>
            <a:ext cx="77497" cy="369332"/>
          </a:xfrm>
          <a:prstGeom prst="rect">
            <a:avLst/>
          </a:prstGeom>
          <a:noFill/>
        </p:spPr>
        <p:txBody>
          <a:bodyPr wrap="square" rtlCol="0">
            <a:spAutoFit/>
          </a:bodyPr>
          <a:lstStyle/>
          <a:p>
            <a:endParaRPr lang="fr-FR" dirty="0"/>
          </a:p>
        </p:txBody>
      </p:sp>
      <p:sp>
        <p:nvSpPr>
          <p:cNvPr id="6" name="ZoneTexte 5">
            <a:extLst>
              <a:ext uri="{FF2B5EF4-FFF2-40B4-BE49-F238E27FC236}">
                <a16:creationId xmlns:a16="http://schemas.microsoft.com/office/drawing/2014/main" id="{56048EC5-8B7A-40A8-8F9C-20CBEA364E9B}"/>
              </a:ext>
            </a:extLst>
          </p:cNvPr>
          <p:cNvSpPr txBox="1"/>
          <p:nvPr/>
        </p:nvSpPr>
        <p:spPr>
          <a:xfrm>
            <a:off x="36511" y="2368795"/>
            <a:ext cx="2469202" cy="2123658"/>
          </a:xfrm>
          <a:prstGeom prst="rect">
            <a:avLst/>
          </a:prstGeom>
          <a:noFill/>
        </p:spPr>
        <p:txBody>
          <a:bodyPr wrap="square" rtlCol="0">
            <a:spAutoFit/>
          </a:bodyPr>
          <a:lstStyle/>
          <a:p>
            <a:pPr>
              <a:spcBef>
                <a:spcPts val="1200"/>
              </a:spcBef>
            </a:pPr>
            <a:r>
              <a:rPr lang="fr-FR" sz="1600" b="1" dirty="0"/>
              <a:t>La muqueuse de l'intestin : </a:t>
            </a:r>
          </a:p>
          <a:p>
            <a:pPr marL="285750" indent="-285750">
              <a:spcBef>
                <a:spcPts val="1200"/>
              </a:spcBef>
              <a:buFont typeface="Wingdings" panose="05000000000000000000" pitchFamily="2" charset="2"/>
              <a:buChar char="q"/>
            </a:pPr>
            <a:r>
              <a:rPr lang="fr-FR" sz="1600" b="1" dirty="0"/>
              <a:t>Forme une barrière de protection physique</a:t>
            </a:r>
          </a:p>
          <a:p>
            <a:pPr marL="285750" indent="-285750">
              <a:spcBef>
                <a:spcPts val="1200"/>
              </a:spcBef>
              <a:buFont typeface="Wingdings" panose="05000000000000000000" pitchFamily="2" charset="2"/>
              <a:buChar char="q"/>
            </a:pPr>
            <a:r>
              <a:rPr lang="fr-FR" sz="1600" b="1" dirty="0"/>
              <a:t>Sert d'interface entre la lumière et l'intestin et le système immunitaire sous-jacent</a:t>
            </a:r>
          </a:p>
        </p:txBody>
      </p:sp>
      <p:sp>
        <p:nvSpPr>
          <p:cNvPr id="8" name="ZoneTexte 7">
            <a:extLst>
              <a:ext uri="{FF2B5EF4-FFF2-40B4-BE49-F238E27FC236}">
                <a16:creationId xmlns:a16="http://schemas.microsoft.com/office/drawing/2014/main" id="{CE6A4D4D-9926-4937-A33E-6CC03CB8D4FA}"/>
              </a:ext>
            </a:extLst>
          </p:cNvPr>
          <p:cNvSpPr txBox="1"/>
          <p:nvPr/>
        </p:nvSpPr>
        <p:spPr>
          <a:xfrm>
            <a:off x="10148591" y="2332706"/>
            <a:ext cx="2056584" cy="3662541"/>
          </a:xfrm>
          <a:prstGeom prst="rect">
            <a:avLst/>
          </a:prstGeom>
          <a:noFill/>
        </p:spPr>
        <p:txBody>
          <a:bodyPr wrap="square" rtlCol="0">
            <a:spAutoFit/>
          </a:bodyPr>
          <a:lstStyle>
            <a:defPPr>
              <a:defRPr lang="fr-FR"/>
            </a:defPPr>
            <a:lvl1pPr>
              <a:spcBef>
                <a:spcPts val="1200"/>
              </a:spcBef>
              <a:defRPr sz="1600" b="1"/>
            </a:lvl1pPr>
          </a:lstStyle>
          <a:p>
            <a:r>
              <a:rPr lang="fr-FR" dirty="0"/>
              <a:t>L’infection par </a:t>
            </a:r>
            <a:r>
              <a:rPr lang="fr-FR" i="1" dirty="0" err="1"/>
              <a:t>Cryptosporidium</a:t>
            </a:r>
            <a:r>
              <a:rPr lang="fr-FR" dirty="0"/>
              <a:t>: </a:t>
            </a:r>
          </a:p>
          <a:p>
            <a:pPr marL="285750" indent="-285750">
              <a:buFont typeface="Wingdings" panose="05000000000000000000" pitchFamily="2" charset="2"/>
              <a:buChar char="q"/>
            </a:pPr>
            <a:r>
              <a:rPr lang="fr-FR" dirty="0"/>
              <a:t>Altère les jonctions entre les cellules épithéliales </a:t>
            </a:r>
          </a:p>
          <a:p>
            <a:pPr marL="285750" indent="-285750">
              <a:buFont typeface="Wingdings" panose="05000000000000000000" pitchFamily="2" charset="2"/>
              <a:buChar char="q"/>
            </a:pPr>
            <a:r>
              <a:rPr lang="fr-FR" dirty="0"/>
              <a:t>Augment la perméabilité intestinale</a:t>
            </a:r>
          </a:p>
          <a:p>
            <a:pPr marL="285750" indent="-285750">
              <a:buFont typeface="Wingdings" panose="05000000000000000000" pitchFamily="2" charset="2"/>
              <a:buChar char="q"/>
            </a:pPr>
            <a:r>
              <a:rPr lang="fr-FR" dirty="0"/>
              <a:t>Induit une malabsorption</a:t>
            </a:r>
          </a:p>
          <a:p>
            <a:r>
              <a:rPr lang="fr-FR" dirty="0"/>
              <a:t>  </a:t>
            </a:r>
          </a:p>
        </p:txBody>
      </p:sp>
    </p:spTree>
    <p:extLst>
      <p:ext uri="{BB962C8B-B14F-4D97-AF65-F5344CB8AC3E}">
        <p14:creationId xmlns:p14="http://schemas.microsoft.com/office/powerpoint/2010/main" val="2463580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6607353" y="1028431"/>
            <a:ext cx="4420107" cy="4267200"/>
          </a:xfrm>
        </p:spPr>
        <p:txBody>
          <a:bodyPr/>
          <a:lstStyle/>
          <a:p>
            <a:pPr algn="ctr" eaLnBrk="1" hangingPunct="1">
              <a:buFontTx/>
              <a:buNone/>
              <a:defRPr/>
            </a:pPr>
            <a:r>
              <a:rPr lang="fr-FR" sz="1800" b="1" dirty="0">
                <a:ea typeface="ＭＳ Ｐゴシック" charset="-128"/>
                <a:cs typeface="ＭＳ Ｐゴシック" charset="-128"/>
              </a:rPr>
              <a:t>PATIENTS  IMMUNOCOMPETENTS</a:t>
            </a:r>
          </a:p>
          <a:p>
            <a:pPr algn="ctr" eaLnBrk="1" hangingPunct="1">
              <a:lnSpc>
                <a:spcPct val="140000"/>
              </a:lnSpc>
              <a:defRPr/>
            </a:pPr>
            <a:r>
              <a:rPr lang="fr-FR" sz="1600" b="1" dirty="0">
                <a:solidFill>
                  <a:srgbClr val="000000"/>
                </a:solidFill>
                <a:ea typeface="ＭＳ Ｐゴシック" charset="-128"/>
                <a:cs typeface="ＭＳ Ｐゴシック" charset="-128"/>
              </a:rPr>
              <a:t>Incubation 3 - 12 jours</a:t>
            </a:r>
          </a:p>
          <a:p>
            <a:pPr algn="ctr" eaLnBrk="1" hangingPunct="1">
              <a:lnSpc>
                <a:spcPct val="90000"/>
              </a:lnSpc>
              <a:defRPr/>
            </a:pPr>
            <a:r>
              <a:rPr lang="fr-FR" sz="1600" b="1" dirty="0">
                <a:solidFill>
                  <a:srgbClr val="0070C0"/>
                </a:solidFill>
                <a:ea typeface="ＭＳ Ｐゴシック" charset="-128"/>
                <a:cs typeface="ＭＳ Ｐゴシック" charset="-128"/>
              </a:rPr>
              <a:t>Diarrhée aqueuse </a:t>
            </a:r>
          </a:p>
          <a:p>
            <a:pPr algn="ctr" eaLnBrk="1" hangingPunct="1">
              <a:lnSpc>
                <a:spcPct val="90000"/>
              </a:lnSpc>
              <a:defRPr/>
            </a:pPr>
            <a:r>
              <a:rPr lang="fr-FR" sz="1600" b="1" dirty="0">
                <a:ea typeface="ＭＳ Ｐゴシック" charset="-128"/>
                <a:cs typeface="ＭＳ Ｐゴシック" charset="-128"/>
              </a:rPr>
              <a:t>Vomissements, fièvre, anorexie</a:t>
            </a:r>
          </a:p>
          <a:p>
            <a:pPr algn="ctr" eaLnBrk="1" hangingPunct="1">
              <a:lnSpc>
                <a:spcPct val="90000"/>
              </a:lnSpc>
              <a:defRPr/>
            </a:pPr>
            <a:r>
              <a:rPr lang="fr-FR" sz="1600" b="1" dirty="0">
                <a:ea typeface="ＭＳ Ｐゴシック" charset="-128"/>
                <a:cs typeface="ＭＳ Ｐゴシック" charset="-128"/>
              </a:rPr>
              <a:t>Résolution 3 - 16 jours</a:t>
            </a:r>
          </a:p>
          <a:p>
            <a:pPr algn="ctr" eaLnBrk="1" hangingPunct="1">
              <a:lnSpc>
                <a:spcPct val="90000"/>
              </a:lnSpc>
              <a:defRPr/>
            </a:pPr>
            <a:r>
              <a:rPr lang="fr-FR" sz="1600" b="1" dirty="0">
                <a:ea typeface="ＭＳ Ｐゴシック" charset="-128"/>
                <a:cs typeface="ＭＳ Ｐゴシック" charset="-128"/>
              </a:rPr>
              <a:t>Complication: déshydratation </a:t>
            </a:r>
          </a:p>
          <a:p>
            <a:pPr algn="ctr" eaLnBrk="1" hangingPunct="1">
              <a:defRPr/>
            </a:pPr>
            <a:endParaRPr lang="fr-FR" sz="1984" b="1" dirty="0">
              <a:ea typeface="ＭＳ Ｐゴシック" charset="-128"/>
              <a:cs typeface="ＭＳ Ｐゴシック" charset="-128"/>
            </a:endParaRPr>
          </a:p>
          <a:p>
            <a:pPr algn="ctr" eaLnBrk="1" hangingPunct="1">
              <a:defRPr/>
            </a:pPr>
            <a:endParaRPr lang="fr-FR" dirty="0">
              <a:solidFill>
                <a:schemeClr val="accent1"/>
              </a:solidFill>
              <a:ea typeface="ＭＳ Ｐゴシック" charset="-128"/>
              <a:cs typeface="ＭＳ Ｐゴシック" charset="-128"/>
            </a:endParaRPr>
          </a:p>
        </p:txBody>
      </p:sp>
      <p:sp>
        <p:nvSpPr>
          <p:cNvPr id="32772" name="Rectangle 4"/>
          <p:cNvSpPr>
            <a:spLocks noGrp="1" noChangeArrowheads="1"/>
          </p:cNvSpPr>
          <p:nvPr>
            <p:ph type="body" sz="half" idx="2"/>
          </p:nvPr>
        </p:nvSpPr>
        <p:spPr>
          <a:xfrm>
            <a:off x="6083478" y="3639312"/>
            <a:ext cx="5529265" cy="4114800"/>
          </a:xfrm>
        </p:spPr>
        <p:txBody>
          <a:bodyPr/>
          <a:lstStyle/>
          <a:p>
            <a:pPr algn="ctr" eaLnBrk="1" hangingPunct="1">
              <a:buFontTx/>
              <a:buNone/>
              <a:defRPr/>
            </a:pPr>
            <a:r>
              <a:rPr lang="fr-FR" sz="1800" b="1" dirty="0"/>
              <a:t>PATIENTS IMMUNODEPRIMES</a:t>
            </a:r>
          </a:p>
          <a:p>
            <a:pPr algn="ctr" eaLnBrk="1" hangingPunct="1">
              <a:lnSpc>
                <a:spcPct val="130000"/>
              </a:lnSpc>
              <a:defRPr/>
            </a:pPr>
            <a:r>
              <a:rPr lang="fr-FR" sz="1600" b="1" dirty="0">
                <a:solidFill>
                  <a:srgbClr val="0070C0"/>
                </a:solidFill>
              </a:rPr>
              <a:t>Diarrhée chronique </a:t>
            </a:r>
            <a:r>
              <a:rPr lang="fr-FR" sz="1600" b="1" dirty="0">
                <a:solidFill>
                  <a:srgbClr val="000000"/>
                </a:solidFill>
              </a:rPr>
              <a:t>chez des patients avec SIDA (10 - 15 %) </a:t>
            </a:r>
          </a:p>
          <a:p>
            <a:pPr algn="ctr" eaLnBrk="1" hangingPunct="1">
              <a:defRPr/>
            </a:pPr>
            <a:r>
              <a:rPr lang="fr-FR" sz="1600" b="1" dirty="0">
                <a:solidFill>
                  <a:srgbClr val="0070C0"/>
                </a:solidFill>
              </a:rPr>
              <a:t>Chronicité (semaines, mois)</a:t>
            </a:r>
          </a:p>
          <a:p>
            <a:pPr algn="ctr" eaLnBrk="1" hangingPunct="1">
              <a:defRPr/>
            </a:pPr>
            <a:r>
              <a:rPr lang="fr-FR" sz="1600" b="1" dirty="0">
                <a:solidFill>
                  <a:srgbClr val="0070C0"/>
                </a:solidFill>
              </a:rPr>
              <a:t>Diarrhée aqueuse (17 l / jour)</a:t>
            </a:r>
          </a:p>
          <a:p>
            <a:pPr algn="ctr" eaLnBrk="1" hangingPunct="1">
              <a:defRPr/>
            </a:pPr>
            <a:r>
              <a:rPr lang="fr-FR" sz="1600" b="1" dirty="0">
                <a:solidFill>
                  <a:srgbClr val="000000"/>
                </a:solidFill>
              </a:rPr>
              <a:t>Vomissements, fièvre, anorexie</a:t>
            </a:r>
          </a:p>
          <a:p>
            <a:pPr algn="ctr" eaLnBrk="1" hangingPunct="1">
              <a:defRPr/>
            </a:pPr>
            <a:r>
              <a:rPr lang="fr-FR" sz="1600" b="1" dirty="0">
                <a:solidFill>
                  <a:srgbClr val="0070C0"/>
                </a:solidFill>
              </a:rPr>
              <a:t>Localisations extra-intestinales possibles </a:t>
            </a:r>
            <a:r>
              <a:rPr lang="fr-FR" sz="1600" b="1" dirty="0">
                <a:solidFill>
                  <a:srgbClr val="000000"/>
                </a:solidFill>
              </a:rPr>
              <a:t>(foie, pancréas, organes respiratoires)</a:t>
            </a:r>
          </a:p>
        </p:txBody>
      </p:sp>
      <p:pic>
        <p:nvPicPr>
          <p:cNvPr id="2" name="Image 1">
            <a:extLst>
              <a:ext uri="{FF2B5EF4-FFF2-40B4-BE49-F238E27FC236}">
                <a16:creationId xmlns:a16="http://schemas.microsoft.com/office/drawing/2014/main" id="{35EDCB5F-E8FE-4A9E-AB22-9CAF4FD58CB6}"/>
              </a:ext>
            </a:extLst>
          </p:cNvPr>
          <p:cNvPicPr>
            <a:picLocks noChangeAspect="1"/>
          </p:cNvPicPr>
          <p:nvPr/>
        </p:nvPicPr>
        <p:blipFill rotWithShape="1">
          <a:blip r:embed="rId3"/>
          <a:srcRect l="9807" r="8977"/>
          <a:stretch/>
        </p:blipFill>
        <p:spPr>
          <a:xfrm>
            <a:off x="1124743" y="1628775"/>
            <a:ext cx="4636068" cy="4841459"/>
          </a:xfrm>
          <a:prstGeom prst="rect">
            <a:avLst/>
          </a:prstGeom>
        </p:spPr>
      </p:pic>
      <p:sp>
        <p:nvSpPr>
          <p:cNvPr id="8" name="ZoneTexte 7">
            <a:extLst>
              <a:ext uri="{FF2B5EF4-FFF2-40B4-BE49-F238E27FC236}">
                <a16:creationId xmlns:a16="http://schemas.microsoft.com/office/drawing/2014/main" id="{306D5568-0F73-459D-B799-860FDE1CAB9F}"/>
              </a:ext>
            </a:extLst>
          </p:cNvPr>
          <p:cNvSpPr txBox="1"/>
          <p:nvPr/>
        </p:nvSpPr>
        <p:spPr>
          <a:xfrm>
            <a:off x="1299545" y="6411598"/>
            <a:ext cx="4286464" cy="276999"/>
          </a:xfrm>
          <a:prstGeom prst="rect">
            <a:avLst/>
          </a:prstGeom>
          <a:noFill/>
        </p:spPr>
        <p:txBody>
          <a:bodyPr wrap="square" rtlCol="0">
            <a:spAutoFit/>
          </a:bodyPr>
          <a:lstStyle/>
          <a:p>
            <a:r>
              <a:rPr lang="fr-FR" sz="1200" b="1" i="1" dirty="0">
                <a:solidFill>
                  <a:srgbClr val="FF0000"/>
                </a:solidFill>
              </a:rPr>
              <a:t>Ali et al. </a:t>
            </a:r>
            <a:r>
              <a:rPr lang="en-US" sz="1200" b="1" i="1" dirty="0">
                <a:solidFill>
                  <a:srgbClr val="FF0000"/>
                </a:solidFill>
              </a:rPr>
              <a:t>2024</a:t>
            </a:r>
            <a:r>
              <a:rPr lang="fr-FR" sz="1200" b="1" i="1" dirty="0">
                <a:solidFill>
                  <a:srgbClr val="FF0000"/>
                </a:solidFill>
              </a:rPr>
              <a:t> </a:t>
            </a:r>
          </a:p>
        </p:txBody>
      </p:sp>
      <p:grpSp>
        <p:nvGrpSpPr>
          <p:cNvPr id="16" name="Groupe 15">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17" name="Connecteur droit 16">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18" name="Groupe 17">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19" name="Connecteur droit 18">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0" name="Connecteur droit 19">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21" name="Connecteur droit 20">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22" name="ZoneTexte 2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Cryptosporidium</a:t>
            </a:r>
            <a:r>
              <a:rPr lang="fr-FR" sz="2800" b="1" dirty="0"/>
              <a:t> </a:t>
            </a:r>
            <a:r>
              <a:rPr lang="fr-FR" sz="2800" b="1" dirty="0" err="1"/>
              <a:t>spp</a:t>
            </a:r>
            <a:r>
              <a:rPr lang="fr-FR" sz="2800" b="1" dirty="0"/>
              <a:t>.</a:t>
            </a:r>
          </a:p>
        </p:txBody>
      </p:sp>
      <p:pic>
        <p:nvPicPr>
          <p:cNvPr id="23" name="Image 22">
            <a:extLst>
              <a:ext uri="{FF2B5EF4-FFF2-40B4-BE49-F238E27FC236}">
                <a16:creationId xmlns:a16="http://schemas.microsoft.com/office/drawing/2014/main" id="{9519D74D-8F92-4C39-B511-EBE0378BB8F7}"/>
              </a:ext>
            </a:extLst>
          </p:cNvPr>
          <p:cNvPicPr>
            <a:picLocks noChangeAspect="1"/>
          </p:cNvPicPr>
          <p:nvPr/>
        </p:nvPicPr>
        <p:blipFill>
          <a:blip r:embed="rId4"/>
          <a:stretch>
            <a:fillRect/>
          </a:stretch>
        </p:blipFill>
        <p:spPr>
          <a:xfrm>
            <a:off x="10614363" y="115127"/>
            <a:ext cx="1444288" cy="737144"/>
          </a:xfrm>
          <a:prstGeom prst="rect">
            <a:avLst/>
          </a:prstGeom>
        </p:spPr>
      </p:pic>
      <p:sp>
        <p:nvSpPr>
          <p:cNvPr id="24" name="Rectangle 23">
            <a:extLst>
              <a:ext uri="{FF2B5EF4-FFF2-40B4-BE49-F238E27FC236}">
                <a16:creationId xmlns:a16="http://schemas.microsoft.com/office/drawing/2014/main" id="{C0A43929-65E7-4EFF-A7C9-A52A03D7268D}"/>
              </a:ext>
            </a:extLst>
          </p:cNvPr>
          <p:cNvSpPr/>
          <p:nvPr/>
        </p:nvSpPr>
        <p:spPr>
          <a:xfrm>
            <a:off x="155576" y="1129300"/>
            <a:ext cx="2730499" cy="369332"/>
          </a:xfrm>
          <a:prstGeom prst="rect">
            <a:avLst/>
          </a:prstGeom>
        </p:spPr>
        <p:txBody>
          <a:bodyPr wrap="square">
            <a:spAutoFit/>
          </a:bodyPr>
          <a:lstStyle/>
          <a:p>
            <a:pPr fontAlgn="base">
              <a:spcBef>
                <a:spcPct val="0"/>
              </a:spcBef>
              <a:spcAft>
                <a:spcPct val="0"/>
              </a:spcAft>
              <a:defRPr/>
            </a:pPr>
            <a:r>
              <a:rPr lang="fr-FR" b="1" u="sng" dirty="0"/>
              <a:t>Manifestations cliniques</a:t>
            </a:r>
            <a:endParaRPr lang="en-US" b="1" u="sng" dirty="0"/>
          </a:p>
        </p:txBody>
      </p:sp>
    </p:spTree>
    <p:extLst>
      <p:ext uri="{BB962C8B-B14F-4D97-AF65-F5344CB8AC3E}">
        <p14:creationId xmlns:p14="http://schemas.microsoft.com/office/powerpoint/2010/main" val="3999685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377951626"/>
              </p:ext>
            </p:extLst>
          </p:nvPr>
        </p:nvGraphicFramePr>
        <p:xfrm>
          <a:off x="581025" y="1564946"/>
          <a:ext cx="6295933" cy="4984881"/>
        </p:xfrm>
        <a:graphic>
          <a:graphicData uri="http://schemas.openxmlformats.org/drawingml/2006/table">
            <a:tbl>
              <a:tblPr firstRow="1" firstCol="1" bandRow="1">
                <a:tableStyleId>{D113A9D2-9D6B-4929-AA2D-F23B5EE8CBE7}</a:tableStyleId>
              </a:tblPr>
              <a:tblGrid>
                <a:gridCol w="1820349">
                  <a:extLst>
                    <a:ext uri="{9D8B030D-6E8A-4147-A177-3AD203B41FA5}">
                      <a16:colId xmlns:a16="http://schemas.microsoft.com/office/drawing/2014/main" val="20000"/>
                    </a:ext>
                  </a:extLst>
                </a:gridCol>
                <a:gridCol w="2079502">
                  <a:extLst>
                    <a:ext uri="{9D8B030D-6E8A-4147-A177-3AD203B41FA5}">
                      <a16:colId xmlns:a16="http://schemas.microsoft.com/office/drawing/2014/main" val="20001"/>
                    </a:ext>
                  </a:extLst>
                </a:gridCol>
                <a:gridCol w="2396082">
                  <a:extLst>
                    <a:ext uri="{9D8B030D-6E8A-4147-A177-3AD203B41FA5}">
                      <a16:colId xmlns:a16="http://schemas.microsoft.com/office/drawing/2014/main" val="20002"/>
                    </a:ext>
                  </a:extLst>
                </a:gridCol>
              </a:tblGrid>
              <a:tr h="257102">
                <a:tc gridSpan="2">
                  <a:txBody>
                    <a:bodyPr/>
                    <a:lstStyle/>
                    <a:p>
                      <a:pPr algn="ctr">
                        <a:lnSpc>
                          <a:spcPct val="115000"/>
                        </a:lnSpc>
                        <a:spcAft>
                          <a:spcPts val="0"/>
                        </a:spcAft>
                      </a:pPr>
                      <a:r>
                        <a:rPr lang="fr-FR" sz="1600" dirty="0">
                          <a:solidFill>
                            <a:schemeClr val="tx1"/>
                          </a:solidFill>
                          <a:effectLst/>
                        </a:rPr>
                        <a:t>Techniques</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tc hMerge="1">
                  <a:txBody>
                    <a:bodyPr/>
                    <a:lstStyle/>
                    <a:p>
                      <a:endParaRPr lang="es-ES_tradnl"/>
                    </a:p>
                  </a:txBody>
                  <a:tcPr/>
                </a:tc>
                <a:tc>
                  <a:txBody>
                    <a:bodyPr/>
                    <a:lstStyle/>
                    <a:p>
                      <a:pPr algn="ctr">
                        <a:lnSpc>
                          <a:spcPct val="115000"/>
                        </a:lnSpc>
                        <a:spcAft>
                          <a:spcPts val="0"/>
                        </a:spcAft>
                      </a:pPr>
                      <a:r>
                        <a:rPr lang="fr-FR" sz="1600" dirty="0">
                          <a:solidFill>
                            <a:schemeClr val="tx1"/>
                          </a:solidFill>
                          <a:effectLst/>
                        </a:rPr>
                        <a:t>Exemples</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0"/>
                  </a:ext>
                </a:extLst>
              </a:tr>
              <a:tr h="552289">
                <a:tc rowSpan="5">
                  <a:txBody>
                    <a:bodyPr/>
                    <a:lstStyle/>
                    <a:p>
                      <a:pPr algn="ctr">
                        <a:lnSpc>
                          <a:spcPct val="115000"/>
                        </a:lnSpc>
                        <a:spcAft>
                          <a:spcPts val="0"/>
                        </a:spcAft>
                      </a:pPr>
                      <a:r>
                        <a:rPr lang="fr-FR" sz="1600" dirty="0">
                          <a:solidFill>
                            <a:schemeClr val="tx1"/>
                          </a:solidFill>
                          <a:effectLst/>
                        </a:rPr>
                        <a:t>Microscopie</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tc>
                  <a:txBody>
                    <a:bodyPr/>
                    <a:lstStyle/>
                    <a:p>
                      <a:pPr algn="ctr"/>
                      <a:r>
                        <a:rPr lang="es-ES_tradnl" sz="1600" dirty="0">
                          <a:solidFill>
                            <a:schemeClr val="tx1"/>
                          </a:solidFill>
                        </a:rPr>
                        <a:t>Sans </a:t>
                      </a:r>
                      <a:r>
                        <a:rPr lang="es-ES_tradnl" sz="1600" dirty="0" err="1">
                          <a:solidFill>
                            <a:schemeClr val="tx1"/>
                          </a:solidFill>
                        </a:rPr>
                        <a:t>coloration</a:t>
                      </a:r>
                      <a:endParaRPr lang="es-ES_tradnl" sz="1600" dirty="0">
                        <a:solidFill>
                          <a:schemeClr val="tx1"/>
                        </a:solidFill>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tc>
                  <a:txBody>
                    <a:bodyPr/>
                    <a:lstStyle/>
                    <a:p>
                      <a:pPr algn="ctr"/>
                      <a:r>
                        <a:rPr lang="es-ES_tradnl" sz="1600" dirty="0">
                          <a:solidFill>
                            <a:schemeClr val="tx1"/>
                          </a:solidFill>
                        </a:rPr>
                        <a:t>DIC</a:t>
                      </a: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1376">
                <a:tc vMerge="1">
                  <a:txBody>
                    <a:bodyPr/>
                    <a:lstStyle/>
                    <a:p>
                      <a:pPr algn="just">
                        <a:lnSpc>
                          <a:spcPct val="115000"/>
                        </a:lnSpc>
                        <a:spcAft>
                          <a:spcPts val="0"/>
                        </a:spcAft>
                      </a:pPr>
                      <a:endParaRPr lang="fr-FR" sz="1400" dirty="0">
                        <a:effectLst/>
                        <a:latin typeface="Calibri" charset="0"/>
                        <a:ea typeface="Calibri" charset="0"/>
                        <a:cs typeface="Times New Roman" charset="0"/>
                      </a:endParaRPr>
                    </a:p>
                  </a:txBody>
                  <a:tcPr marL="21242" marR="21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a:txBody>
                    <a:bodyPr/>
                    <a:lstStyle/>
                    <a:p>
                      <a:pPr algn="ctr">
                        <a:lnSpc>
                          <a:spcPct val="115000"/>
                        </a:lnSpc>
                        <a:spcAft>
                          <a:spcPts val="0"/>
                        </a:spcAft>
                      </a:pPr>
                      <a:r>
                        <a:rPr lang="en-US" sz="1600" dirty="0">
                          <a:solidFill>
                            <a:schemeClr val="tx1"/>
                          </a:solidFill>
                          <a:effectLst/>
                        </a:rPr>
                        <a:t>Colorations </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tc>
                  <a:txBody>
                    <a:bodyPr/>
                    <a:lstStyle/>
                    <a:p>
                      <a:pPr algn="ctr">
                        <a:lnSpc>
                          <a:spcPct val="115000"/>
                        </a:lnSpc>
                        <a:spcAft>
                          <a:spcPts val="0"/>
                        </a:spcAft>
                      </a:pPr>
                      <a:r>
                        <a:rPr lang="en-US" sz="1600" dirty="0" err="1">
                          <a:solidFill>
                            <a:schemeClr val="tx1"/>
                          </a:solidFill>
                          <a:effectLst/>
                        </a:rPr>
                        <a:t>Ziehl</a:t>
                      </a:r>
                      <a:r>
                        <a:rPr lang="en-US" sz="1600" dirty="0">
                          <a:solidFill>
                            <a:schemeClr val="tx1"/>
                          </a:solidFill>
                          <a:effectLst/>
                        </a:rPr>
                        <a:t>–</a:t>
                      </a:r>
                      <a:r>
                        <a:rPr lang="en-US" sz="1600" dirty="0" err="1">
                          <a:solidFill>
                            <a:schemeClr val="tx1"/>
                          </a:solidFill>
                          <a:effectLst/>
                        </a:rPr>
                        <a:t>Neelsen</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r h="321376">
                <a:tc vMerge="1">
                  <a:txBody>
                    <a:bodyPr/>
                    <a:lstStyle/>
                    <a:p>
                      <a:pPr algn="just">
                        <a:lnSpc>
                          <a:spcPct val="115000"/>
                        </a:lnSpc>
                        <a:spcAft>
                          <a:spcPts val="0"/>
                        </a:spcAft>
                      </a:pPr>
                      <a:endParaRPr lang="fr-FR" sz="1400" dirty="0">
                        <a:effectLst/>
                        <a:latin typeface="Calibri" charset="0"/>
                        <a:ea typeface="Calibri" charset="0"/>
                        <a:cs typeface="Times New Roman" charset="0"/>
                      </a:endParaRPr>
                    </a:p>
                  </a:txBody>
                  <a:tcPr marL="21242" marR="21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s-ES_trad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600" dirty="0" err="1">
                          <a:solidFill>
                            <a:schemeClr val="tx1"/>
                          </a:solidFill>
                          <a:effectLst/>
                        </a:rPr>
                        <a:t>Auramine</a:t>
                      </a:r>
                      <a:r>
                        <a:rPr lang="en-US" sz="1600" dirty="0">
                          <a:solidFill>
                            <a:schemeClr val="tx1"/>
                          </a:solidFill>
                          <a:effectLst/>
                        </a:rPr>
                        <a:t>-phenol</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3"/>
                  </a:ext>
                </a:extLst>
              </a:tr>
              <a:tr h="385652">
                <a:tc vMerge="1">
                  <a:txBody>
                    <a:bodyPr/>
                    <a:lstStyle/>
                    <a:p>
                      <a:pPr algn="just">
                        <a:lnSpc>
                          <a:spcPct val="115000"/>
                        </a:lnSpc>
                        <a:spcAft>
                          <a:spcPts val="0"/>
                        </a:spcAft>
                      </a:pPr>
                      <a:endParaRPr lang="fr-FR" sz="1400" dirty="0">
                        <a:effectLst/>
                        <a:latin typeface="Calibri" charset="0"/>
                        <a:ea typeface="Calibri" charset="0"/>
                        <a:cs typeface="Times New Roman" charset="0"/>
                      </a:endParaRPr>
                    </a:p>
                  </a:txBody>
                  <a:tcPr marL="21242" marR="21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s-ES_trad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600" dirty="0">
                          <a:solidFill>
                            <a:schemeClr val="tx1"/>
                          </a:solidFill>
                          <a:effectLst/>
                        </a:rPr>
                        <a:t>Heine</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4"/>
                  </a:ext>
                </a:extLst>
              </a:tr>
              <a:tr h="385652">
                <a:tc vMerge="1">
                  <a:txBody>
                    <a:bodyPr/>
                    <a:lstStyle/>
                    <a:p>
                      <a:pPr algn="just">
                        <a:lnSpc>
                          <a:spcPct val="115000"/>
                        </a:lnSpc>
                        <a:spcAft>
                          <a:spcPts val="0"/>
                        </a:spcAft>
                      </a:pPr>
                      <a:endParaRPr lang="fr-FR" sz="1400" dirty="0">
                        <a:effectLst/>
                        <a:latin typeface="Calibri" charset="0"/>
                        <a:ea typeface="Calibri" charset="0"/>
                        <a:cs typeface="Times New Roman" charset="0"/>
                      </a:endParaRPr>
                    </a:p>
                  </a:txBody>
                  <a:tcPr marL="21242" marR="21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just">
                        <a:lnSpc>
                          <a:spcPct val="115000"/>
                        </a:lnSpc>
                        <a:spcAft>
                          <a:spcPts val="0"/>
                        </a:spcAft>
                      </a:pPr>
                      <a:endParaRPr lang="fr-FR" sz="1400" dirty="0">
                        <a:effectLst/>
                        <a:latin typeface="Calibri" charset="0"/>
                        <a:ea typeface="Calibri" charset="0"/>
                        <a:cs typeface="Times New Roman" charset="0"/>
                      </a:endParaRPr>
                    </a:p>
                  </a:txBody>
                  <a:tcPr marL="21242" marR="21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600" dirty="0">
                          <a:solidFill>
                            <a:schemeClr val="tx1"/>
                          </a:solidFill>
                          <a:effectLst/>
                        </a:rPr>
                        <a:t>Hématoxyline et Eosine</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5"/>
                  </a:ext>
                </a:extLst>
              </a:tr>
              <a:tr h="756820">
                <a:tc rowSpan="2">
                  <a:txBody>
                    <a:bodyPr/>
                    <a:lstStyle/>
                    <a:p>
                      <a:pPr algn="ctr">
                        <a:lnSpc>
                          <a:spcPct val="115000"/>
                        </a:lnSpc>
                        <a:spcAft>
                          <a:spcPts val="0"/>
                        </a:spcAft>
                      </a:pPr>
                      <a:r>
                        <a:rPr lang="fr-FR" sz="1600" dirty="0">
                          <a:solidFill>
                            <a:schemeClr val="tx1"/>
                          </a:solidFill>
                          <a:effectLst/>
                        </a:rPr>
                        <a:t>Immunologie</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tc>
                  <a:txBody>
                    <a:bodyPr/>
                    <a:lstStyle/>
                    <a:p>
                      <a:pPr algn="ctr">
                        <a:lnSpc>
                          <a:spcPct val="115000"/>
                        </a:lnSpc>
                        <a:spcAft>
                          <a:spcPts val="0"/>
                        </a:spcAft>
                      </a:pPr>
                      <a:r>
                        <a:rPr lang="en-US" sz="1600" dirty="0">
                          <a:solidFill>
                            <a:schemeClr val="tx1"/>
                          </a:solidFill>
                          <a:effectLst/>
                        </a:rPr>
                        <a:t>Identification du parasite</a:t>
                      </a:r>
                      <a:endParaRPr lang="fr-FR" sz="1600" dirty="0">
                        <a:solidFill>
                          <a:schemeClr val="tx1"/>
                        </a:solidFill>
                        <a:effectLst/>
                      </a:endParaRPr>
                    </a:p>
                    <a:p>
                      <a:pPr algn="ctr">
                        <a:lnSpc>
                          <a:spcPct val="115000"/>
                        </a:lnSpc>
                        <a:spcAft>
                          <a:spcPts val="0"/>
                        </a:spcAft>
                      </a:pPr>
                      <a:r>
                        <a:rPr lang="en-US" sz="1600" dirty="0">
                          <a:solidFill>
                            <a:schemeClr val="tx1"/>
                          </a:solidFill>
                          <a:effectLst/>
                        </a:rPr>
                        <a:t> </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tc>
                  <a:txBody>
                    <a:bodyPr/>
                    <a:lstStyle/>
                    <a:p>
                      <a:pPr algn="ctr">
                        <a:lnSpc>
                          <a:spcPct val="115000"/>
                        </a:lnSpc>
                        <a:spcAft>
                          <a:spcPts val="0"/>
                        </a:spcAft>
                      </a:pPr>
                      <a:r>
                        <a:rPr lang="fr-FR" sz="1600" dirty="0">
                          <a:solidFill>
                            <a:schemeClr val="tx1"/>
                          </a:solidFill>
                          <a:effectLst/>
                        </a:rPr>
                        <a:t>Anticorps </a:t>
                      </a:r>
                      <a:r>
                        <a:rPr lang="fr-FR" sz="1600" dirty="0" err="1">
                          <a:solidFill>
                            <a:schemeClr val="tx1"/>
                          </a:solidFill>
                          <a:effectLst/>
                        </a:rPr>
                        <a:t>immuno</a:t>
                      </a:r>
                      <a:r>
                        <a:rPr lang="fr-FR" sz="1600" dirty="0">
                          <a:solidFill>
                            <a:schemeClr val="tx1"/>
                          </a:solidFill>
                          <a:effectLst/>
                        </a:rPr>
                        <a:t>-</a:t>
                      </a:r>
                    </a:p>
                    <a:p>
                      <a:pPr algn="ctr">
                        <a:lnSpc>
                          <a:spcPct val="115000"/>
                        </a:lnSpc>
                        <a:spcAft>
                          <a:spcPts val="0"/>
                        </a:spcAft>
                      </a:pPr>
                      <a:r>
                        <a:rPr lang="fr-FR" sz="1600" dirty="0">
                          <a:solidFill>
                            <a:schemeClr val="tx1"/>
                          </a:solidFill>
                          <a:effectLst/>
                        </a:rPr>
                        <a:t>fluorescent (IFA) </a:t>
                      </a:r>
                    </a:p>
                    <a:p>
                      <a:pPr algn="ctr">
                        <a:lnSpc>
                          <a:spcPct val="115000"/>
                        </a:lnSpc>
                        <a:spcAft>
                          <a:spcPts val="0"/>
                        </a:spcAft>
                      </a:pPr>
                      <a:r>
                        <a:rPr lang="fr-FR" sz="1600" dirty="0">
                          <a:solidFill>
                            <a:schemeClr val="tx1"/>
                          </a:solidFill>
                          <a:effectLst/>
                        </a:rPr>
                        <a:t> </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6"/>
                  </a:ext>
                </a:extLst>
              </a:tr>
              <a:tr h="816756">
                <a:tc vMerge="1">
                  <a:txBody>
                    <a:bodyPr/>
                    <a:lstStyle/>
                    <a:p>
                      <a:endParaRPr lang="es-ES_tradnl"/>
                    </a:p>
                  </a:txBody>
                  <a:tcPr/>
                </a:tc>
                <a:tc>
                  <a:txBody>
                    <a:bodyPr/>
                    <a:lstStyle/>
                    <a:p>
                      <a:pPr algn="ctr">
                        <a:lnSpc>
                          <a:spcPct val="115000"/>
                        </a:lnSpc>
                        <a:spcAft>
                          <a:spcPts val="0"/>
                        </a:spcAft>
                      </a:pPr>
                      <a:r>
                        <a:rPr lang="fr-FR" sz="1600">
                          <a:solidFill>
                            <a:schemeClr val="tx1"/>
                          </a:solidFill>
                          <a:effectLst/>
                        </a:rPr>
                        <a:t>Détection de coproantigènes dans les</a:t>
                      </a:r>
                    </a:p>
                    <a:p>
                      <a:pPr algn="ctr">
                        <a:lnSpc>
                          <a:spcPct val="115000"/>
                        </a:lnSpc>
                        <a:spcAft>
                          <a:spcPts val="0"/>
                        </a:spcAft>
                      </a:pPr>
                      <a:r>
                        <a:rPr lang="fr-FR" sz="1600">
                          <a:solidFill>
                            <a:schemeClr val="tx1"/>
                          </a:solidFill>
                          <a:effectLst/>
                        </a:rPr>
                        <a:t>selles</a:t>
                      </a:r>
                      <a:endParaRPr lang="fr-FR" sz="160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tc>
                  <a:txBody>
                    <a:bodyPr/>
                    <a:lstStyle/>
                    <a:p>
                      <a:pPr algn="ctr">
                        <a:lnSpc>
                          <a:spcPct val="115000"/>
                        </a:lnSpc>
                        <a:spcAft>
                          <a:spcPts val="0"/>
                        </a:spcAft>
                      </a:pPr>
                      <a:r>
                        <a:rPr lang="en-US" sz="1600" dirty="0">
                          <a:solidFill>
                            <a:schemeClr val="tx1"/>
                          </a:solidFill>
                          <a:effectLst/>
                        </a:rPr>
                        <a:t>Enzyme linked </a:t>
                      </a:r>
                      <a:r>
                        <a:rPr lang="en-US" sz="1600" dirty="0" err="1">
                          <a:solidFill>
                            <a:schemeClr val="tx1"/>
                          </a:solidFill>
                          <a:effectLst/>
                        </a:rPr>
                        <a:t>immunosorbent</a:t>
                      </a:r>
                      <a:r>
                        <a:rPr lang="en-US" sz="1600" dirty="0">
                          <a:solidFill>
                            <a:schemeClr val="tx1"/>
                          </a:solidFill>
                          <a:effectLst/>
                        </a:rPr>
                        <a:t> assay (ELISA)</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7"/>
                  </a:ext>
                </a:extLst>
              </a:tr>
              <a:tr h="1009093">
                <a:tc>
                  <a:txBody>
                    <a:bodyPr/>
                    <a:lstStyle/>
                    <a:p>
                      <a:pPr algn="ctr">
                        <a:lnSpc>
                          <a:spcPct val="115000"/>
                        </a:lnSpc>
                        <a:spcAft>
                          <a:spcPts val="0"/>
                        </a:spcAft>
                      </a:pPr>
                      <a:r>
                        <a:rPr lang="fr-FR" sz="1600" dirty="0">
                          <a:solidFill>
                            <a:schemeClr val="tx1"/>
                          </a:solidFill>
                          <a:effectLst/>
                        </a:rPr>
                        <a:t>Moléculaire</a:t>
                      </a: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tc>
                  <a:txBody>
                    <a:bodyPr/>
                    <a:lstStyle/>
                    <a:p>
                      <a:pPr algn="ctr">
                        <a:lnSpc>
                          <a:spcPct val="115000"/>
                        </a:lnSpc>
                        <a:spcAft>
                          <a:spcPts val="0"/>
                        </a:spcAft>
                      </a:pPr>
                      <a:r>
                        <a:rPr lang="fr-FR" sz="1600" dirty="0">
                          <a:solidFill>
                            <a:schemeClr val="tx1"/>
                          </a:solidFill>
                          <a:effectLst/>
                        </a:rPr>
                        <a:t> I</a:t>
                      </a:r>
                      <a:r>
                        <a:rPr lang="en-US" sz="1600" dirty="0" err="1">
                          <a:solidFill>
                            <a:schemeClr val="tx1"/>
                          </a:solidFill>
                          <a:effectLst/>
                        </a:rPr>
                        <a:t>dentification</a:t>
                      </a:r>
                      <a:r>
                        <a:rPr lang="en-US" sz="1600" dirty="0">
                          <a:solidFill>
                            <a:schemeClr val="tx1"/>
                          </a:solidFill>
                          <a:effectLst/>
                        </a:rPr>
                        <a:t> de </a:t>
                      </a:r>
                      <a:r>
                        <a:rPr lang="en-US" sz="1600" dirty="0" err="1">
                          <a:solidFill>
                            <a:schemeClr val="tx1"/>
                          </a:solidFill>
                          <a:effectLst/>
                        </a:rPr>
                        <a:t>gènes</a:t>
                      </a:r>
                      <a:r>
                        <a:rPr lang="en-US" sz="1600" dirty="0">
                          <a:solidFill>
                            <a:schemeClr val="tx1"/>
                          </a:solidFill>
                          <a:effectLst/>
                        </a:rPr>
                        <a:t> du parasite</a:t>
                      </a:r>
                      <a:endParaRPr lang="fr-FR" sz="1600" dirty="0">
                        <a:solidFill>
                          <a:schemeClr val="tx1"/>
                        </a:solidFill>
                        <a:effectLst/>
                      </a:endParaRPr>
                    </a:p>
                    <a:p>
                      <a:pPr algn="ctr">
                        <a:lnSpc>
                          <a:spcPct val="115000"/>
                        </a:lnSpc>
                        <a:spcAft>
                          <a:spcPts val="0"/>
                        </a:spcAft>
                      </a:pPr>
                      <a:r>
                        <a:rPr lang="en-US" sz="1600" dirty="0">
                          <a:solidFill>
                            <a:schemeClr val="tx1"/>
                          </a:solidFill>
                          <a:effectLst/>
                        </a:rPr>
                        <a:t> </a:t>
                      </a:r>
                      <a:endParaRPr lang="fr-FR" sz="1600" dirty="0">
                        <a:solidFill>
                          <a:schemeClr val="tx1"/>
                        </a:solidFill>
                        <a:effectLst/>
                        <a:latin typeface="Calibri" charset="0"/>
                        <a:ea typeface="Calibri" charset="0"/>
                        <a:cs typeface="Times New Roman" charset="0"/>
                      </a:endParaRPr>
                    </a:p>
                    <a:p>
                      <a:pPr algn="ctr">
                        <a:lnSpc>
                          <a:spcPct val="115000"/>
                        </a:lnSpc>
                        <a:spcAft>
                          <a:spcPts val="0"/>
                        </a:spcAft>
                      </a:pPr>
                      <a:endParaRPr lang="fr-FR" sz="1600" dirty="0">
                        <a:solidFill>
                          <a:schemeClr val="tx1"/>
                        </a:solidFill>
                        <a:effectLst/>
                        <a:latin typeface="Calibri" charset="0"/>
                        <a:ea typeface="Calibri" charset="0"/>
                        <a:cs typeface="Times New Roman" charset="0"/>
                      </a:endParaRP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tc>
                  <a:txBody>
                    <a:bodyPr/>
                    <a:lstStyle/>
                    <a:p>
                      <a:pPr algn="ctr">
                        <a:lnSpc>
                          <a:spcPct val="115000"/>
                        </a:lnSpc>
                        <a:spcAft>
                          <a:spcPts val="0"/>
                        </a:spcAft>
                      </a:pPr>
                      <a:r>
                        <a:rPr lang="fr-FR" sz="1600" dirty="0">
                          <a:solidFill>
                            <a:schemeClr val="tx1"/>
                          </a:solidFill>
                          <a:effectLst/>
                        </a:rPr>
                        <a:t>PCR nichée</a:t>
                      </a:r>
                    </a:p>
                    <a:p>
                      <a:pPr algn="ctr">
                        <a:lnSpc>
                          <a:spcPct val="115000"/>
                        </a:lnSpc>
                        <a:spcAft>
                          <a:spcPts val="0"/>
                        </a:spcAft>
                      </a:pPr>
                      <a:r>
                        <a:rPr lang="fr-FR" sz="1600" dirty="0">
                          <a:solidFill>
                            <a:schemeClr val="tx1"/>
                          </a:solidFill>
                          <a:effectLst/>
                          <a:latin typeface="Calibri" charset="0"/>
                          <a:ea typeface="Calibri" charset="0"/>
                          <a:cs typeface="Times New Roman" charset="0"/>
                        </a:rPr>
                        <a:t>PCR en temps réel</a:t>
                      </a:r>
                    </a:p>
                  </a:txBody>
                  <a:tcPr marL="21076" marR="21076"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8"/>
                  </a:ext>
                </a:extLst>
              </a:tr>
            </a:tbl>
          </a:graphicData>
        </a:graphic>
      </p:graphicFrame>
      <p:pic>
        <p:nvPicPr>
          <p:cNvPr id="13" name="Image 12">
            <a:extLst>
              <a:ext uri="{FF2B5EF4-FFF2-40B4-BE49-F238E27FC236}">
                <a16:creationId xmlns:a16="http://schemas.microsoft.com/office/drawing/2014/main" id="{60BBF778-565B-4D50-9C3D-25BD22EEC34C}"/>
              </a:ext>
            </a:extLst>
          </p:cNvPr>
          <p:cNvPicPr>
            <a:picLocks noChangeAspect="1"/>
          </p:cNvPicPr>
          <p:nvPr/>
        </p:nvPicPr>
        <p:blipFill>
          <a:blip r:embed="rId3"/>
          <a:stretch>
            <a:fillRect/>
          </a:stretch>
        </p:blipFill>
        <p:spPr>
          <a:xfrm>
            <a:off x="7126669" y="1237502"/>
            <a:ext cx="4719384" cy="4653913"/>
          </a:xfrm>
          <a:prstGeom prst="rect">
            <a:avLst/>
          </a:prstGeom>
        </p:spPr>
      </p:pic>
      <p:sp>
        <p:nvSpPr>
          <p:cNvPr id="14" name="Rectangle 13">
            <a:extLst>
              <a:ext uri="{FF2B5EF4-FFF2-40B4-BE49-F238E27FC236}">
                <a16:creationId xmlns:a16="http://schemas.microsoft.com/office/drawing/2014/main" id="{57692E98-1B2E-4F23-9A40-3836BE784147}"/>
              </a:ext>
            </a:extLst>
          </p:cNvPr>
          <p:cNvSpPr/>
          <p:nvPr/>
        </p:nvSpPr>
        <p:spPr>
          <a:xfrm>
            <a:off x="7239858" y="5891415"/>
            <a:ext cx="4952142" cy="276999"/>
          </a:xfrm>
          <a:prstGeom prst="rect">
            <a:avLst/>
          </a:prstGeom>
        </p:spPr>
        <p:txBody>
          <a:bodyPr wrap="square">
            <a:spAutoFit/>
          </a:bodyPr>
          <a:lstStyle/>
          <a:p>
            <a:r>
              <a:rPr lang="en-US" sz="1200" b="1" i="1" dirty="0">
                <a:solidFill>
                  <a:srgbClr val="FF0000"/>
                </a:solidFill>
              </a:rPr>
              <a:t>O'Leary et al. 2021</a:t>
            </a:r>
            <a:endParaRPr lang="fr-FR" sz="1200" b="1" i="1" dirty="0">
              <a:solidFill>
                <a:srgbClr val="FF0000"/>
              </a:solidFill>
            </a:endParaRPr>
          </a:p>
        </p:txBody>
      </p:sp>
      <p:grpSp>
        <p:nvGrpSpPr>
          <p:cNvPr id="15" name="Groupe 1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16" name="Connecteur droit 1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17" name="Groupe 1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18" name="Connecteur droit 1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20" name="Connecteur droit 1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21" name="ZoneTexte 20">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Cryptosporidium</a:t>
            </a:r>
            <a:r>
              <a:rPr lang="fr-FR" sz="2800" b="1" dirty="0"/>
              <a:t> </a:t>
            </a:r>
            <a:r>
              <a:rPr lang="fr-FR" sz="2800" b="1" dirty="0" err="1"/>
              <a:t>spp</a:t>
            </a:r>
            <a:r>
              <a:rPr lang="fr-FR" sz="2800" b="1" dirty="0"/>
              <a:t>.</a:t>
            </a:r>
          </a:p>
        </p:txBody>
      </p:sp>
      <p:pic>
        <p:nvPicPr>
          <p:cNvPr id="22" name="Image 21">
            <a:extLst>
              <a:ext uri="{FF2B5EF4-FFF2-40B4-BE49-F238E27FC236}">
                <a16:creationId xmlns:a16="http://schemas.microsoft.com/office/drawing/2014/main" id="{9519D74D-8F92-4C39-B511-EBE0378BB8F7}"/>
              </a:ext>
            </a:extLst>
          </p:cNvPr>
          <p:cNvPicPr>
            <a:picLocks noChangeAspect="1"/>
          </p:cNvPicPr>
          <p:nvPr/>
        </p:nvPicPr>
        <p:blipFill>
          <a:blip r:embed="rId4"/>
          <a:stretch>
            <a:fillRect/>
          </a:stretch>
        </p:blipFill>
        <p:spPr>
          <a:xfrm>
            <a:off x="10614363" y="115127"/>
            <a:ext cx="1444288" cy="737144"/>
          </a:xfrm>
          <a:prstGeom prst="rect">
            <a:avLst/>
          </a:prstGeom>
        </p:spPr>
      </p:pic>
      <p:sp>
        <p:nvSpPr>
          <p:cNvPr id="23" name="Rectangle 22">
            <a:extLst>
              <a:ext uri="{FF2B5EF4-FFF2-40B4-BE49-F238E27FC236}">
                <a16:creationId xmlns:a16="http://schemas.microsoft.com/office/drawing/2014/main" id="{C0A43929-65E7-4EFF-A7C9-A52A03D7268D}"/>
              </a:ext>
            </a:extLst>
          </p:cNvPr>
          <p:cNvSpPr/>
          <p:nvPr/>
        </p:nvSpPr>
        <p:spPr>
          <a:xfrm>
            <a:off x="155576" y="995950"/>
            <a:ext cx="2730499" cy="369332"/>
          </a:xfrm>
          <a:prstGeom prst="rect">
            <a:avLst/>
          </a:prstGeom>
        </p:spPr>
        <p:txBody>
          <a:bodyPr wrap="square">
            <a:spAutoFit/>
          </a:bodyPr>
          <a:lstStyle/>
          <a:p>
            <a:pPr fontAlgn="base">
              <a:spcBef>
                <a:spcPct val="0"/>
              </a:spcBef>
              <a:spcAft>
                <a:spcPct val="0"/>
              </a:spcAft>
              <a:defRPr/>
            </a:pPr>
            <a:r>
              <a:rPr lang="fr-FR" b="1" u="sng" dirty="0"/>
              <a:t>Diagnostic biologique</a:t>
            </a:r>
            <a:endParaRPr lang="en-US" b="1" u="sng" dirty="0"/>
          </a:p>
        </p:txBody>
      </p:sp>
    </p:spTree>
    <p:extLst>
      <p:ext uri="{BB962C8B-B14F-4D97-AF65-F5344CB8AC3E}">
        <p14:creationId xmlns:p14="http://schemas.microsoft.com/office/powerpoint/2010/main" val="3176871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descr="images.jpg"/>
          <p:cNvPicPr>
            <a:picLocks noChangeAspect="1"/>
          </p:cNvPicPr>
          <p:nvPr/>
        </p:nvPicPr>
        <p:blipFill rotWithShape="1">
          <a:blip r:embed="rId3"/>
          <a:srcRect b="15504"/>
          <a:stretch/>
        </p:blipFill>
        <p:spPr>
          <a:xfrm rot="16200000">
            <a:off x="753891" y="2464708"/>
            <a:ext cx="5077638" cy="2870668"/>
          </a:xfrm>
          <a:prstGeom prst="rect">
            <a:avLst/>
          </a:prstGeom>
        </p:spPr>
      </p:pic>
      <p:sp>
        <p:nvSpPr>
          <p:cNvPr id="24" name="Rectangle 23"/>
          <p:cNvSpPr/>
          <p:nvPr/>
        </p:nvSpPr>
        <p:spPr>
          <a:xfrm>
            <a:off x="2240936" y="1974785"/>
            <a:ext cx="7710130" cy="396986"/>
          </a:xfrm>
          <a:prstGeom prst="rect">
            <a:avLst/>
          </a:prstGeom>
        </p:spPr>
        <p:txBody>
          <a:bodyPr wrap="square">
            <a:spAutoFit/>
          </a:bodyPr>
          <a:lstStyle/>
          <a:p>
            <a:pPr algn="just">
              <a:spcAft>
                <a:spcPts val="2381"/>
              </a:spcAft>
            </a:pPr>
            <a:endParaRPr lang="fr-FR" sz="1984" dirty="0">
              <a:solidFill>
                <a:srgbClr val="222268"/>
              </a:solidFill>
              <a:latin typeface="+mj-lt"/>
            </a:endParaRPr>
          </a:p>
        </p:txBody>
      </p:sp>
      <p:sp>
        <p:nvSpPr>
          <p:cNvPr id="2" name="Rectangle 1">
            <a:extLst>
              <a:ext uri="{FF2B5EF4-FFF2-40B4-BE49-F238E27FC236}">
                <a16:creationId xmlns:a16="http://schemas.microsoft.com/office/drawing/2014/main" id="{201FF085-9EC6-4405-8A09-A878199C6646}"/>
              </a:ext>
            </a:extLst>
          </p:cNvPr>
          <p:cNvSpPr/>
          <p:nvPr/>
        </p:nvSpPr>
        <p:spPr>
          <a:xfrm>
            <a:off x="5000624" y="1996604"/>
            <a:ext cx="6943725" cy="3908762"/>
          </a:xfrm>
          <a:prstGeom prst="rect">
            <a:avLst/>
          </a:prstGeom>
        </p:spPr>
        <p:txBody>
          <a:bodyPr wrap="square">
            <a:spAutoFit/>
          </a:bodyPr>
          <a:lstStyle/>
          <a:p>
            <a:endParaRPr lang="fr-FR" sz="2400" dirty="0">
              <a:solidFill>
                <a:srgbClr val="222268"/>
              </a:solidFill>
              <a:latin typeface="+mj-lt"/>
            </a:endParaRPr>
          </a:p>
          <a:p>
            <a:pPr marL="285750" indent="-285750">
              <a:buFont typeface="Wingdings" panose="05000000000000000000" pitchFamily="2" charset="2"/>
              <a:buChar char="q"/>
            </a:pPr>
            <a:r>
              <a:rPr lang="fr-FR" sz="1600" b="1" dirty="0"/>
              <a:t>Aucun traitement pleinement efficace et capable d’éliminer complètement le parasite</a:t>
            </a:r>
          </a:p>
          <a:p>
            <a:endParaRPr lang="fr-FR" sz="1600" b="1" dirty="0"/>
          </a:p>
          <a:p>
            <a:endParaRPr lang="fr-FR" sz="1600" b="1" dirty="0"/>
          </a:p>
          <a:p>
            <a:pPr marL="285750" indent="-285750">
              <a:buFont typeface="Wingdings" panose="05000000000000000000" pitchFamily="2" charset="2"/>
              <a:buChar char="q"/>
            </a:pPr>
            <a:r>
              <a:rPr lang="fr-FR" sz="1600" b="1" dirty="0"/>
              <a:t>Autres objectifs du traitement:</a:t>
            </a:r>
          </a:p>
          <a:p>
            <a:endParaRPr lang="fr-FR" sz="1600" b="1" dirty="0"/>
          </a:p>
          <a:p>
            <a:pPr marL="285750" indent="-285750">
              <a:buFont typeface="Wingdings" panose="05000000000000000000" pitchFamily="2" charset="2"/>
              <a:buChar char="Ø"/>
            </a:pPr>
            <a:r>
              <a:rPr lang="fr-FR" sz="1600" b="1" dirty="0"/>
              <a:t>Réduire la gravité et la durée des symptômes</a:t>
            </a:r>
          </a:p>
          <a:p>
            <a:endParaRPr lang="fr-FR" sz="1600" dirty="0">
              <a:solidFill>
                <a:srgbClr val="222268"/>
              </a:solidFill>
            </a:endParaRPr>
          </a:p>
          <a:p>
            <a:pPr marL="285750" indent="-285750">
              <a:buFont typeface="Wingdings" panose="05000000000000000000" pitchFamily="2" charset="2"/>
              <a:buChar char="Ø"/>
            </a:pPr>
            <a:r>
              <a:rPr lang="fr-FR" sz="1600" b="1" dirty="0"/>
              <a:t>Prévenir la déshydratation</a:t>
            </a:r>
          </a:p>
          <a:p>
            <a:endParaRPr lang="fr-FR" sz="1600" dirty="0">
              <a:solidFill>
                <a:srgbClr val="222268"/>
              </a:solidFill>
            </a:endParaRPr>
          </a:p>
          <a:p>
            <a:pPr marL="285750" indent="-285750">
              <a:buFont typeface="Wingdings" panose="05000000000000000000" pitchFamily="2" charset="2"/>
              <a:buChar char="Ø"/>
            </a:pPr>
            <a:r>
              <a:rPr lang="fr-FR" sz="1600" b="1" dirty="0"/>
              <a:t>Réduire la charge parasitaire</a:t>
            </a:r>
          </a:p>
          <a:p>
            <a:endParaRPr lang="fr-FR" sz="1600" dirty="0">
              <a:solidFill>
                <a:srgbClr val="222268"/>
              </a:solidFill>
            </a:endParaRPr>
          </a:p>
          <a:p>
            <a:pPr marL="285750" indent="-285750">
              <a:buFont typeface="Wingdings" panose="05000000000000000000" pitchFamily="2" charset="2"/>
              <a:buChar char="Ø"/>
            </a:pPr>
            <a:r>
              <a:rPr lang="fr-FR" sz="1600" b="1" dirty="0"/>
              <a:t>Améliorer la qualité de vie et réduire le risque de complications chez les immunodéprimés</a:t>
            </a:r>
          </a:p>
        </p:txBody>
      </p:sp>
      <p:sp>
        <p:nvSpPr>
          <p:cNvPr id="25" name="Rectangle 24">
            <a:extLst>
              <a:ext uri="{FF2B5EF4-FFF2-40B4-BE49-F238E27FC236}">
                <a16:creationId xmlns:a16="http://schemas.microsoft.com/office/drawing/2014/main" id="{C0A43929-65E7-4EFF-A7C9-A52A03D7268D}"/>
              </a:ext>
            </a:extLst>
          </p:cNvPr>
          <p:cNvSpPr/>
          <p:nvPr/>
        </p:nvSpPr>
        <p:spPr>
          <a:xfrm>
            <a:off x="155576" y="1129300"/>
            <a:ext cx="2730499" cy="369332"/>
          </a:xfrm>
          <a:prstGeom prst="rect">
            <a:avLst/>
          </a:prstGeom>
        </p:spPr>
        <p:txBody>
          <a:bodyPr wrap="square">
            <a:spAutoFit/>
          </a:bodyPr>
          <a:lstStyle/>
          <a:p>
            <a:pPr fontAlgn="base">
              <a:spcBef>
                <a:spcPct val="0"/>
              </a:spcBef>
              <a:spcAft>
                <a:spcPct val="0"/>
              </a:spcAft>
              <a:defRPr/>
            </a:pPr>
            <a:r>
              <a:rPr lang="fr-FR" b="1" u="sng" dirty="0"/>
              <a:t>Traitement</a:t>
            </a:r>
            <a:endParaRPr lang="en-US" b="1" u="sng" dirty="0"/>
          </a:p>
        </p:txBody>
      </p:sp>
      <p:grpSp>
        <p:nvGrpSpPr>
          <p:cNvPr id="26" name="Groupe 25">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7" name="Connecteur droit 26">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8" name="Groupe 27">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9" name="Connecteur droit 28">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1" name="Connecteur droit 30">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2" name="ZoneTexte 3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Cryptosporidium</a:t>
            </a:r>
            <a:r>
              <a:rPr lang="fr-FR" sz="2800" b="1" dirty="0"/>
              <a:t> </a:t>
            </a:r>
            <a:r>
              <a:rPr lang="fr-FR" sz="2800" b="1" dirty="0" err="1"/>
              <a:t>spp</a:t>
            </a:r>
            <a:r>
              <a:rPr lang="fr-FR" sz="2800" b="1" dirty="0"/>
              <a:t>.</a:t>
            </a:r>
          </a:p>
        </p:txBody>
      </p:sp>
      <p:pic>
        <p:nvPicPr>
          <p:cNvPr id="33" name="Image 32">
            <a:extLst>
              <a:ext uri="{FF2B5EF4-FFF2-40B4-BE49-F238E27FC236}">
                <a16:creationId xmlns:a16="http://schemas.microsoft.com/office/drawing/2014/main" id="{9519D74D-8F92-4C39-B511-EBE0378BB8F7}"/>
              </a:ext>
            </a:extLst>
          </p:cNvPr>
          <p:cNvPicPr>
            <a:picLocks noChangeAspect="1"/>
          </p:cNvPicPr>
          <p:nvPr/>
        </p:nvPicPr>
        <p:blipFill>
          <a:blip r:embed="rId4"/>
          <a:stretch>
            <a:fillRect/>
          </a:stretch>
        </p:blipFill>
        <p:spPr>
          <a:xfrm>
            <a:off x="10614363" y="115127"/>
            <a:ext cx="1444288" cy="737144"/>
          </a:xfrm>
          <a:prstGeom prst="rect">
            <a:avLst/>
          </a:prstGeom>
        </p:spPr>
      </p:pic>
    </p:spTree>
    <p:extLst>
      <p:ext uri="{BB962C8B-B14F-4D97-AF65-F5344CB8AC3E}">
        <p14:creationId xmlns:p14="http://schemas.microsoft.com/office/powerpoint/2010/main" val="1797581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6" name="Connecteur droit 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7" name="Groupe 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8" name="Connecteur droit 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0" name="Connecteur droit 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14" name="ZoneTexte 13">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Blastocystis</a:t>
            </a:r>
            <a:r>
              <a:rPr lang="fr-FR" sz="2800" b="1" dirty="0"/>
              <a:t> </a:t>
            </a:r>
            <a:r>
              <a:rPr lang="fr-FR" sz="2800" b="1" dirty="0" err="1"/>
              <a:t>sp</a:t>
            </a:r>
            <a:r>
              <a:rPr lang="fr-FR" sz="2800" b="1" dirty="0"/>
              <a:t>.</a:t>
            </a:r>
          </a:p>
        </p:txBody>
      </p:sp>
      <p:sp>
        <p:nvSpPr>
          <p:cNvPr id="2" name="AutoShape 2" descr="Logo Université de Lille"/>
          <p:cNvSpPr>
            <a:spLocks noChangeAspect="1" noChangeArrowheads="1"/>
          </p:cNvSpPr>
          <p:nvPr/>
        </p:nvSpPr>
        <p:spPr bwMode="auto">
          <a:xfrm>
            <a:off x="155575" y="-365125"/>
            <a:ext cx="2847975" cy="76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12"/>
          <p:cNvSpPr/>
          <p:nvPr/>
        </p:nvSpPr>
        <p:spPr>
          <a:xfrm>
            <a:off x="155574" y="981778"/>
            <a:ext cx="7731125" cy="1569660"/>
          </a:xfrm>
          <a:prstGeom prst="rect">
            <a:avLst/>
          </a:prstGeom>
        </p:spPr>
        <p:txBody>
          <a:bodyPr wrap="square">
            <a:spAutoFit/>
          </a:bodyPr>
          <a:lstStyle/>
          <a:p>
            <a:pPr>
              <a:spcBef>
                <a:spcPts val="1200"/>
              </a:spcBef>
            </a:pPr>
            <a:r>
              <a:rPr lang="en-US" b="1" u="sng" dirty="0" err="1"/>
              <a:t>Morphologie</a:t>
            </a:r>
            <a:endParaRPr lang="en-US" b="1" u="sng" dirty="0"/>
          </a:p>
          <a:p>
            <a:pPr marL="285750" indent="-285750">
              <a:spcBef>
                <a:spcPts val="1200"/>
              </a:spcBef>
              <a:buFont typeface="Wingdings" panose="05000000000000000000" pitchFamily="2" charset="2"/>
              <a:buChar char="q"/>
            </a:pPr>
            <a:r>
              <a:rPr lang="fr-FR" sz="1600" b="1" dirty="0"/>
              <a:t>Protozoaire anaérobie entérique avec 4 formes décrites dans les selles ou en culture</a:t>
            </a:r>
          </a:p>
          <a:p>
            <a:pPr marL="285750" indent="-285750">
              <a:spcBef>
                <a:spcPts val="1200"/>
              </a:spcBef>
              <a:buFont typeface="Wingdings" panose="05000000000000000000" pitchFamily="2" charset="2"/>
              <a:buChar char="q"/>
            </a:pPr>
            <a:r>
              <a:rPr lang="fr-FR" sz="1600" b="1" dirty="0"/>
              <a:t>Forme vacuolaire: forme infectieuse et potentiellement virulente</a:t>
            </a:r>
          </a:p>
          <a:p>
            <a:pPr marL="285750" indent="-285750">
              <a:spcBef>
                <a:spcPts val="1200"/>
              </a:spcBef>
              <a:buFont typeface="Wingdings" panose="05000000000000000000" pitchFamily="2" charset="2"/>
              <a:buChar char="q"/>
            </a:pPr>
            <a:r>
              <a:rPr lang="fr-FR" sz="1600" b="1" dirty="0"/>
              <a:t>Forme kystique: forme de résistance et de transmission</a:t>
            </a:r>
          </a:p>
        </p:txBody>
      </p:sp>
      <p:grpSp>
        <p:nvGrpSpPr>
          <p:cNvPr id="15" name="Group 24"/>
          <p:cNvGrpSpPr/>
          <p:nvPr/>
        </p:nvGrpSpPr>
        <p:grpSpPr>
          <a:xfrm>
            <a:off x="7886700" y="942975"/>
            <a:ext cx="5136523" cy="4972621"/>
            <a:chOff x="3034262" y="741274"/>
            <a:chExt cx="5392687" cy="5216338"/>
          </a:xfrm>
        </p:grpSpPr>
        <p:sp>
          <p:nvSpPr>
            <p:cNvPr id="16" name="Rectangle 15"/>
            <p:cNvSpPr/>
            <p:nvPr/>
          </p:nvSpPr>
          <p:spPr>
            <a:xfrm>
              <a:off x="6602617" y="5630059"/>
              <a:ext cx="758093" cy="27699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b="1" i="1" dirty="0">
                  <a:solidFill>
                    <a:srgbClr val="FF0000"/>
                  </a:solidFill>
                  <a:cs typeface="Arial" panose="020B0604020202020204" pitchFamily="34" charset="0"/>
                </a:rPr>
                <a:t>Tan 2008</a:t>
              </a:r>
            </a:p>
          </p:txBody>
        </p:sp>
        <p:grpSp>
          <p:nvGrpSpPr>
            <p:cNvPr id="17" name="Group 21"/>
            <p:cNvGrpSpPr/>
            <p:nvPr/>
          </p:nvGrpSpPr>
          <p:grpSpPr>
            <a:xfrm>
              <a:off x="3034262" y="741274"/>
              <a:ext cx="5392687" cy="5216338"/>
              <a:chOff x="1652084" y="603221"/>
              <a:chExt cx="5774102" cy="5516773"/>
            </a:xfrm>
          </p:grpSpPr>
          <p:grpSp>
            <p:nvGrpSpPr>
              <p:cNvPr id="18" name="Group 20"/>
              <p:cNvGrpSpPr/>
              <p:nvPr/>
            </p:nvGrpSpPr>
            <p:grpSpPr>
              <a:xfrm>
                <a:off x="1652085" y="4729250"/>
                <a:ext cx="5774101" cy="1390744"/>
                <a:chOff x="4371379" y="5300437"/>
                <a:chExt cx="5774101" cy="1390744"/>
              </a:xfrm>
            </p:grpSpPr>
            <p:sp>
              <p:nvSpPr>
                <p:cNvPr id="28" name="TextBox 10"/>
                <p:cNvSpPr txBox="1"/>
                <p:nvPr/>
              </p:nvSpPr>
              <p:spPr>
                <a:xfrm>
                  <a:off x="6229274" y="6333128"/>
                  <a:ext cx="3916206" cy="3580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err="1"/>
                    <a:t>Kystique</a:t>
                  </a:r>
                  <a:endParaRPr lang="en-US" sz="1600" b="1" dirty="0"/>
                </a:p>
              </p:txBody>
            </p:sp>
            <p:pic>
              <p:nvPicPr>
                <p:cNvPr id="29" name="Picture 2" descr="C:\Users\User\Desktop\morpho.jpg"/>
                <p:cNvPicPr>
                  <a:picLocks noChangeAspect="1" noChangeArrowheads="1"/>
                </p:cNvPicPr>
                <p:nvPr/>
              </p:nvPicPr>
              <p:blipFill rotWithShape="1">
                <a:blip r:embed="rId3">
                  <a:extLst>
                    <a:ext uri="{28A0092B-C50C-407E-A947-70E740481C1C}">
                      <a14:useLocalDpi xmlns:a14="http://schemas.microsoft.com/office/drawing/2010/main" val="0"/>
                    </a:ext>
                  </a:extLst>
                </a:blip>
                <a:srcRect t="76038" r="-641"/>
                <a:stretch/>
              </p:blipFill>
              <p:spPr bwMode="auto">
                <a:xfrm>
                  <a:off x="4371379" y="5300437"/>
                  <a:ext cx="4638010" cy="10314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7"/>
              <p:cNvGrpSpPr/>
              <p:nvPr/>
            </p:nvGrpSpPr>
            <p:grpSpPr>
              <a:xfrm>
                <a:off x="1652084" y="603221"/>
                <a:ext cx="4608482" cy="1574699"/>
                <a:chOff x="-1244770" y="967990"/>
                <a:chExt cx="4608482" cy="1574699"/>
              </a:xfrm>
            </p:grpSpPr>
            <p:pic>
              <p:nvPicPr>
                <p:cNvPr id="26" name="Picture 2" descr="C:\Users\User\Desktop\morpho.jpg"/>
                <p:cNvPicPr>
                  <a:picLocks noChangeAspect="1" noChangeArrowheads="1"/>
                </p:cNvPicPr>
                <p:nvPr/>
              </p:nvPicPr>
              <p:blipFill rotWithShape="1">
                <a:blip r:embed="rId3">
                  <a:extLst>
                    <a:ext uri="{28A0092B-C50C-407E-A947-70E740481C1C}">
                      <a14:useLocalDpi xmlns:a14="http://schemas.microsoft.com/office/drawing/2010/main" val="0"/>
                    </a:ext>
                  </a:extLst>
                </a:blip>
                <a:srcRect b="72445"/>
                <a:stretch/>
              </p:blipFill>
              <p:spPr bwMode="auto">
                <a:xfrm>
                  <a:off x="-1244770" y="1356644"/>
                  <a:ext cx="4608482" cy="11860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4"/>
                <p:cNvSpPr txBox="1"/>
                <p:nvPr/>
              </p:nvSpPr>
              <p:spPr>
                <a:xfrm>
                  <a:off x="458482" y="967990"/>
                  <a:ext cx="1377726" cy="3580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err="1"/>
                    <a:t>Vacuolaire</a:t>
                  </a:r>
                  <a:endParaRPr lang="en-US" sz="1600" b="1" dirty="0"/>
                </a:p>
              </p:txBody>
            </p:sp>
          </p:grpSp>
          <p:grpSp>
            <p:nvGrpSpPr>
              <p:cNvPr id="20" name="Group 18"/>
              <p:cNvGrpSpPr/>
              <p:nvPr/>
            </p:nvGrpSpPr>
            <p:grpSpPr>
              <a:xfrm>
                <a:off x="1652084" y="2181578"/>
                <a:ext cx="2415149" cy="2359016"/>
                <a:chOff x="-80495" y="3196933"/>
                <a:chExt cx="2415149" cy="2359016"/>
              </a:xfrm>
            </p:grpSpPr>
            <p:pic>
              <p:nvPicPr>
                <p:cNvPr id="24" name="Picture 2" descr="C:\Users\User\Desktop\morpho.jpg"/>
                <p:cNvPicPr>
                  <a:picLocks noChangeAspect="1" noChangeArrowheads="1"/>
                </p:cNvPicPr>
                <p:nvPr/>
              </p:nvPicPr>
              <p:blipFill rotWithShape="1">
                <a:blip r:embed="rId3">
                  <a:extLst>
                    <a:ext uri="{28A0092B-C50C-407E-A947-70E740481C1C}">
                      <a14:useLocalDpi xmlns:a14="http://schemas.microsoft.com/office/drawing/2010/main" val="0"/>
                    </a:ext>
                  </a:extLst>
                </a:blip>
                <a:srcRect l="592" t="27678" r="49936" b="25079"/>
                <a:stretch/>
              </p:blipFill>
              <p:spPr bwMode="auto">
                <a:xfrm>
                  <a:off x="-80495" y="3522433"/>
                  <a:ext cx="2279930" cy="203351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5"/>
                <p:cNvSpPr txBox="1"/>
                <p:nvPr/>
              </p:nvSpPr>
              <p:spPr>
                <a:xfrm>
                  <a:off x="-60889" y="3196933"/>
                  <a:ext cx="2395543" cy="6510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err="1"/>
                    <a:t>Granulaire</a:t>
                  </a:r>
                  <a:endParaRPr lang="en-US" sz="1600" b="1" dirty="0"/>
                </a:p>
                <a:p>
                  <a:pPr algn="ctr"/>
                  <a:r>
                    <a:rPr lang="en-US" dirty="0">
                      <a:solidFill>
                        <a:srgbClr val="C00000"/>
                      </a:solidFill>
                    </a:rPr>
                    <a:t> </a:t>
                  </a:r>
                </a:p>
              </p:txBody>
            </p:sp>
          </p:grpSp>
          <p:grpSp>
            <p:nvGrpSpPr>
              <p:cNvPr id="21" name="Group 19"/>
              <p:cNvGrpSpPr/>
              <p:nvPr/>
            </p:nvGrpSpPr>
            <p:grpSpPr>
              <a:xfrm>
                <a:off x="4033706" y="2181578"/>
                <a:ext cx="2279175" cy="2378779"/>
                <a:chOff x="5782897" y="1028723"/>
                <a:chExt cx="2279175" cy="2378779"/>
              </a:xfrm>
            </p:grpSpPr>
            <p:pic>
              <p:nvPicPr>
                <p:cNvPr id="22" name="Picture 2" descr="C:\Users\User\Desktop\morpho.jpg"/>
                <p:cNvPicPr>
                  <a:picLocks noChangeAspect="1" noChangeArrowheads="1"/>
                </p:cNvPicPr>
                <p:nvPr/>
              </p:nvPicPr>
              <p:blipFill rotWithShape="1">
                <a:blip r:embed="rId3">
                  <a:extLst>
                    <a:ext uri="{28A0092B-C50C-407E-A947-70E740481C1C}">
                      <a14:useLocalDpi xmlns:a14="http://schemas.microsoft.com/office/drawing/2010/main" val="0"/>
                    </a:ext>
                  </a:extLst>
                </a:blip>
                <a:srcRect l="49656" t="28040" r="888" b="24716"/>
                <a:stretch/>
              </p:blipFill>
              <p:spPr bwMode="auto">
                <a:xfrm>
                  <a:off x="5782897" y="1373986"/>
                  <a:ext cx="2279175" cy="203351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16"/>
                <p:cNvSpPr txBox="1"/>
                <p:nvPr/>
              </p:nvSpPr>
              <p:spPr>
                <a:xfrm>
                  <a:off x="6334781" y="1028723"/>
                  <a:ext cx="1175404" cy="3580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b="1" dirty="0">
                      <a:cs typeface="Arial" panose="020B0604020202020204" pitchFamily="34" charset="0"/>
                    </a:rPr>
                    <a:t>Amiboïde</a:t>
                  </a:r>
                </a:p>
              </p:txBody>
            </p:sp>
          </p:grpSp>
        </p:grpSp>
      </p:grpSp>
      <p:pic>
        <p:nvPicPr>
          <p:cNvPr id="30" name="Image 29">
            <a:extLst>
              <a:ext uri="{FF2B5EF4-FFF2-40B4-BE49-F238E27FC236}">
                <a16:creationId xmlns:a16="http://schemas.microsoft.com/office/drawing/2014/main" id="{CB76D5EE-4135-2745-B1FD-C867C0B8664D}"/>
              </a:ext>
            </a:extLst>
          </p:cNvPr>
          <p:cNvPicPr/>
          <p:nvPr/>
        </p:nvPicPr>
        <p:blipFill rotWithShape="1">
          <a:blip r:embed="rId4"/>
          <a:srcRect l="10861" t="10824" r="28344" b="10768"/>
          <a:stretch/>
        </p:blipFill>
        <p:spPr bwMode="auto">
          <a:xfrm>
            <a:off x="155576" y="2834552"/>
            <a:ext cx="4494434" cy="3413852"/>
          </a:xfrm>
          <a:prstGeom prst="rect">
            <a:avLst/>
          </a:prstGeom>
          <a:ln>
            <a:noFill/>
          </a:ln>
          <a:extLst>
            <a:ext uri="{53640926-AAD7-44D8-BBD7-CCE9431645EC}">
              <a14:shadowObscured xmlns:a14="http://schemas.microsoft.com/office/drawing/2010/main"/>
            </a:ext>
          </a:extLst>
        </p:spPr>
      </p:pic>
      <p:sp>
        <p:nvSpPr>
          <p:cNvPr id="31" name="Rectangle 30"/>
          <p:cNvSpPr/>
          <p:nvPr/>
        </p:nvSpPr>
        <p:spPr>
          <a:xfrm>
            <a:off x="4849083" y="2741938"/>
            <a:ext cx="3038477" cy="2708434"/>
          </a:xfrm>
          <a:prstGeom prst="rect">
            <a:avLst/>
          </a:prstGeom>
        </p:spPr>
        <p:txBody>
          <a:bodyPr wrap="square">
            <a:spAutoFit/>
          </a:bodyPr>
          <a:lstStyle/>
          <a:p>
            <a:pPr>
              <a:spcBef>
                <a:spcPts val="1200"/>
              </a:spcBef>
            </a:pPr>
            <a:r>
              <a:rPr lang="en-US" b="1" u="sng" dirty="0"/>
              <a:t>Cycle </a:t>
            </a:r>
            <a:r>
              <a:rPr lang="en-US" b="1" u="sng" dirty="0" err="1"/>
              <a:t>biologique</a:t>
            </a:r>
            <a:endParaRPr lang="en-US" b="1" u="sng" dirty="0"/>
          </a:p>
          <a:p>
            <a:pPr marL="285750" indent="-285750">
              <a:spcBef>
                <a:spcPts val="1200"/>
              </a:spcBef>
              <a:buFont typeface="Wingdings" panose="05000000000000000000" pitchFamily="2" charset="2"/>
              <a:buChar char="q"/>
            </a:pPr>
            <a:r>
              <a:rPr lang="fr-FR" sz="1600" b="1" dirty="0"/>
              <a:t>Forme kystique ingérée</a:t>
            </a:r>
          </a:p>
          <a:p>
            <a:pPr marL="285750" indent="-285750">
              <a:spcBef>
                <a:spcPts val="1200"/>
              </a:spcBef>
              <a:buFont typeface="Wingdings" panose="05000000000000000000" pitchFamily="2" charset="2"/>
              <a:buChar char="q"/>
            </a:pPr>
            <a:r>
              <a:rPr lang="fr-FR" sz="1600" b="1" dirty="0" err="1"/>
              <a:t>Désenkystement</a:t>
            </a:r>
            <a:r>
              <a:rPr lang="fr-FR" sz="1600" b="1" dirty="0"/>
              <a:t> dans l’intestin (forme vacuolaire)</a:t>
            </a:r>
          </a:p>
          <a:p>
            <a:pPr marL="285750" indent="-285750">
              <a:spcBef>
                <a:spcPts val="1200"/>
              </a:spcBef>
              <a:buFont typeface="Wingdings" panose="05000000000000000000" pitchFamily="2" charset="2"/>
              <a:buChar char="q"/>
            </a:pPr>
            <a:r>
              <a:rPr lang="fr-FR" sz="1600" b="1" dirty="0"/>
              <a:t>Multiplication des formes vacuolaires</a:t>
            </a:r>
          </a:p>
          <a:p>
            <a:pPr marL="285750" indent="-285750">
              <a:spcBef>
                <a:spcPts val="1200"/>
              </a:spcBef>
              <a:buFont typeface="Wingdings" panose="05000000000000000000" pitchFamily="2" charset="2"/>
              <a:buChar char="q"/>
            </a:pPr>
            <a:r>
              <a:rPr lang="fr-FR" sz="1600" b="1" dirty="0"/>
              <a:t>Excrétion dans les selles (environnement)</a:t>
            </a:r>
          </a:p>
        </p:txBody>
      </p:sp>
      <p:sp>
        <p:nvSpPr>
          <p:cNvPr id="3" name="Rectangle 2"/>
          <p:cNvSpPr/>
          <p:nvPr/>
        </p:nvSpPr>
        <p:spPr>
          <a:xfrm>
            <a:off x="4867275" y="6062964"/>
            <a:ext cx="6096000" cy="584775"/>
          </a:xfrm>
          <a:prstGeom prst="rect">
            <a:avLst/>
          </a:prstGeom>
          <a:ln w="38100">
            <a:solidFill>
              <a:srgbClr val="0070C0"/>
            </a:solidFill>
          </a:ln>
        </p:spPr>
        <p:txBody>
          <a:bodyPr>
            <a:spAutoFit/>
          </a:bodyPr>
          <a:lstStyle/>
          <a:p>
            <a:pPr algn="ctr">
              <a:spcBef>
                <a:spcPts val="1200"/>
              </a:spcBef>
            </a:pPr>
            <a:r>
              <a:rPr lang="fr-FR" sz="1600" b="1" dirty="0">
                <a:solidFill>
                  <a:srgbClr val="0070C0"/>
                </a:solidFill>
              </a:rPr>
              <a:t>Principal mode de transmission: voie </a:t>
            </a:r>
            <a:r>
              <a:rPr lang="fr-FR" sz="1600" b="1" dirty="0" err="1">
                <a:solidFill>
                  <a:srgbClr val="0070C0"/>
                </a:solidFill>
              </a:rPr>
              <a:t>féco</a:t>
            </a:r>
            <a:r>
              <a:rPr lang="fr-FR" sz="1600" b="1" dirty="0">
                <a:solidFill>
                  <a:srgbClr val="0070C0"/>
                </a:solidFill>
              </a:rPr>
              <a:t>-orale principalement via la consommation d’eau contaminée par des kystes</a:t>
            </a:r>
          </a:p>
        </p:txBody>
      </p:sp>
      <p:sp>
        <p:nvSpPr>
          <p:cNvPr id="32" name="Rectangle 31"/>
          <p:cNvSpPr/>
          <p:nvPr/>
        </p:nvSpPr>
        <p:spPr>
          <a:xfrm>
            <a:off x="236550" y="6248404"/>
            <a:ext cx="1316066" cy="27699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b="1" i="1" dirty="0">
                <a:solidFill>
                  <a:srgbClr val="FF0000"/>
                </a:solidFill>
                <a:cs typeface="Arial" panose="020B0604020202020204" pitchFamily="34" charset="0"/>
              </a:rPr>
              <a:t>Poirier et al. 2014</a:t>
            </a:r>
          </a:p>
        </p:txBody>
      </p:sp>
      <p:pic>
        <p:nvPicPr>
          <p:cNvPr id="33" name="Image 32">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spTree>
    <p:extLst>
      <p:ext uri="{BB962C8B-B14F-4D97-AF65-F5344CB8AC3E}">
        <p14:creationId xmlns:p14="http://schemas.microsoft.com/office/powerpoint/2010/main" val="2052692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6" name="Connecteur droit 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7" name="Groupe 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8" name="Connecteur droit 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0" name="Connecteur droit 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14" name="ZoneTexte 13">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Blastocystis</a:t>
            </a:r>
            <a:r>
              <a:rPr lang="fr-FR" sz="2800" b="1" dirty="0"/>
              <a:t> </a:t>
            </a:r>
            <a:r>
              <a:rPr lang="fr-FR" sz="2800" b="1" dirty="0" err="1"/>
              <a:t>sp</a:t>
            </a:r>
            <a:r>
              <a:rPr lang="fr-FR" sz="2800" b="1" dirty="0"/>
              <a:t>.</a:t>
            </a:r>
          </a:p>
        </p:txBody>
      </p:sp>
      <p:sp>
        <p:nvSpPr>
          <p:cNvPr id="2" name="AutoShape 2" descr="Logo Université de Lille"/>
          <p:cNvSpPr>
            <a:spLocks noChangeAspect="1" noChangeArrowheads="1"/>
          </p:cNvSpPr>
          <p:nvPr/>
        </p:nvSpPr>
        <p:spPr bwMode="auto">
          <a:xfrm>
            <a:off x="155575" y="-365125"/>
            <a:ext cx="2847975" cy="76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12"/>
          <p:cNvSpPr/>
          <p:nvPr/>
        </p:nvSpPr>
        <p:spPr>
          <a:xfrm>
            <a:off x="155574" y="981778"/>
            <a:ext cx="7731125" cy="369332"/>
          </a:xfrm>
          <a:prstGeom prst="rect">
            <a:avLst/>
          </a:prstGeom>
        </p:spPr>
        <p:txBody>
          <a:bodyPr wrap="square">
            <a:spAutoFit/>
          </a:bodyPr>
          <a:lstStyle/>
          <a:p>
            <a:pPr>
              <a:spcBef>
                <a:spcPts val="1200"/>
              </a:spcBef>
            </a:pPr>
            <a:r>
              <a:rPr lang="en-US" b="1" u="sng" dirty="0" err="1"/>
              <a:t>Prévalence</a:t>
            </a:r>
            <a:endParaRPr lang="en-US" b="1" u="sng" dirty="0"/>
          </a:p>
        </p:txBody>
      </p:sp>
      <p:grpSp>
        <p:nvGrpSpPr>
          <p:cNvPr id="33" name="Group 16"/>
          <p:cNvGrpSpPr/>
          <p:nvPr/>
        </p:nvGrpSpPr>
        <p:grpSpPr>
          <a:xfrm>
            <a:off x="155576" y="1429555"/>
            <a:ext cx="3794675" cy="2216942"/>
            <a:chOff x="6427722" y="4327282"/>
            <a:chExt cx="3794675" cy="2216942"/>
          </a:xfrm>
        </p:grpSpPr>
        <p:pic>
          <p:nvPicPr>
            <p:cNvPr id="34" name="Picture 13"/>
            <p:cNvPicPr>
              <a:picLocks noChangeAspect="1" noChangeArrowheads="1"/>
            </p:cNvPicPr>
            <p:nvPr/>
          </p:nvPicPr>
          <p:blipFill>
            <a:blip r:embed="rId3" cstate="print">
              <a:lum contrast="30000"/>
            </a:blip>
            <a:srcRect/>
            <a:stretch>
              <a:fillRect/>
            </a:stretch>
          </p:blipFill>
          <p:spPr bwMode="auto">
            <a:xfrm>
              <a:off x="6484777" y="4327282"/>
              <a:ext cx="3737620" cy="1939943"/>
            </a:xfrm>
            <a:prstGeom prst="rect">
              <a:avLst/>
            </a:prstGeom>
            <a:noFill/>
            <a:ln w="9525">
              <a:noFill/>
              <a:miter lim="800000"/>
              <a:headEnd/>
              <a:tailEnd/>
            </a:ln>
          </p:spPr>
        </p:pic>
        <p:sp>
          <p:nvSpPr>
            <p:cNvPr id="35" name="Rectangle 34"/>
            <p:cNvSpPr>
              <a:spLocks noChangeArrowheads="1"/>
            </p:cNvSpPr>
            <p:nvPr/>
          </p:nvSpPr>
          <p:spPr bwMode="auto">
            <a:xfrm>
              <a:off x="6427722" y="6267225"/>
              <a:ext cx="1746800" cy="276999"/>
            </a:xfrm>
            <a:prstGeom prst="rect">
              <a:avLst/>
            </a:prstGeom>
            <a:noFill/>
            <a:ln w="9525">
              <a:noFill/>
              <a:miter lim="800000"/>
              <a:headEnd/>
              <a:tailEnd/>
            </a:ln>
          </p:spPr>
          <p:txBody>
            <a:bodyPr wrap="square">
              <a:spAutoFit/>
            </a:bodyPr>
            <a:lstStyle/>
            <a:p>
              <a:r>
                <a:rPr lang="fr-FR" sz="1200" b="1" i="1" dirty="0" err="1">
                  <a:solidFill>
                    <a:srgbClr val="FF0000"/>
                  </a:solidFill>
                  <a:sym typeface="Symbol" pitchFamily="18" charset="2"/>
                </a:rPr>
                <a:t>Boorom</a:t>
              </a:r>
              <a:r>
                <a:rPr lang="fr-FR" sz="1200" b="1" i="1" dirty="0">
                  <a:solidFill>
                    <a:srgbClr val="FF0000"/>
                  </a:solidFill>
                  <a:sym typeface="Symbol" pitchFamily="18" charset="2"/>
                </a:rPr>
                <a:t> et al. 2008</a:t>
              </a:r>
            </a:p>
          </p:txBody>
        </p:sp>
      </p:grpSp>
      <p:grpSp>
        <p:nvGrpSpPr>
          <p:cNvPr id="36" name="Groupe 41"/>
          <p:cNvGrpSpPr/>
          <p:nvPr/>
        </p:nvGrpSpPr>
        <p:grpSpPr>
          <a:xfrm>
            <a:off x="329748" y="3823472"/>
            <a:ext cx="3691388" cy="1996303"/>
            <a:chOff x="3503011" y="874797"/>
            <a:chExt cx="5480445" cy="2728149"/>
          </a:xfrm>
        </p:grpSpPr>
        <p:pic>
          <p:nvPicPr>
            <p:cNvPr id="37" name="Image 39"/>
            <p:cNvPicPr>
              <a:picLocks noChangeAspect="1"/>
            </p:cNvPicPr>
            <p:nvPr/>
          </p:nvPicPr>
          <p:blipFill rotWithShape="1">
            <a:blip r:embed="rId4"/>
            <a:srcRect l="-1" t="18930" r="-203" b="14563"/>
            <a:stretch/>
          </p:blipFill>
          <p:spPr>
            <a:xfrm>
              <a:off x="3503011" y="874797"/>
              <a:ext cx="5480445" cy="2728149"/>
            </a:xfrm>
            <a:prstGeom prst="rect">
              <a:avLst/>
            </a:prstGeom>
          </p:spPr>
        </p:pic>
        <p:sp>
          <p:nvSpPr>
            <p:cNvPr id="38" name="Rectangle 37"/>
            <p:cNvSpPr/>
            <p:nvPr/>
          </p:nvSpPr>
          <p:spPr>
            <a:xfrm>
              <a:off x="3809117" y="2243112"/>
              <a:ext cx="544825" cy="541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 name="Groupe 47"/>
          <p:cNvGrpSpPr/>
          <p:nvPr/>
        </p:nvGrpSpPr>
        <p:grpSpPr>
          <a:xfrm>
            <a:off x="375830" y="5916839"/>
            <a:ext cx="3411219" cy="784496"/>
            <a:chOff x="1799631" y="2395176"/>
            <a:chExt cx="3411219" cy="784496"/>
          </a:xfrm>
        </p:grpSpPr>
        <p:sp>
          <p:nvSpPr>
            <p:cNvPr id="40" name="Rectangle 39"/>
            <p:cNvSpPr/>
            <p:nvPr/>
          </p:nvSpPr>
          <p:spPr>
            <a:xfrm>
              <a:off x="1799631" y="2443728"/>
              <a:ext cx="234178" cy="210671"/>
            </a:xfrm>
            <a:prstGeom prst="rect">
              <a:avLst/>
            </a:prstGeom>
            <a:solidFill>
              <a:srgbClr val="4DACE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799631" y="2916827"/>
              <a:ext cx="234178" cy="230428"/>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2038357" y="2395176"/>
              <a:ext cx="2243628" cy="307777"/>
            </a:xfrm>
            <a:prstGeom prst="rect">
              <a:avLst/>
            </a:prstGeom>
          </p:spPr>
          <p:txBody>
            <a:bodyPr wrap="none">
              <a:spAutoFit/>
            </a:bodyPr>
            <a:lstStyle/>
            <a:p>
              <a:r>
                <a:rPr lang="fr-FR" sz="1400" b="1" dirty="0"/>
                <a:t>Pays développés </a:t>
              </a:r>
              <a:r>
                <a:rPr lang="fr-FR" sz="1400" b="1" dirty="0">
                  <a:solidFill>
                    <a:srgbClr val="0070C0"/>
                  </a:solidFill>
                </a:rPr>
                <a:t>(0.5 - 24%)</a:t>
              </a:r>
            </a:p>
          </p:txBody>
        </p:sp>
        <p:sp>
          <p:nvSpPr>
            <p:cNvPr id="43" name="Rectangle 42"/>
            <p:cNvSpPr/>
            <p:nvPr/>
          </p:nvSpPr>
          <p:spPr>
            <a:xfrm>
              <a:off x="2036007" y="2871895"/>
              <a:ext cx="3174843" cy="307777"/>
            </a:xfrm>
            <a:prstGeom prst="rect">
              <a:avLst/>
            </a:prstGeom>
          </p:spPr>
          <p:txBody>
            <a:bodyPr wrap="none">
              <a:spAutoFit/>
            </a:bodyPr>
            <a:lstStyle/>
            <a:p>
              <a:r>
                <a:rPr lang="fr-FR" sz="1400" b="1" dirty="0"/>
                <a:t>Pays en voie de développement </a:t>
              </a:r>
              <a:r>
                <a:rPr lang="fr-FR" sz="1400" b="1" dirty="0">
                  <a:solidFill>
                    <a:srgbClr val="0070C0"/>
                  </a:solidFill>
                </a:rPr>
                <a:t>( ≥ 50%)</a:t>
              </a:r>
            </a:p>
          </p:txBody>
        </p:sp>
      </p:gr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1404" t="17009" r="61250" b="13171"/>
          <a:stretch/>
        </p:blipFill>
        <p:spPr bwMode="auto">
          <a:xfrm>
            <a:off x="8554192" y="1351110"/>
            <a:ext cx="3333982" cy="478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a:xfrm>
            <a:off x="4129945" y="1312225"/>
            <a:ext cx="4299680" cy="5016758"/>
          </a:xfrm>
          <a:prstGeom prst="rect">
            <a:avLst/>
          </a:prstGeom>
          <a:noFill/>
        </p:spPr>
        <p:txBody>
          <a:bodyPr wrap="square">
            <a:spAutoFit/>
          </a:bodyPr>
          <a:lstStyle/>
          <a:p>
            <a:pPr marL="285750" indent="-285750">
              <a:spcBef>
                <a:spcPts val="1200"/>
              </a:spcBef>
              <a:buFont typeface="Wingdings" panose="05000000000000000000" pitchFamily="2" charset="2"/>
              <a:buChar char="q"/>
            </a:pPr>
            <a:r>
              <a:rPr lang="fr-FR" sz="1600" b="1" dirty="0"/>
              <a:t>Eucaryote unicellulaire le plus fréquemment retrouvé dans les selles humaines</a:t>
            </a:r>
          </a:p>
          <a:p>
            <a:pPr marL="285750" indent="-285750">
              <a:spcBef>
                <a:spcPts val="1200"/>
              </a:spcBef>
              <a:buFont typeface="Wingdings" panose="05000000000000000000" pitchFamily="2" charset="2"/>
              <a:buChar char="q"/>
            </a:pPr>
            <a:endParaRPr lang="fr-FR" sz="1600" b="1" dirty="0"/>
          </a:p>
          <a:p>
            <a:pPr marL="285750" indent="-285750">
              <a:spcBef>
                <a:spcPts val="1200"/>
              </a:spcBef>
              <a:buFont typeface="Wingdings" panose="05000000000000000000" pitchFamily="2" charset="2"/>
              <a:buChar char="q"/>
            </a:pPr>
            <a:r>
              <a:rPr lang="fr-FR" sz="1600" b="1" dirty="0"/>
              <a:t>Estimation entre 1 et 2 milliards du nombre de personnes colonisées à travers le monde</a:t>
            </a:r>
          </a:p>
          <a:p>
            <a:pPr marL="285750" indent="-285750">
              <a:spcBef>
                <a:spcPts val="1200"/>
              </a:spcBef>
              <a:buFont typeface="Wingdings" panose="05000000000000000000" pitchFamily="2" charset="2"/>
              <a:buChar char="q"/>
            </a:pPr>
            <a:endParaRPr lang="fr-FR" sz="1600" b="1" dirty="0"/>
          </a:p>
          <a:p>
            <a:pPr marL="285750" indent="-285750">
              <a:spcBef>
                <a:spcPts val="1200"/>
              </a:spcBef>
              <a:buFont typeface="Wingdings" panose="05000000000000000000" pitchFamily="2" charset="2"/>
              <a:buChar char="q"/>
            </a:pPr>
            <a:r>
              <a:rPr lang="fr-FR" sz="1600" b="1" dirty="0"/>
              <a:t>Prévalence moyenne d'environ 20% dans les pays industrialisés</a:t>
            </a:r>
          </a:p>
          <a:p>
            <a:pPr marL="285750" indent="-285750">
              <a:spcBef>
                <a:spcPts val="1200"/>
              </a:spcBef>
              <a:buFont typeface="Wingdings" panose="05000000000000000000" pitchFamily="2" charset="2"/>
              <a:buChar char="q"/>
            </a:pPr>
            <a:endParaRPr lang="fr-FR" sz="1600" b="1" dirty="0"/>
          </a:p>
          <a:p>
            <a:pPr marL="285750" indent="-285750">
              <a:spcBef>
                <a:spcPts val="1200"/>
              </a:spcBef>
              <a:buFont typeface="Wingdings" panose="05000000000000000000" pitchFamily="2" charset="2"/>
              <a:buChar char="q"/>
            </a:pPr>
            <a:r>
              <a:rPr lang="fr-FR" sz="1600" b="1" dirty="0"/>
              <a:t>Prévalence pouvant dépasser les 50% dans les pays en voie de développement</a:t>
            </a:r>
          </a:p>
          <a:p>
            <a:pPr>
              <a:spcBef>
                <a:spcPts val="1200"/>
              </a:spcBef>
            </a:pPr>
            <a:endParaRPr lang="fr-FR" sz="1600" b="1" dirty="0"/>
          </a:p>
          <a:p>
            <a:pPr marL="285750" indent="-285750">
              <a:spcBef>
                <a:spcPts val="1200"/>
              </a:spcBef>
              <a:buFont typeface="Wingdings" panose="05000000000000000000" pitchFamily="2" charset="2"/>
              <a:buChar char="q"/>
            </a:pPr>
            <a:r>
              <a:rPr lang="fr-FR" sz="1600" b="1" dirty="0"/>
              <a:t>Risque majeur du péril fécal en lien avec de mauvaises conditions sanitaires et une eau de consommation de mauvaise qualité</a:t>
            </a:r>
          </a:p>
        </p:txBody>
      </p:sp>
      <p:sp>
        <p:nvSpPr>
          <p:cNvPr id="4" name="Rectangle 3"/>
          <p:cNvSpPr/>
          <p:nvPr/>
        </p:nvSpPr>
        <p:spPr>
          <a:xfrm>
            <a:off x="8616401" y="1429554"/>
            <a:ext cx="1746800" cy="470981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a:spLocks noChangeArrowheads="1"/>
          </p:cNvSpPr>
          <p:nvPr/>
        </p:nvSpPr>
        <p:spPr bwMode="auto">
          <a:xfrm>
            <a:off x="8616400" y="6212739"/>
            <a:ext cx="1746800" cy="276999"/>
          </a:xfrm>
          <a:prstGeom prst="rect">
            <a:avLst/>
          </a:prstGeom>
          <a:noFill/>
          <a:ln w="9525">
            <a:noFill/>
            <a:miter lim="800000"/>
            <a:headEnd/>
            <a:tailEnd/>
          </a:ln>
        </p:spPr>
        <p:txBody>
          <a:bodyPr wrap="square">
            <a:spAutoFit/>
          </a:bodyPr>
          <a:lstStyle/>
          <a:p>
            <a:r>
              <a:rPr lang="fr-FR" sz="1200" b="1" i="1" dirty="0">
                <a:solidFill>
                  <a:srgbClr val="FF0000"/>
                </a:solidFill>
                <a:sym typeface="Symbol" pitchFamily="18" charset="2"/>
              </a:rPr>
              <a:t>Khaled et al. 2020</a:t>
            </a:r>
          </a:p>
        </p:txBody>
      </p:sp>
      <p:pic>
        <p:nvPicPr>
          <p:cNvPr id="47" name="Image 46">
            <a:extLst>
              <a:ext uri="{FF2B5EF4-FFF2-40B4-BE49-F238E27FC236}">
                <a16:creationId xmlns:a16="http://schemas.microsoft.com/office/drawing/2014/main" id="{9519D74D-8F92-4C39-B511-EBE0378BB8F7}"/>
              </a:ext>
            </a:extLst>
          </p:cNvPr>
          <p:cNvPicPr>
            <a:picLocks noChangeAspect="1"/>
          </p:cNvPicPr>
          <p:nvPr/>
        </p:nvPicPr>
        <p:blipFill>
          <a:blip r:embed="rId6"/>
          <a:stretch>
            <a:fillRect/>
          </a:stretch>
        </p:blipFill>
        <p:spPr>
          <a:xfrm>
            <a:off x="10614363" y="115127"/>
            <a:ext cx="1444288" cy="737144"/>
          </a:xfrm>
          <a:prstGeom prst="rect">
            <a:avLst/>
          </a:prstGeom>
        </p:spPr>
      </p:pic>
    </p:spTree>
    <p:extLst>
      <p:ext uri="{BB962C8B-B14F-4D97-AF65-F5344CB8AC3E}">
        <p14:creationId xmlns:p14="http://schemas.microsoft.com/office/powerpoint/2010/main" val="183695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6" name="Connecteur droit 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7" name="Groupe 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8" name="Connecteur droit 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0" name="Connecteur droit 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14" name="ZoneTexte 13">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Blastocystis</a:t>
            </a:r>
            <a:r>
              <a:rPr lang="fr-FR" sz="2800" b="1" dirty="0"/>
              <a:t> </a:t>
            </a:r>
            <a:r>
              <a:rPr lang="fr-FR" sz="2800" b="1" dirty="0" err="1"/>
              <a:t>sp</a:t>
            </a:r>
            <a:r>
              <a:rPr lang="fr-FR" sz="2800" b="1" dirty="0"/>
              <a:t>.</a:t>
            </a:r>
          </a:p>
        </p:txBody>
      </p:sp>
      <p:sp>
        <p:nvSpPr>
          <p:cNvPr id="2" name="AutoShape 2" descr="Logo Université de Lille"/>
          <p:cNvSpPr>
            <a:spLocks noChangeAspect="1" noChangeArrowheads="1"/>
          </p:cNvSpPr>
          <p:nvPr/>
        </p:nvSpPr>
        <p:spPr bwMode="auto">
          <a:xfrm>
            <a:off x="155575" y="-365125"/>
            <a:ext cx="2847975" cy="76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12"/>
          <p:cNvSpPr/>
          <p:nvPr/>
        </p:nvSpPr>
        <p:spPr>
          <a:xfrm>
            <a:off x="155574" y="981778"/>
            <a:ext cx="7731125" cy="369332"/>
          </a:xfrm>
          <a:prstGeom prst="rect">
            <a:avLst/>
          </a:prstGeom>
        </p:spPr>
        <p:txBody>
          <a:bodyPr wrap="square">
            <a:spAutoFit/>
          </a:bodyPr>
          <a:lstStyle/>
          <a:p>
            <a:pPr>
              <a:spcBef>
                <a:spcPts val="1200"/>
              </a:spcBef>
            </a:pPr>
            <a:r>
              <a:rPr lang="en-US" b="1" u="sng" dirty="0" err="1"/>
              <a:t>Méthodes</a:t>
            </a:r>
            <a:r>
              <a:rPr lang="en-US" b="1" u="sng" dirty="0"/>
              <a:t> de </a:t>
            </a:r>
            <a:r>
              <a:rPr lang="en-US" b="1" u="sng" dirty="0" err="1"/>
              <a:t>détection</a:t>
            </a:r>
            <a:endParaRPr lang="en-US" b="1" u="sng" dirty="0"/>
          </a:p>
        </p:txBody>
      </p:sp>
      <p:cxnSp>
        <p:nvCxnSpPr>
          <p:cNvPr id="26" name="Straight Connector 9"/>
          <p:cNvCxnSpPr/>
          <p:nvPr/>
        </p:nvCxnSpPr>
        <p:spPr>
          <a:xfrm flipH="1">
            <a:off x="3985146" y="1244395"/>
            <a:ext cx="55608" cy="5486400"/>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7" name="Straight Connector 11"/>
          <p:cNvCxnSpPr/>
          <p:nvPr/>
        </p:nvCxnSpPr>
        <p:spPr>
          <a:xfrm flipH="1">
            <a:off x="8220498" y="1295568"/>
            <a:ext cx="44358" cy="548640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8" name="Rectangle 27"/>
          <p:cNvSpPr/>
          <p:nvPr/>
        </p:nvSpPr>
        <p:spPr>
          <a:xfrm>
            <a:off x="515778" y="1406321"/>
            <a:ext cx="3208685" cy="33855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fr-FR" sz="1600" b="1" dirty="0">
                <a:cs typeface="Arial" panose="020B0604020202020204" pitchFamily="34" charset="0"/>
              </a:rPr>
              <a:t>Observation microscopique</a:t>
            </a:r>
            <a:r>
              <a:rPr lang="fr-FR" sz="1600" b="1" u="sng" dirty="0">
                <a:cs typeface="Arial" panose="020B0604020202020204" pitchFamily="34" charset="0"/>
              </a:rPr>
              <a:t> </a:t>
            </a:r>
          </a:p>
        </p:txBody>
      </p:sp>
      <p:sp>
        <p:nvSpPr>
          <p:cNvPr id="29" name="Rectangle 28"/>
          <p:cNvSpPr/>
          <p:nvPr/>
        </p:nvSpPr>
        <p:spPr>
          <a:xfrm>
            <a:off x="4267200" y="2254603"/>
            <a:ext cx="3852513" cy="584775"/>
          </a:xfrm>
          <a:prstGeom prst="rect">
            <a:avLst/>
          </a:prstGeom>
        </p:spPr>
        <p:txBody>
          <a:bodyPr wrap="square">
            <a:spAutoFit/>
          </a:bodyPr>
          <a:lstStyle/>
          <a:p>
            <a:pPr algn="ctr"/>
            <a:r>
              <a:rPr lang="fr-FR" sz="1600" b="1" dirty="0">
                <a:cs typeface="Arial" panose="020B0604020202020204" pitchFamily="34" charset="0"/>
              </a:rPr>
              <a:t>Mise en culture d’un fragment de selle en milieu de Jones </a:t>
            </a:r>
          </a:p>
        </p:txBody>
      </p:sp>
      <p:sp>
        <p:nvSpPr>
          <p:cNvPr id="30" name="Rectangle 29"/>
          <p:cNvSpPr/>
          <p:nvPr/>
        </p:nvSpPr>
        <p:spPr>
          <a:xfrm>
            <a:off x="4124326" y="5376290"/>
            <a:ext cx="3995388" cy="1323439"/>
          </a:xfrm>
          <a:prstGeom prst="rect">
            <a:avLst/>
          </a:prstGeom>
        </p:spPr>
        <p:txBody>
          <a:bodyPr wrap="square">
            <a:spAutoFit/>
          </a:bodyPr>
          <a:lstStyle/>
          <a:p>
            <a:pPr marL="285750" indent="-285750">
              <a:buFont typeface="Wingdings" panose="05000000000000000000" pitchFamily="2" charset="2"/>
              <a:buChar char="Ø"/>
            </a:pPr>
            <a:r>
              <a:rPr lang="fr-FR" sz="1600" b="1" dirty="0">
                <a:cs typeface="Arial" panose="020B0604020202020204" pitchFamily="34" charset="0"/>
              </a:rPr>
              <a:t> Méthode trop chronophage et non applicable à de larges études épidémiologiques</a:t>
            </a:r>
          </a:p>
          <a:p>
            <a:pPr marL="285750" indent="-285750">
              <a:buFont typeface="Wingdings" panose="05000000000000000000" pitchFamily="2" charset="2"/>
              <a:buChar char="Ø"/>
            </a:pPr>
            <a:r>
              <a:rPr lang="fr-FR" sz="1600" b="1" dirty="0">
                <a:cs typeface="Arial" panose="020B0604020202020204" pitchFamily="34" charset="0"/>
              </a:rPr>
              <a:t>Vitesses de croissance variables des isolats</a:t>
            </a:r>
          </a:p>
        </p:txBody>
      </p:sp>
      <p:pic>
        <p:nvPicPr>
          <p:cNvPr id="31" name="Picture 9" descr="C:\Users\User\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689" y="4488804"/>
            <a:ext cx="3413370" cy="129962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400428" y="1891431"/>
            <a:ext cx="1789946" cy="338554"/>
          </a:xfrm>
          <a:prstGeom prst="rect">
            <a:avLst/>
          </a:prstGeom>
        </p:spPr>
        <p:txBody>
          <a:bodyPr wrap="square">
            <a:spAutoFit/>
          </a:bodyPr>
          <a:lstStyle/>
          <a:p>
            <a:r>
              <a:rPr lang="fr-FR" sz="1600" b="1" u="sng" dirty="0">
                <a:cs typeface="Arial" panose="020B0604020202020204" pitchFamily="34" charset="0"/>
              </a:rPr>
              <a:t>PCR en point final  </a:t>
            </a:r>
          </a:p>
        </p:txBody>
      </p:sp>
      <p:sp>
        <p:nvSpPr>
          <p:cNvPr id="44" name="Rectangle 43"/>
          <p:cNvSpPr/>
          <p:nvPr/>
        </p:nvSpPr>
        <p:spPr>
          <a:xfrm>
            <a:off x="8377521" y="4015810"/>
            <a:ext cx="2031933" cy="338554"/>
          </a:xfrm>
          <a:prstGeom prst="rect">
            <a:avLst/>
          </a:prstGeom>
        </p:spPr>
        <p:txBody>
          <a:bodyPr wrap="square">
            <a:spAutoFit/>
          </a:bodyPr>
          <a:lstStyle/>
          <a:p>
            <a:r>
              <a:rPr lang="fr-FR" sz="1600" b="1" u="sng" dirty="0">
                <a:cs typeface="Arial" panose="020B0604020202020204" pitchFamily="34" charset="0"/>
              </a:rPr>
              <a:t>PCR en temps réel </a:t>
            </a:r>
          </a:p>
        </p:txBody>
      </p:sp>
      <p:pic>
        <p:nvPicPr>
          <p:cNvPr id="47" name="Picture 6" descr="C:\Users\User\Desktop\rotor_ge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8965" y="3890239"/>
            <a:ext cx="813684" cy="77374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491155" y="1406321"/>
            <a:ext cx="3208685" cy="33855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fr-FR" sz="1600" b="1" dirty="0">
                <a:cs typeface="Arial" panose="020B0604020202020204" pitchFamily="34" charset="0"/>
              </a:rPr>
              <a:t>Culture </a:t>
            </a:r>
            <a:r>
              <a:rPr lang="fr-FR" sz="1600" b="1" dirty="0" err="1">
                <a:cs typeface="Arial" panose="020B0604020202020204" pitchFamily="34" charset="0"/>
              </a:rPr>
              <a:t>xénique</a:t>
            </a:r>
            <a:r>
              <a:rPr lang="fr-FR" sz="1600" b="1" dirty="0">
                <a:cs typeface="Arial" panose="020B0604020202020204" pitchFamily="34" charset="0"/>
              </a:rPr>
              <a:t> </a:t>
            </a:r>
          </a:p>
        </p:txBody>
      </p:sp>
      <p:sp>
        <p:nvSpPr>
          <p:cNvPr id="49" name="Rectangle 48"/>
          <p:cNvSpPr/>
          <p:nvPr/>
        </p:nvSpPr>
        <p:spPr>
          <a:xfrm>
            <a:off x="8662514" y="1406321"/>
            <a:ext cx="3208685" cy="33855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fr-FR" sz="1600" b="1" dirty="0">
                <a:cs typeface="Arial" panose="020B0604020202020204" pitchFamily="34" charset="0"/>
              </a:rPr>
              <a:t>Méthodes moléculaires (ARNr 18S) </a:t>
            </a:r>
          </a:p>
        </p:txBody>
      </p:sp>
      <p:grpSp>
        <p:nvGrpSpPr>
          <p:cNvPr id="50" name="Group 66"/>
          <p:cNvGrpSpPr/>
          <p:nvPr/>
        </p:nvGrpSpPr>
        <p:grpSpPr>
          <a:xfrm>
            <a:off x="642882" y="1739031"/>
            <a:ext cx="3066656" cy="4191645"/>
            <a:chOff x="319186" y="1733949"/>
            <a:chExt cx="3700260" cy="5156386"/>
          </a:xfrm>
        </p:grpSpPr>
        <p:pic>
          <p:nvPicPr>
            <p:cNvPr id="5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6945"/>
            <a:stretch/>
          </p:blipFill>
          <p:spPr bwMode="auto">
            <a:xfrm>
              <a:off x="334991" y="1733949"/>
              <a:ext cx="3514836" cy="114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2" name="Group 38"/>
            <p:cNvGrpSpPr/>
            <p:nvPr/>
          </p:nvGrpSpPr>
          <p:grpSpPr>
            <a:xfrm>
              <a:off x="319186" y="5386503"/>
              <a:ext cx="3530642" cy="1147529"/>
              <a:chOff x="394343" y="4396677"/>
              <a:chExt cx="3530642" cy="1147529"/>
            </a:xfrm>
          </p:grpSpPr>
          <p:grpSp>
            <p:nvGrpSpPr>
              <p:cNvPr id="60" name="Group 41"/>
              <p:cNvGrpSpPr/>
              <p:nvPr/>
            </p:nvGrpSpPr>
            <p:grpSpPr>
              <a:xfrm>
                <a:off x="394343" y="4396677"/>
                <a:ext cx="3514836" cy="1147529"/>
                <a:chOff x="400068" y="4080942"/>
                <a:chExt cx="3514836" cy="1147529"/>
              </a:xfrm>
            </p:grpSpPr>
            <p:pic>
              <p:nvPicPr>
                <p:cNvPr id="6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894"/>
                <a:stretch/>
              </p:blipFill>
              <p:spPr bwMode="auto">
                <a:xfrm>
                  <a:off x="400068" y="4080942"/>
                  <a:ext cx="3514836" cy="1147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ectangle 62"/>
                <p:cNvSpPr/>
                <p:nvPr/>
              </p:nvSpPr>
              <p:spPr>
                <a:xfrm>
                  <a:off x="400068" y="4082999"/>
                  <a:ext cx="1306669" cy="4164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600" b="1" dirty="0">
                      <a:solidFill>
                        <a:srgbClr val="C5423F"/>
                      </a:solidFill>
                      <a:cs typeface="Arial" panose="020B0604020202020204" pitchFamily="34" charset="0"/>
                    </a:rPr>
                    <a:t>Trichrome</a:t>
                  </a:r>
                </a:p>
              </p:txBody>
            </p:sp>
          </p:grpSp>
          <p:sp>
            <p:nvSpPr>
              <p:cNvPr id="61" name="Rectangle 60"/>
              <p:cNvSpPr/>
              <p:nvPr/>
            </p:nvSpPr>
            <p:spPr>
              <a:xfrm>
                <a:off x="3061944" y="4998571"/>
                <a:ext cx="863041" cy="416475"/>
              </a:xfrm>
              <a:prstGeom prst="rect">
                <a:avLst/>
              </a:prstGeom>
            </p:spPr>
            <p:txBody>
              <a:bodyPr wrap="none">
                <a:spAutoFit/>
              </a:bodyPr>
              <a:lstStyle/>
              <a:p>
                <a:r>
                  <a:rPr lang="el-GR" sz="1600" b="1" i="0" dirty="0">
                    <a:effectLst/>
                  </a:rPr>
                  <a:t>20 μ</a:t>
                </a:r>
                <a:r>
                  <a:rPr lang="en-US" sz="1600" b="1" i="0" dirty="0">
                    <a:effectLst/>
                  </a:rPr>
                  <a:t>m</a:t>
                </a:r>
                <a:endParaRPr lang="en-US" sz="1600" b="1" dirty="0"/>
              </a:p>
            </p:txBody>
          </p:sp>
        </p:grpSp>
        <p:grpSp>
          <p:nvGrpSpPr>
            <p:cNvPr id="53" name="Group 50"/>
            <p:cNvGrpSpPr/>
            <p:nvPr/>
          </p:nvGrpSpPr>
          <p:grpSpPr>
            <a:xfrm>
              <a:off x="1523591" y="4165049"/>
              <a:ext cx="2310254" cy="1160060"/>
              <a:chOff x="-3117194" y="2913336"/>
              <a:chExt cx="2310254" cy="1160060"/>
            </a:xfrm>
          </p:grpSpPr>
          <p:pic>
            <p:nvPicPr>
              <p:cNvPr id="5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452" t="33566" b="32966"/>
              <a:stretch/>
            </p:blipFill>
            <p:spPr bwMode="auto">
              <a:xfrm>
                <a:off x="-1986129" y="2913336"/>
                <a:ext cx="1179189" cy="116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Rectangle 58"/>
              <p:cNvSpPr/>
              <p:nvPr/>
            </p:nvSpPr>
            <p:spPr>
              <a:xfrm>
                <a:off x="-3117194" y="3298639"/>
                <a:ext cx="1076351" cy="4164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600" b="1" dirty="0" err="1">
                    <a:solidFill>
                      <a:srgbClr val="7030A0"/>
                    </a:solidFill>
                    <a:cs typeface="Arial" panose="020B0604020202020204" pitchFamily="34" charset="0"/>
                  </a:rPr>
                  <a:t>Giemsa</a:t>
                </a:r>
                <a:endParaRPr lang="fr-FR" sz="1600" b="1" dirty="0">
                  <a:solidFill>
                    <a:srgbClr val="7030A0"/>
                  </a:solidFill>
                  <a:cs typeface="Arial" panose="020B0604020202020204" pitchFamily="34" charset="0"/>
                </a:endParaRPr>
              </a:p>
            </p:txBody>
          </p:sp>
        </p:grpSp>
        <p:grpSp>
          <p:nvGrpSpPr>
            <p:cNvPr id="54" name="Group 59"/>
            <p:cNvGrpSpPr/>
            <p:nvPr/>
          </p:nvGrpSpPr>
          <p:grpSpPr>
            <a:xfrm>
              <a:off x="1519113" y="2933596"/>
              <a:ext cx="2330714" cy="1187356"/>
              <a:chOff x="395589" y="2909695"/>
              <a:chExt cx="2330714" cy="1187356"/>
            </a:xfrm>
          </p:grpSpPr>
          <p:pic>
            <p:nvPicPr>
              <p:cNvPr id="5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3102" r="33817" b="32642"/>
              <a:stretch/>
            </p:blipFill>
            <p:spPr bwMode="auto">
              <a:xfrm>
                <a:off x="400068" y="2909695"/>
                <a:ext cx="2326235" cy="1187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56"/>
              <p:cNvSpPr/>
              <p:nvPr/>
            </p:nvSpPr>
            <p:spPr>
              <a:xfrm>
                <a:off x="395589" y="3650196"/>
                <a:ext cx="839713" cy="41647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fr-FR" sz="1600" b="1" dirty="0" err="1">
                    <a:solidFill>
                      <a:schemeClr val="accent4">
                        <a:lumMod val="50000"/>
                      </a:schemeClr>
                    </a:solidFill>
                    <a:cs typeface="Arial" panose="020B0604020202020204" pitchFamily="34" charset="0"/>
                  </a:rPr>
                  <a:t>Lugol</a:t>
                </a:r>
                <a:endParaRPr lang="fr-FR" sz="1600" b="1" dirty="0">
                  <a:solidFill>
                    <a:schemeClr val="accent4">
                      <a:lumMod val="50000"/>
                    </a:schemeClr>
                  </a:solidFill>
                  <a:cs typeface="Arial" panose="020B0604020202020204" pitchFamily="34" charset="0"/>
                </a:endParaRPr>
              </a:p>
            </p:txBody>
          </p:sp>
        </p:grpSp>
        <p:sp>
          <p:nvSpPr>
            <p:cNvPr id="55" name="TextBox 65"/>
            <p:cNvSpPr txBox="1"/>
            <p:nvPr/>
          </p:nvSpPr>
          <p:spPr>
            <a:xfrm>
              <a:off x="3104723" y="6549582"/>
              <a:ext cx="914723" cy="340753"/>
            </a:xfrm>
            <a:prstGeom prst="rect">
              <a:avLst/>
            </a:prstGeom>
            <a:noFill/>
          </p:spPr>
          <p:txBody>
            <a:bodyPr wrap="none" rtlCol="0">
              <a:spAutoFit/>
            </a:bodyPr>
            <a:lstStyle/>
            <a:p>
              <a:r>
                <a:rPr lang="en-US" sz="1200" b="1" i="1" dirty="0">
                  <a:solidFill>
                    <a:srgbClr val="FF0000"/>
                  </a:solidFill>
                  <a:cs typeface="Arial" panose="020B0604020202020204" pitchFamily="34" charset="0"/>
                </a:rPr>
                <a:t>Tan 2008</a:t>
              </a:r>
            </a:p>
          </p:txBody>
        </p:sp>
      </p:grpSp>
      <p:sp>
        <p:nvSpPr>
          <p:cNvPr id="64" name="Rectangle 63"/>
          <p:cNvSpPr/>
          <p:nvPr/>
        </p:nvSpPr>
        <p:spPr>
          <a:xfrm>
            <a:off x="114868" y="5851549"/>
            <a:ext cx="3925886" cy="830997"/>
          </a:xfrm>
          <a:prstGeom prst="rect">
            <a:avLst/>
          </a:prstGeom>
        </p:spPr>
        <p:txBody>
          <a:bodyPr wrap="square">
            <a:spAutoFit/>
          </a:bodyPr>
          <a:lstStyle/>
          <a:p>
            <a:pPr marL="285750" indent="-285750">
              <a:buFont typeface="Wingdings" panose="05000000000000000000" pitchFamily="2" charset="2"/>
              <a:buChar char="Ø"/>
            </a:pPr>
            <a:r>
              <a:rPr lang="fr-FR" sz="1600" b="1" dirty="0">
                <a:cs typeface="Arial" panose="020B0604020202020204" pitchFamily="34" charset="0"/>
              </a:rPr>
              <a:t> </a:t>
            </a:r>
            <a:r>
              <a:rPr lang="fr-FR" sz="1600" b="1" dirty="0"/>
              <a:t>Sous-estimation de la prévalence</a:t>
            </a:r>
            <a:endParaRPr lang="fr-FR" sz="1600" b="1" dirty="0">
              <a:cs typeface="Arial" panose="020B0604020202020204" pitchFamily="34" charset="0"/>
            </a:endParaRPr>
          </a:p>
          <a:p>
            <a:pPr marL="285750" indent="-285750">
              <a:buFont typeface="Wingdings" panose="05000000000000000000" pitchFamily="2" charset="2"/>
              <a:buChar char="Ø"/>
            </a:pPr>
            <a:r>
              <a:rPr lang="fr-FR" sz="1600" b="1" dirty="0"/>
              <a:t>Amélioration de la sensibilité par des colorations</a:t>
            </a:r>
          </a:p>
        </p:txBody>
      </p:sp>
      <p:pic>
        <p:nvPicPr>
          <p:cNvPr id="65" name="Picture 69"/>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r="50429"/>
          <a:stretch/>
        </p:blipFill>
        <p:spPr>
          <a:xfrm flipH="1">
            <a:off x="406298" y="3165306"/>
            <a:ext cx="684443" cy="1241071"/>
          </a:xfrm>
          <a:prstGeom prst="rect">
            <a:avLst/>
          </a:prstGeom>
        </p:spPr>
      </p:pic>
      <p:cxnSp>
        <p:nvCxnSpPr>
          <p:cNvPr id="66" name="Straight Connector 71"/>
          <p:cNvCxnSpPr/>
          <p:nvPr/>
        </p:nvCxnSpPr>
        <p:spPr>
          <a:xfrm flipV="1">
            <a:off x="944510" y="2744930"/>
            <a:ext cx="237891" cy="294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72"/>
          <p:cNvCxnSpPr/>
          <p:nvPr/>
        </p:nvCxnSpPr>
        <p:spPr>
          <a:xfrm flipV="1">
            <a:off x="1060216" y="3245039"/>
            <a:ext cx="387968" cy="167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76"/>
          <p:cNvCxnSpPr/>
          <p:nvPr/>
        </p:nvCxnSpPr>
        <p:spPr>
          <a:xfrm>
            <a:off x="1159550" y="3862702"/>
            <a:ext cx="424536" cy="57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78"/>
          <p:cNvCxnSpPr/>
          <p:nvPr/>
        </p:nvCxnSpPr>
        <p:spPr>
          <a:xfrm>
            <a:off x="1119618" y="4263391"/>
            <a:ext cx="349949" cy="230093"/>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Picture 82"/>
          <p:cNvPicPr/>
          <p:nvPr/>
        </p:nvPicPr>
        <p:blipFill>
          <a:blip r:embed="rId7" cstate="print"/>
          <a:srcRect/>
          <a:stretch>
            <a:fillRect/>
          </a:stretch>
        </p:blipFill>
        <p:spPr bwMode="auto">
          <a:xfrm>
            <a:off x="8521554" y="2345542"/>
            <a:ext cx="3044420" cy="1614850"/>
          </a:xfrm>
          <a:prstGeom prst="rect">
            <a:avLst/>
          </a:prstGeom>
          <a:noFill/>
          <a:ln w="9525">
            <a:noFill/>
            <a:miter lim="800000"/>
            <a:headEnd/>
            <a:tailEnd/>
          </a:ln>
        </p:spPr>
      </p:pic>
      <p:pic>
        <p:nvPicPr>
          <p:cNvPr id="72"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18674" y="1748483"/>
            <a:ext cx="913975" cy="89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Rectangle 72"/>
          <p:cNvSpPr/>
          <p:nvPr/>
        </p:nvSpPr>
        <p:spPr>
          <a:xfrm>
            <a:off x="10818965" y="3438282"/>
            <a:ext cx="1217577" cy="276999"/>
          </a:xfrm>
          <a:prstGeom prst="rect">
            <a:avLst/>
          </a:prstGeom>
        </p:spPr>
        <p:txBody>
          <a:bodyPr wrap="none">
            <a:spAutoFit/>
          </a:bodyPr>
          <a:lstStyle/>
          <a:p>
            <a:r>
              <a:rPr lang="fr-FR" sz="1200" b="1" i="1" dirty="0">
                <a:solidFill>
                  <a:srgbClr val="FF0000"/>
                </a:solidFill>
                <a:effectLst/>
                <a:ea typeface="Times New Roman" panose="02020603050405020304" pitchFamily="18" charset="0"/>
                <a:cs typeface="Arial" panose="020B0604020202020204" pitchFamily="34" charset="0"/>
              </a:rPr>
              <a:t>Clark et al. 2013</a:t>
            </a:r>
            <a:endParaRPr lang="en-US" sz="1200" b="1" i="1" dirty="0">
              <a:solidFill>
                <a:srgbClr val="FF0000"/>
              </a:solidFill>
              <a:cs typeface="Arial" panose="020B0604020202020204" pitchFamily="34" charset="0"/>
            </a:endParaRPr>
          </a:p>
        </p:txBody>
      </p:sp>
      <p:pic>
        <p:nvPicPr>
          <p:cNvPr id="74" name="Picture 2" descr="Les milieux de culture L' ensemencement. - ppt télécharge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992" t="5840" r="17220" b="3668"/>
          <a:stretch/>
        </p:blipFill>
        <p:spPr bwMode="auto">
          <a:xfrm>
            <a:off x="4491155" y="3271867"/>
            <a:ext cx="461081" cy="1436338"/>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p:cNvSpPr/>
          <p:nvPr/>
        </p:nvSpPr>
        <p:spPr>
          <a:xfrm>
            <a:off x="4200525" y="3568291"/>
            <a:ext cx="3919188" cy="584775"/>
          </a:xfrm>
          <a:prstGeom prst="rect">
            <a:avLst/>
          </a:prstGeom>
        </p:spPr>
        <p:txBody>
          <a:bodyPr wrap="square">
            <a:spAutoFit/>
          </a:bodyPr>
          <a:lstStyle/>
          <a:p>
            <a:pPr algn="ctr"/>
            <a:r>
              <a:rPr lang="fr-FR" sz="1600" b="1" dirty="0">
                <a:cs typeface="Arial" panose="020B0604020202020204" pitchFamily="34" charset="0"/>
              </a:rPr>
              <a:t>Culture en anaérobiose</a:t>
            </a:r>
          </a:p>
          <a:p>
            <a:pPr algn="ctr"/>
            <a:r>
              <a:rPr lang="fr-FR" sz="1600" b="1" dirty="0">
                <a:cs typeface="Arial" panose="020B0604020202020204" pitchFamily="34" charset="0"/>
              </a:rPr>
              <a:t>24 – 72 H</a:t>
            </a:r>
          </a:p>
        </p:txBody>
      </p:sp>
      <p:sp>
        <p:nvSpPr>
          <p:cNvPr id="77" name="Rectangle 76"/>
          <p:cNvSpPr/>
          <p:nvPr/>
        </p:nvSpPr>
        <p:spPr>
          <a:xfrm>
            <a:off x="8373361" y="5933689"/>
            <a:ext cx="3718937" cy="584775"/>
          </a:xfrm>
          <a:prstGeom prst="rect">
            <a:avLst/>
          </a:prstGeom>
        </p:spPr>
        <p:txBody>
          <a:bodyPr wrap="square">
            <a:spAutoFit/>
          </a:bodyPr>
          <a:lstStyle/>
          <a:p>
            <a:pPr marL="285750" indent="-285750">
              <a:buFont typeface="Wingdings" panose="05000000000000000000" pitchFamily="2" charset="2"/>
              <a:buChar char="Ø"/>
            </a:pPr>
            <a:r>
              <a:rPr lang="fr-FR" sz="1600" b="1" dirty="0">
                <a:cs typeface="Arial" panose="020B0604020202020204" pitchFamily="34" charset="0"/>
              </a:rPr>
              <a:t>Séquençage des produits de PCR et sous-typage des isolats</a:t>
            </a:r>
          </a:p>
        </p:txBody>
      </p:sp>
      <p:sp>
        <p:nvSpPr>
          <p:cNvPr id="78" name="Rectangle 77"/>
          <p:cNvSpPr/>
          <p:nvPr/>
        </p:nvSpPr>
        <p:spPr>
          <a:xfrm>
            <a:off x="9658067" y="5507686"/>
            <a:ext cx="1316066" cy="276999"/>
          </a:xfrm>
          <a:prstGeom prst="rect">
            <a:avLst/>
          </a:prstGeom>
        </p:spPr>
        <p:txBody>
          <a:bodyPr wrap="none">
            <a:spAutoFit/>
          </a:bodyPr>
          <a:lstStyle/>
          <a:p>
            <a:r>
              <a:rPr lang="fr-FR" sz="1200" b="1" i="1" dirty="0">
                <a:solidFill>
                  <a:srgbClr val="FF0000"/>
                </a:solidFill>
                <a:effectLst/>
                <a:ea typeface="Times New Roman" panose="02020603050405020304" pitchFamily="18" charset="0"/>
                <a:cs typeface="Arial" panose="020B0604020202020204" pitchFamily="34" charset="0"/>
              </a:rPr>
              <a:t>Poirier et al. 2011</a:t>
            </a:r>
            <a:endParaRPr lang="en-US" sz="1200" b="1" i="1" dirty="0">
              <a:solidFill>
                <a:srgbClr val="FF0000"/>
              </a:solidFill>
              <a:cs typeface="Arial" panose="020B0604020202020204" pitchFamily="34" charset="0"/>
            </a:endParaRPr>
          </a:p>
        </p:txBody>
      </p:sp>
      <p:sp>
        <p:nvSpPr>
          <p:cNvPr id="79" name="Rectangle 78"/>
          <p:cNvSpPr/>
          <p:nvPr/>
        </p:nvSpPr>
        <p:spPr>
          <a:xfrm>
            <a:off x="4200525" y="4787491"/>
            <a:ext cx="3919188" cy="338554"/>
          </a:xfrm>
          <a:prstGeom prst="rect">
            <a:avLst/>
          </a:prstGeom>
        </p:spPr>
        <p:txBody>
          <a:bodyPr wrap="square">
            <a:spAutoFit/>
          </a:bodyPr>
          <a:lstStyle/>
          <a:p>
            <a:pPr algn="ctr"/>
            <a:r>
              <a:rPr lang="fr-FR" sz="1600" b="1" dirty="0">
                <a:cs typeface="Arial" panose="020B0604020202020204" pitchFamily="34" charset="0"/>
              </a:rPr>
              <a:t>Observation microscopique</a:t>
            </a:r>
          </a:p>
        </p:txBody>
      </p:sp>
      <p:cxnSp>
        <p:nvCxnSpPr>
          <p:cNvPr id="11" name="Connecteur droit avec flèche 10"/>
          <p:cNvCxnSpPr>
            <a:endCxn id="76" idx="0"/>
          </p:cNvCxnSpPr>
          <p:nvPr/>
        </p:nvCxnSpPr>
        <p:spPr>
          <a:xfrm>
            <a:off x="6160119" y="2892120"/>
            <a:ext cx="0" cy="6761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a:off x="6160119" y="4155398"/>
            <a:ext cx="0" cy="6761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1" name="Image 80">
            <a:extLst>
              <a:ext uri="{FF2B5EF4-FFF2-40B4-BE49-F238E27FC236}">
                <a16:creationId xmlns:a16="http://schemas.microsoft.com/office/drawing/2014/main" id="{9519D74D-8F92-4C39-B511-EBE0378BB8F7}"/>
              </a:ext>
            </a:extLst>
          </p:cNvPr>
          <p:cNvPicPr>
            <a:picLocks noChangeAspect="1"/>
          </p:cNvPicPr>
          <p:nvPr/>
        </p:nvPicPr>
        <p:blipFill>
          <a:blip r:embed="rId10"/>
          <a:stretch>
            <a:fillRect/>
          </a:stretch>
        </p:blipFill>
        <p:spPr>
          <a:xfrm>
            <a:off x="10614363" y="115127"/>
            <a:ext cx="1444288" cy="737144"/>
          </a:xfrm>
          <a:prstGeom prst="rect">
            <a:avLst/>
          </a:prstGeom>
        </p:spPr>
      </p:pic>
    </p:spTree>
    <p:extLst>
      <p:ext uri="{BB962C8B-B14F-4D97-AF65-F5344CB8AC3E}">
        <p14:creationId xmlns:p14="http://schemas.microsoft.com/office/powerpoint/2010/main" val="2566769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6" name="Connecteur droit 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7" name="Groupe 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8" name="Connecteur droit 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0" name="Connecteur droit 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14" name="ZoneTexte 13">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Blastocystis</a:t>
            </a:r>
            <a:r>
              <a:rPr lang="fr-FR" sz="2800" b="1" dirty="0"/>
              <a:t> </a:t>
            </a:r>
            <a:r>
              <a:rPr lang="fr-FR" sz="2800" b="1" dirty="0" err="1"/>
              <a:t>sp</a:t>
            </a:r>
            <a:r>
              <a:rPr lang="fr-FR" sz="2800" b="1" dirty="0"/>
              <a:t>.</a:t>
            </a:r>
          </a:p>
        </p:txBody>
      </p:sp>
      <p:sp>
        <p:nvSpPr>
          <p:cNvPr id="2" name="AutoShape 2" descr="Logo Université de Lille"/>
          <p:cNvSpPr>
            <a:spLocks noChangeAspect="1" noChangeArrowheads="1"/>
          </p:cNvSpPr>
          <p:nvPr/>
        </p:nvSpPr>
        <p:spPr bwMode="auto">
          <a:xfrm>
            <a:off x="155575" y="-365125"/>
            <a:ext cx="2847975" cy="76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12"/>
          <p:cNvSpPr/>
          <p:nvPr/>
        </p:nvSpPr>
        <p:spPr>
          <a:xfrm>
            <a:off x="155574" y="981778"/>
            <a:ext cx="7731125" cy="369332"/>
          </a:xfrm>
          <a:prstGeom prst="rect">
            <a:avLst/>
          </a:prstGeom>
        </p:spPr>
        <p:txBody>
          <a:bodyPr wrap="square">
            <a:spAutoFit/>
          </a:bodyPr>
          <a:lstStyle/>
          <a:p>
            <a:pPr>
              <a:spcBef>
                <a:spcPts val="1200"/>
              </a:spcBef>
            </a:pPr>
            <a:r>
              <a:rPr lang="en-US" b="1" u="sng" dirty="0"/>
              <a:t>Distribution des STs</a:t>
            </a:r>
          </a:p>
        </p:txBody>
      </p:sp>
      <p:pic>
        <p:nvPicPr>
          <p:cNvPr id="23" name="Image 22">
            <a:extLst>
              <a:ext uri="{FF2B5EF4-FFF2-40B4-BE49-F238E27FC236}">
                <a16:creationId xmlns:a16="http://schemas.microsoft.com/office/drawing/2014/main" id="{40E429B4-B10B-8346-8370-140B1804CF6D}"/>
              </a:ext>
            </a:extLst>
          </p:cNvPr>
          <p:cNvPicPr>
            <a:picLocks noChangeAspect="1"/>
          </p:cNvPicPr>
          <p:nvPr/>
        </p:nvPicPr>
        <p:blipFill>
          <a:blip r:embed="rId3"/>
          <a:stretch>
            <a:fillRect/>
          </a:stretch>
        </p:blipFill>
        <p:spPr>
          <a:xfrm>
            <a:off x="333375" y="2448386"/>
            <a:ext cx="7715396" cy="3993852"/>
          </a:xfrm>
          <a:prstGeom prst="rect">
            <a:avLst/>
          </a:prstGeom>
        </p:spPr>
      </p:pic>
      <p:sp>
        <p:nvSpPr>
          <p:cNvPr id="25" name="Rectangle 24"/>
          <p:cNvSpPr/>
          <p:nvPr/>
        </p:nvSpPr>
        <p:spPr>
          <a:xfrm>
            <a:off x="2852844" y="1019878"/>
            <a:ext cx="9205805" cy="1231106"/>
          </a:xfrm>
          <a:prstGeom prst="rect">
            <a:avLst/>
          </a:prstGeom>
        </p:spPr>
        <p:txBody>
          <a:bodyPr wrap="square">
            <a:spAutoFit/>
          </a:bodyPr>
          <a:lstStyle/>
          <a:p>
            <a:pPr marL="285750" indent="-285750">
              <a:spcBef>
                <a:spcPts val="1200"/>
              </a:spcBef>
              <a:buFont typeface="Wingdings" panose="05000000000000000000" pitchFamily="2" charset="2"/>
              <a:buChar char="q"/>
            </a:pPr>
            <a:r>
              <a:rPr lang="fr-FR" sz="1600" b="1" dirty="0"/>
              <a:t>Identification de </a:t>
            </a:r>
            <a:r>
              <a:rPr lang="fr-FR" sz="1600" b="1" dirty="0" err="1"/>
              <a:t>STs</a:t>
            </a:r>
            <a:r>
              <a:rPr lang="fr-FR" sz="1600" b="1" dirty="0"/>
              <a:t> aviaires (ST6 et ST7), adaptés aux bovins (ST10 et ST14) ou aux </a:t>
            </a:r>
            <a:r>
              <a:rPr lang="fr-FR" sz="1600" b="1" dirty="0" err="1"/>
              <a:t>Suidae</a:t>
            </a:r>
            <a:r>
              <a:rPr lang="fr-FR" sz="1600" b="1" dirty="0"/>
              <a:t> (ST5) du fait de leur forte prédominance chez ces groupes d’animaux</a:t>
            </a:r>
          </a:p>
          <a:p>
            <a:pPr>
              <a:spcBef>
                <a:spcPts val="600"/>
              </a:spcBef>
            </a:pPr>
            <a:r>
              <a:rPr lang="fr-FR" sz="1600" b="1" dirty="0"/>
              <a:t> → Taux de transmission zoonotique non négligeable</a:t>
            </a:r>
          </a:p>
          <a:p>
            <a:pPr>
              <a:spcBef>
                <a:spcPts val="600"/>
              </a:spcBef>
            </a:pPr>
            <a:r>
              <a:rPr lang="fr-FR" sz="1600" b="1" dirty="0"/>
              <a:t>→ 10 % des infections humaines en dehors de l'Europe d'origine aviaire</a:t>
            </a:r>
          </a:p>
        </p:txBody>
      </p:sp>
      <p:sp>
        <p:nvSpPr>
          <p:cNvPr id="26" name="ZoneTexte 25">
            <a:extLst>
              <a:ext uri="{FF2B5EF4-FFF2-40B4-BE49-F238E27FC236}">
                <a16:creationId xmlns:a16="http://schemas.microsoft.com/office/drawing/2014/main" id="{50F8719B-FE57-3C4F-9816-897FB0A17CE8}"/>
              </a:ext>
            </a:extLst>
          </p:cNvPr>
          <p:cNvSpPr txBox="1"/>
          <p:nvPr/>
        </p:nvSpPr>
        <p:spPr>
          <a:xfrm>
            <a:off x="3132435" y="6303738"/>
            <a:ext cx="1777402" cy="276999"/>
          </a:xfrm>
          <a:prstGeom prst="rect">
            <a:avLst/>
          </a:prstGeom>
          <a:noFill/>
        </p:spPr>
        <p:txBody>
          <a:bodyPr wrap="square" rtlCol="0">
            <a:spAutoFit/>
          </a:bodyPr>
          <a:lstStyle/>
          <a:p>
            <a:pPr algn="ctr"/>
            <a:r>
              <a:rPr lang="fr-FR" sz="1200" b="1" i="1" dirty="0">
                <a:solidFill>
                  <a:srgbClr val="FF0000"/>
                </a:solidFill>
              </a:rPr>
              <a:t>Jiménez et al. 2019</a:t>
            </a:r>
          </a:p>
        </p:txBody>
      </p:sp>
      <p:pic>
        <p:nvPicPr>
          <p:cNvPr id="27" name="Image 26">
            <a:extLst>
              <a:ext uri="{FF2B5EF4-FFF2-40B4-BE49-F238E27FC236}">
                <a16:creationId xmlns:a16="http://schemas.microsoft.com/office/drawing/2014/main" id="{5E08C884-0BA5-1640-A2C2-5C482CB51609}"/>
              </a:ext>
            </a:extLst>
          </p:cNvPr>
          <p:cNvPicPr/>
          <p:nvPr/>
        </p:nvPicPr>
        <p:blipFill rotWithShape="1">
          <a:blip r:embed="rId4" cstate="print">
            <a:extLst>
              <a:ext uri="{28A0092B-C50C-407E-A947-70E740481C1C}">
                <a14:useLocalDpi xmlns:a14="http://schemas.microsoft.com/office/drawing/2010/main" val="0"/>
              </a:ext>
            </a:extLst>
          </a:blip>
          <a:srcRect r="51248"/>
          <a:stretch/>
        </p:blipFill>
        <p:spPr bwMode="auto">
          <a:xfrm>
            <a:off x="8435662" y="2724525"/>
            <a:ext cx="3413530" cy="3194550"/>
          </a:xfrm>
          <a:prstGeom prst="rect">
            <a:avLst/>
          </a:prstGeom>
          <a:noFill/>
          <a:ln>
            <a:noFill/>
          </a:ln>
        </p:spPr>
      </p:pic>
      <p:sp>
        <p:nvSpPr>
          <p:cNvPr id="28" name="Rectangle 27">
            <a:extLst>
              <a:ext uri="{FF2B5EF4-FFF2-40B4-BE49-F238E27FC236}">
                <a16:creationId xmlns:a16="http://schemas.microsoft.com/office/drawing/2014/main" id="{04065CB7-A2AB-504C-8A64-53096A4F10B9}"/>
              </a:ext>
            </a:extLst>
          </p:cNvPr>
          <p:cNvSpPr/>
          <p:nvPr/>
        </p:nvSpPr>
        <p:spPr>
          <a:xfrm>
            <a:off x="8530412" y="3177862"/>
            <a:ext cx="329697" cy="1931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B0BBDA40-50D8-034A-AA29-825107A6DD4A}"/>
              </a:ext>
            </a:extLst>
          </p:cNvPr>
          <p:cNvSpPr/>
          <p:nvPr/>
        </p:nvSpPr>
        <p:spPr>
          <a:xfrm>
            <a:off x="8954859" y="3293992"/>
            <a:ext cx="304495" cy="1929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50F8719B-FE57-3C4F-9816-897FB0A17CE8}"/>
              </a:ext>
            </a:extLst>
          </p:cNvPr>
          <p:cNvSpPr txBox="1"/>
          <p:nvPr/>
        </p:nvSpPr>
        <p:spPr>
          <a:xfrm>
            <a:off x="9149668" y="5919075"/>
            <a:ext cx="1777402" cy="276999"/>
          </a:xfrm>
          <a:prstGeom prst="rect">
            <a:avLst/>
          </a:prstGeom>
          <a:noFill/>
        </p:spPr>
        <p:txBody>
          <a:bodyPr wrap="square" rtlCol="0">
            <a:spAutoFit/>
          </a:bodyPr>
          <a:lstStyle/>
          <a:p>
            <a:pPr algn="ctr"/>
            <a:r>
              <a:rPr lang="fr-FR" sz="1200" b="1" i="1" dirty="0" err="1">
                <a:solidFill>
                  <a:srgbClr val="FF0000"/>
                </a:solidFill>
              </a:rPr>
              <a:t>Stensvold</a:t>
            </a:r>
            <a:r>
              <a:rPr lang="fr-FR" sz="1200" b="1" i="1" dirty="0">
                <a:solidFill>
                  <a:srgbClr val="FF0000"/>
                </a:solidFill>
              </a:rPr>
              <a:t> et Clark 2016</a:t>
            </a:r>
          </a:p>
        </p:txBody>
      </p:sp>
      <p:pic>
        <p:nvPicPr>
          <p:cNvPr id="18" name="Image 17">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spTree>
    <p:extLst>
      <p:ext uri="{BB962C8B-B14F-4D97-AF65-F5344CB8AC3E}">
        <p14:creationId xmlns:p14="http://schemas.microsoft.com/office/powerpoint/2010/main" val="2114276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6" name="Connecteur droit 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7" name="Groupe 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8" name="Connecteur droit 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0" name="Connecteur droit 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14" name="ZoneTexte 13">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Blastocystis</a:t>
            </a:r>
            <a:r>
              <a:rPr lang="fr-FR" sz="2800" b="1" dirty="0"/>
              <a:t> </a:t>
            </a:r>
            <a:r>
              <a:rPr lang="fr-FR" sz="2800" b="1" dirty="0" err="1"/>
              <a:t>sp</a:t>
            </a:r>
            <a:r>
              <a:rPr lang="fr-FR" sz="2800" b="1" dirty="0"/>
              <a:t>.</a:t>
            </a:r>
          </a:p>
        </p:txBody>
      </p:sp>
      <p:sp>
        <p:nvSpPr>
          <p:cNvPr id="2" name="AutoShape 2" descr="Logo Université de Lille"/>
          <p:cNvSpPr>
            <a:spLocks noChangeAspect="1" noChangeArrowheads="1"/>
          </p:cNvSpPr>
          <p:nvPr/>
        </p:nvSpPr>
        <p:spPr bwMode="auto">
          <a:xfrm>
            <a:off x="155575" y="-365125"/>
            <a:ext cx="2847975" cy="76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12"/>
          <p:cNvSpPr/>
          <p:nvPr/>
        </p:nvSpPr>
        <p:spPr>
          <a:xfrm>
            <a:off x="155574" y="981778"/>
            <a:ext cx="7731125" cy="369332"/>
          </a:xfrm>
          <a:prstGeom prst="rect">
            <a:avLst/>
          </a:prstGeom>
        </p:spPr>
        <p:txBody>
          <a:bodyPr wrap="square">
            <a:spAutoFit/>
          </a:bodyPr>
          <a:lstStyle/>
          <a:p>
            <a:pPr>
              <a:spcBef>
                <a:spcPts val="1200"/>
              </a:spcBef>
            </a:pPr>
            <a:r>
              <a:rPr lang="en-US" b="1" u="sng" dirty="0" err="1"/>
              <a:t>Pathogénicité</a:t>
            </a:r>
            <a:endParaRPr lang="en-US" b="1" u="sng" dirty="0"/>
          </a:p>
        </p:txBody>
      </p:sp>
      <p:sp>
        <p:nvSpPr>
          <p:cNvPr id="25" name="Rectangle 24"/>
          <p:cNvSpPr/>
          <p:nvPr/>
        </p:nvSpPr>
        <p:spPr>
          <a:xfrm>
            <a:off x="2037192" y="1019878"/>
            <a:ext cx="10021458" cy="1323439"/>
          </a:xfrm>
          <a:prstGeom prst="rect">
            <a:avLst/>
          </a:prstGeom>
        </p:spPr>
        <p:txBody>
          <a:bodyPr wrap="square">
            <a:spAutoFit/>
          </a:bodyPr>
          <a:lstStyle/>
          <a:p>
            <a:pPr marL="285750" indent="-285750">
              <a:buFont typeface="Wingdings" panose="05000000000000000000" pitchFamily="2" charset="2"/>
              <a:buChar char="q"/>
            </a:pPr>
            <a:r>
              <a:rPr lang="fr-FR" sz="1600" b="1" dirty="0"/>
              <a:t>Grande majorité des individus colonisés par </a:t>
            </a:r>
            <a:r>
              <a:rPr lang="fr-FR" sz="1600" b="1" i="1" dirty="0" err="1"/>
              <a:t>Blastocystis</a:t>
            </a:r>
            <a:r>
              <a:rPr lang="fr-FR" sz="1600" b="1" dirty="0"/>
              <a:t> asymptomatiques</a:t>
            </a:r>
          </a:p>
          <a:p>
            <a:endParaRPr lang="fr-FR" sz="1600" b="1" dirty="0"/>
          </a:p>
          <a:p>
            <a:pPr marL="285750" indent="-285750">
              <a:buFont typeface="Wingdings" panose="05000000000000000000" pitchFamily="2" charset="2"/>
              <a:buChar char="q"/>
            </a:pPr>
            <a:r>
              <a:rPr lang="fr-FR" sz="1600" b="1" dirty="0"/>
              <a:t>Infection à </a:t>
            </a:r>
            <a:r>
              <a:rPr lang="fr-FR" sz="1600" b="1" i="1" dirty="0" err="1"/>
              <a:t>Blastocystis</a:t>
            </a:r>
            <a:r>
              <a:rPr lang="fr-FR" sz="1600" b="1" dirty="0"/>
              <a:t> être associée à divers symptômes gastro-intestinaux, à des ulcères et à de l'urticaire</a:t>
            </a:r>
          </a:p>
          <a:p>
            <a:endParaRPr lang="fr-FR" sz="1600" b="1" dirty="0"/>
          </a:p>
          <a:p>
            <a:pPr marL="285750" indent="-285750">
              <a:buFont typeface="Wingdings" panose="05000000000000000000" pitchFamily="2" charset="2"/>
              <a:buChar char="q"/>
            </a:pPr>
            <a:r>
              <a:rPr lang="fr-FR" sz="1600" b="1" dirty="0"/>
              <a:t>Corrélation observée entre l'éradication du parasite à l'aide du métronidazole et la disparition des symptômes</a:t>
            </a:r>
          </a:p>
        </p:txBody>
      </p:sp>
      <p:pic>
        <p:nvPicPr>
          <p:cNvPr id="18" name="Image 80">
            <a:extLst>
              <a:ext uri="{FF2B5EF4-FFF2-40B4-BE49-F238E27FC236}">
                <a16:creationId xmlns:a16="http://schemas.microsoft.com/office/drawing/2014/main" id="{C3B542C6-0C18-EC46-92D0-CD06EDF39533}"/>
              </a:ext>
            </a:extLst>
          </p:cNvPr>
          <p:cNvPicPr/>
          <p:nvPr/>
        </p:nvPicPr>
        <p:blipFill>
          <a:blip r:embed="rId3" cstate="print">
            <a:extLst>
              <a:ext uri="{28A0092B-C50C-407E-A947-70E740481C1C}">
                <a14:useLocalDpi xmlns:a14="http://schemas.microsoft.com/office/drawing/2010/main" val="0"/>
              </a:ext>
            </a:extLst>
          </a:blip>
          <a:srcRect l="49458" t="22271" r="40841" b="65045"/>
          <a:stretch>
            <a:fillRect/>
          </a:stretch>
        </p:blipFill>
        <p:spPr bwMode="auto">
          <a:xfrm>
            <a:off x="3548805" y="2820901"/>
            <a:ext cx="3955328" cy="3526773"/>
          </a:xfrm>
          <a:prstGeom prst="rect">
            <a:avLst/>
          </a:prstGeom>
          <a:noFill/>
          <a:ln w="9525">
            <a:noFill/>
            <a:miter lim="800000"/>
            <a:headEnd/>
            <a:tailEnd/>
          </a:ln>
          <a:effectLst/>
        </p:spPr>
      </p:pic>
      <p:pic>
        <p:nvPicPr>
          <p:cNvPr id="19" name="Image 18">
            <a:extLst>
              <a:ext uri="{FF2B5EF4-FFF2-40B4-BE49-F238E27FC236}">
                <a16:creationId xmlns:a16="http://schemas.microsoft.com/office/drawing/2014/main" id="{627CD3BF-EBF2-9544-86CB-05A0EEE3BC6D}"/>
              </a:ext>
            </a:extLst>
          </p:cNvPr>
          <p:cNvPicPr/>
          <p:nvPr/>
        </p:nvPicPr>
        <p:blipFill rotWithShape="1">
          <a:blip r:embed="rId4"/>
          <a:srcRect l="20397" t="18117" r="44636" b="13127"/>
          <a:stretch/>
        </p:blipFill>
        <p:spPr bwMode="auto">
          <a:xfrm>
            <a:off x="8121346" y="2820900"/>
            <a:ext cx="3346753" cy="3526773"/>
          </a:xfrm>
          <a:prstGeom prst="rect">
            <a:avLst/>
          </a:prstGeom>
          <a:ln>
            <a:noFill/>
          </a:ln>
          <a:extLst>
            <a:ext uri="{53640926-AAD7-44D8-BBD7-CCE9431645EC}">
              <a14:shadowObscured xmlns:a14="http://schemas.microsoft.com/office/drawing/2010/main"/>
            </a:ext>
          </a:extLst>
        </p:spPr>
      </p:pic>
      <p:pic>
        <p:nvPicPr>
          <p:cNvPr id="20" name="Image 19">
            <a:extLst>
              <a:ext uri="{FF2B5EF4-FFF2-40B4-BE49-F238E27FC236}">
                <a16:creationId xmlns:a16="http://schemas.microsoft.com/office/drawing/2014/main" id="{F38D26BC-557F-E643-8D0F-42E6CF1FC738}"/>
              </a:ext>
            </a:extLst>
          </p:cNvPr>
          <p:cNvPicPr>
            <a:picLocks noChangeAspect="1"/>
          </p:cNvPicPr>
          <p:nvPr/>
        </p:nvPicPr>
        <p:blipFill>
          <a:blip r:embed="rId5"/>
          <a:stretch>
            <a:fillRect/>
          </a:stretch>
        </p:blipFill>
        <p:spPr>
          <a:xfrm>
            <a:off x="0" y="3176598"/>
            <a:ext cx="3347077" cy="2798849"/>
          </a:xfrm>
          <a:prstGeom prst="rect">
            <a:avLst/>
          </a:prstGeom>
        </p:spPr>
      </p:pic>
      <p:sp>
        <p:nvSpPr>
          <p:cNvPr id="21" name="ZoneTexte 20">
            <a:extLst>
              <a:ext uri="{FF2B5EF4-FFF2-40B4-BE49-F238E27FC236}">
                <a16:creationId xmlns:a16="http://schemas.microsoft.com/office/drawing/2014/main" id="{3EA9DCB1-F11D-6845-92FF-44872884F624}"/>
              </a:ext>
            </a:extLst>
          </p:cNvPr>
          <p:cNvSpPr txBox="1"/>
          <p:nvPr/>
        </p:nvSpPr>
        <p:spPr>
          <a:xfrm>
            <a:off x="8115443" y="6347674"/>
            <a:ext cx="1403526" cy="276999"/>
          </a:xfrm>
          <a:prstGeom prst="rect">
            <a:avLst/>
          </a:prstGeom>
          <a:noFill/>
        </p:spPr>
        <p:txBody>
          <a:bodyPr wrap="none" rtlCol="0">
            <a:spAutoFit/>
          </a:bodyPr>
          <a:lstStyle/>
          <a:p>
            <a:r>
              <a:rPr lang="fr-FR" sz="1200" b="1" i="1" dirty="0" err="1">
                <a:solidFill>
                  <a:srgbClr val="FF0000"/>
                </a:solidFill>
              </a:rPr>
              <a:t>Boorom</a:t>
            </a:r>
            <a:r>
              <a:rPr lang="fr-FR" sz="1200" b="1" i="1" dirty="0">
                <a:solidFill>
                  <a:srgbClr val="FF0000"/>
                </a:solidFill>
              </a:rPr>
              <a:t> et al. 2006</a:t>
            </a:r>
          </a:p>
        </p:txBody>
      </p:sp>
      <p:sp>
        <p:nvSpPr>
          <p:cNvPr id="22" name="ZoneTexte 21">
            <a:extLst>
              <a:ext uri="{FF2B5EF4-FFF2-40B4-BE49-F238E27FC236}">
                <a16:creationId xmlns:a16="http://schemas.microsoft.com/office/drawing/2014/main" id="{70E5F2BC-FF9A-6F43-BE4D-BEB617810E5F}"/>
              </a:ext>
            </a:extLst>
          </p:cNvPr>
          <p:cNvSpPr txBox="1"/>
          <p:nvPr/>
        </p:nvSpPr>
        <p:spPr>
          <a:xfrm>
            <a:off x="3472002" y="6319099"/>
            <a:ext cx="1542987" cy="276999"/>
          </a:xfrm>
          <a:prstGeom prst="rect">
            <a:avLst/>
          </a:prstGeom>
          <a:noFill/>
        </p:spPr>
        <p:txBody>
          <a:bodyPr wrap="none" rtlCol="0">
            <a:spAutoFit/>
          </a:bodyPr>
          <a:lstStyle/>
          <a:p>
            <a:r>
              <a:rPr lang="fr-FR" sz="1200" b="1" i="1" dirty="0" err="1">
                <a:solidFill>
                  <a:srgbClr val="FF0000"/>
                </a:solidFill>
              </a:rPr>
              <a:t>Janarthan</a:t>
            </a:r>
            <a:r>
              <a:rPr lang="fr-FR" sz="1200" b="1" i="1" dirty="0">
                <a:solidFill>
                  <a:srgbClr val="FF0000"/>
                </a:solidFill>
              </a:rPr>
              <a:t> et al. 2011</a:t>
            </a:r>
          </a:p>
        </p:txBody>
      </p:sp>
      <p:pic>
        <p:nvPicPr>
          <p:cNvPr id="17" name="Image 16">
            <a:extLst>
              <a:ext uri="{FF2B5EF4-FFF2-40B4-BE49-F238E27FC236}">
                <a16:creationId xmlns:a16="http://schemas.microsoft.com/office/drawing/2014/main" id="{9519D74D-8F92-4C39-B511-EBE0378BB8F7}"/>
              </a:ext>
            </a:extLst>
          </p:cNvPr>
          <p:cNvPicPr>
            <a:picLocks noChangeAspect="1"/>
          </p:cNvPicPr>
          <p:nvPr/>
        </p:nvPicPr>
        <p:blipFill>
          <a:blip r:embed="rId6"/>
          <a:stretch>
            <a:fillRect/>
          </a:stretch>
        </p:blipFill>
        <p:spPr>
          <a:xfrm>
            <a:off x="10614363" y="115127"/>
            <a:ext cx="1444288" cy="737144"/>
          </a:xfrm>
          <a:prstGeom prst="rect">
            <a:avLst/>
          </a:prstGeom>
        </p:spPr>
      </p:pic>
    </p:spTree>
    <p:extLst>
      <p:ext uri="{BB962C8B-B14F-4D97-AF65-F5344CB8AC3E}">
        <p14:creationId xmlns:p14="http://schemas.microsoft.com/office/powerpoint/2010/main" val="2013871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901981E0-7CF3-4741-A62E-2B11A10CC5C1}"/>
              </a:ext>
            </a:extLst>
          </p:cNvPr>
          <p:cNvGrpSpPr/>
          <p:nvPr/>
        </p:nvGrpSpPr>
        <p:grpSpPr>
          <a:xfrm>
            <a:off x="155576" y="1387186"/>
            <a:ext cx="4550204" cy="5049273"/>
            <a:chOff x="-309230" y="785825"/>
            <a:chExt cx="4892479" cy="5883837"/>
          </a:xfrm>
        </p:grpSpPr>
        <p:pic>
          <p:nvPicPr>
            <p:cNvPr id="13" name="Picture 4" descr="https://www.mdpi.com/microorganisms/microorganisms-12-00461/article_deploy/html/images/microorganisms-12-00461-g002.png">
              <a:extLst>
                <a:ext uri="{FF2B5EF4-FFF2-40B4-BE49-F238E27FC236}">
                  <a16:creationId xmlns:a16="http://schemas.microsoft.com/office/drawing/2014/main" id="{770B9172-63A4-3843-BB49-8AC776C96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3415"/>
            <a:stretch/>
          </p:blipFill>
          <p:spPr bwMode="auto">
            <a:xfrm>
              <a:off x="-309230" y="785825"/>
              <a:ext cx="4892479" cy="556105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15E16D39-E35F-FB45-BDEB-B370A7149806}"/>
                </a:ext>
              </a:extLst>
            </p:cNvPr>
            <p:cNvSpPr txBox="1"/>
            <p:nvPr/>
          </p:nvSpPr>
          <p:spPr>
            <a:xfrm>
              <a:off x="-231983" y="6346879"/>
              <a:ext cx="1355082" cy="322783"/>
            </a:xfrm>
            <a:prstGeom prst="rect">
              <a:avLst/>
            </a:prstGeom>
            <a:noFill/>
          </p:spPr>
          <p:txBody>
            <a:bodyPr wrap="none" rtlCol="0">
              <a:spAutoFit/>
            </a:bodyPr>
            <a:lstStyle/>
            <a:p>
              <a:r>
                <a:rPr lang="fr-FR" sz="1200" b="1" i="1" dirty="0" err="1">
                  <a:solidFill>
                    <a:srgbClr val="FF0000"/>
                  </a:solidFill>
                </a:rPr>
                <a:t>Aykur</a:t>
              </a:r>
              <a:r>
                <a:rPr lang="fr-FR" sz="1200" b="1" i="1" dirty="0">
                  <a:solidFill>
                    <a:srgbClr val="FF0000"/>
                  </a:solidFill>
                </a:rPr>
                <a:t> et al. 2024</a:t>
              </a:r>
            </a:p>
          </p:txBody>
        </p:sp>
      </p:grpSp>
      <p:pic>
        <p:nvPicPr>
          <p:cNvPr id="18" name="Image 17">
            <a:extLst>
              <a:ext uri="{FF2B5EF4-FFF2-40B4-BE49-F238E27FC236}">
                <a16:creationId xmlns:a16="http://schemas.microsoft.com/office/drawing/2014/main" id="{9D2E7F2E-1D3B-F141-AAB7-0EFCC9B03D41}"/>
              </a:ext>
            </a:extLst>
          </p:cNvPr>
          <p:cNvPicPr>
            <a:picLocks noChangeAspect="1"/>
          </p:cNvPicPr>
          <p:nvPr/>
        </p:nvPicPr>
        <p:blipFill rotWithShape="1">
          <a:blip r:embed="rId4"/>
          <a:srcRect l="49935"/>
          <a:stretch/>
        </p:blipFill>
        <p:spPr>
          <a:xfrm>
            <a:off x="5139174" y="4764516"/>
            <a:ext cx="1408686" cy="1590754"/>
          </a:xfrm>
          <a:prstGeom prst="rect">
            <a:avLst/>
          </a:prstGeom>
        </p:spPr>
      </p:pic>
      <p:pic>
        <p:nvPicPr>
          <p:cNvPr id="19" name="Image 18">
            <a:extLst>
              <a:ext uri="{FF2B5EF4-FFF2-40B4-BE49-F238E27FC236}">
                <a16:creationId xmlns:a16="http://schemas.microsoft.com/office/drawing/2014/main" id="{F3A1CAF4-B866-2E4B-9D15-83C3618CE707}"/>
              </a:ext>
            </a:extLst>
          </p:cNvPr>
          <p:cNvPicPr>
            <a:picLocks noChangeAspect="1"/>
          </p:cNvPicPr>
          <p:nvPr/>
        </p:nvPicPr>
        <p:blipFill rotWithShape="1">
          <a:blip r:embed="rId4"/>
          <a:srcRect r="49935"/>
          <a:stretch/>
        </p:blipFill>
        <p:spPr>
          <a:xfrm>
            <a:off x="5000689" y="1387186"/>
            <a:ext cx="1524456" cy="1721488"/>
          </a:xfrm>
          <a:prstGeom prst="rect">
            <a:avLst/>
          </a:prstGeom>
        </p:spPr>
      </p:pic>
      <p:sp>
        <p:nvSpPr>
          <p:cNvPr id="7" name="ZoneTexte 6">
            <a:extLst>
              <a:ext uri="{FF2B5EF4-FFF2-40B4-BE49-F238E27FC236}">
                <a16:creationId xmlns:a16="http://schemas.microsoft.com/office/drawing/2014/main" id="{1C075CFC-B221-0940-A6EB-DD2004312993}"/>
              </a:ext>
            </a:extLst>
          </p:cNvPr>
          <p:cNvSpPr txBox="1"/>
          <p:nvPr/>
        </p:nvSpPr>
        <p:spPr>
          <a:xfrm>
            <a:off x="7162801" y="1500485"/>
            <a:ext cx="4895849"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1600" b="1" u="sng" dirty="0"/>
              <a:t>ST1-ST4 </a:t>
            </a:r>
            <a:r>
              <a:rPr lang="fr-FR" sz="1600" b="1" u="sng" dirty="0" err="1"/>
              <a:t>anthroponotiques</a:t>
            </a:r>
            <a:r>
              <a:rPr lang="fr-FR" sz="1600" b="1" u="sng" dirty="0"/>
              <a:t> non pathogènes </a:t>
            </a:r>
          </a:p>
          <a:p>
            <a:pPr marL="285750" indent="-285750" algn="ctr">
              <a:buFont typeface="Wingdings" panose="05000000000000000000" pitchFamily="2" charset="2"/>
              <a:buChar char="Ø"/>
            </a:pPr>
            <a:r>
              <a:rPr lang="fr-FR" sz="1600" b="1" dirty="0"/>
              <a:t>Pas d’effet sur la barrière intestinale</a:t>
            </a:r>
          </a:p>
          <a:p>
            <a:pPr marL="285750" indent="-285750" algn="ctr">
              <a:buFont typeface="Wingdings" panose="05000000000000000000" pitchFamily="2" charset="2"/>
              <a:buChar char="Ø"/>
            </a:pPr>
            <a:r>
              <a:rPr lang="fr-FR" sz="1600" b="1" dirty="0"/>
              <a:t>Environnement anti-inflammatoire</a:t>
            </a:r>
          </a:p>
          <a:p>
            <a:pPr marL="285750" indent="-285750" algn="ctr">
              <a:buFont typeface="Wingdings" panose="05000000000000000000" pitchFamily="2" charset="2"/>
              <a:buChar char="Ø"/>
            </a:pPr>
            <a:r>
              <a:rPr lang="fr-FR" sz="1600" b="1" dirty="0"/>
              <a:t>Impact bénéfique sur la diversité du </a:t>
            </a:r>
            <a:r>
              <a:rPr lang="fr-FR" sz="1600" b="1" dirty="0" err="1"/>
              <a:t>microbiote</a:t>
            </a:r>
            <a:r>
              <a:rPr lang="fr-FR" sz="1600" b="1" dirty="0"/>
              <a:t> intestinal de l’hôte</a:t>
            </a:r>
          </a:p>
        </p:txBody>
      </p:sp>
      <p:sp>
        <p:nvSpPr>
          <p:cNvPr id="8" name="ZoneTexte 7">
            <a:extLst>
              <a:ext uri="{FF2B5EF4-FFF2-40B4-BE49-F238E27FC236}">
                <a16:creationId xmlns:a16="http://schemas.microsoft.com/office/drawing/2014/main" id="{BD70AFFB-1AA2-634D-97B2-571C02E29671}"/>
              </a:ext>
            </a:extLst>
          </p:cNvPr>
          <p:cNvSpPr txBox="1"/>
          <p:nvPr/>
        </p:nvSpPr>
        <p:spPr>
          <a:xfrm>
            <a:off x="7096124" y="4866799"/>
            <a:ext cx="4895849" cy="156966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solidFill>
              <a:srgbClr val="FF0000"/>
            </a:solidFill>
          </a:ln>
        </p:spPr>
        <p:txBody>
          <a:bodyPr wrap="square" rtlCol="0">
            <a:spAutoFit/>
          </a:bodyPr>
          <a:lstStyle/>
          <a:p>
            <a:pPr algn="ctr"/>
            <a:r>
              <a:rPr lang="fr-FR" sz="1600" b="1" u="sng" dirty="0"/>
              <a:t>ST7 aviaire zoonotique pathogène</a:t>
            </a:r>
            <a:endParaRPr lang="fr-FR" sz="1600" b="1" dirty="0"/>
          </a:p>
          <a:p>
            <a:pPr marL="285750" indent="-285750" algn="ctr">
              <a:buFont typeface="Wingdings" panose="05000000000000000000" pitchFamily="2" charset="2"/>
              <a:buChar char="Ø"/>
            </a:pPr>
            <a:r>
              <a:rPr lang="fr-FR" sz="1600" b="1" dirty="0"/>
              <a:t>Dégradation de l’épithélium intestinal</a:t>
            </a:r>
          </a:p>
          <a:p>
            <a:pPr marL="285750" indent="-285750" algn="ctr">
              <a:buFont typeface="Wingdings" panose="05000000000000000000" pitchFamily="2" charset="2"/>
              <a:buChar char="Ø"/>
            </a:pPr>
            <a:r>
              <a:rPr lang="fr-FR" sz="1600" b="1" dirty="0"/>
              <a:t> Augmentation de la perméabilité intestinale et symptômes associés</a:t>
            </a:r>
          </a:p>
          <a:p>
            <a:pPr marL="285750" indent="-285750" algn="ctr">
              <a:buFont typeface="Wingdings" panose="05000000000000000000" pitchFamily="2" charset="2"/>
              <a:buChar char="Ø"/>
            </a:pPr>
            <a:r>
              <a:rPr lang="fr-FR" sz="1600" b="1" dirty="0"/>
              <a:t> Environnement pro-inflammatoire</a:t>
            </a:r>
          </a:p>
          <a:p>
            <a:pPr marL="285750" indent="-285750" algn="ctr">
              <a:buFont typeface="Wingdings" panose="05000000000000000000" pitchFamily="2" charset="2"/>
              <a:buChar char="Ø"/>
            </a:pPr>
            <a:r>
              <a:rPr lang="fr-FR" sz="1600" b="1" dirty="0" err="1"/>
              <a:t>Microbiote</a:t>
            </a:r>
            <a:r>
              <a:rPr lang="fr-FR" sz="1600" b="1" dirty="0"/>
              <a:t> intestinal altéré ou </a:t>
            </a:r>
            <a:r>
              <a:rPr lang="fr-FR" sz="1600" b="1" dirty="0" err="1"/>
              <a:t>dysbiose</a:t>
            </a:r>
            <a:r>
              <a:rPr lang="fr-FR" sz="1600" b="1" dirty="0"/>
              <a:t> </a:t>
            </a:r>
          </a:p>
        </p:txBody>
      </p:sp>
      <p:grpSp>
        <p:nvGrpSpPr>
          <p:cNvPr id="16" name="Groupe 15">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17" name="Connecteur droit 16">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0" name="Groupe 19">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1" name="Connecteur droit 20">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2" name="Connecteur droit 21">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23" name="Connecteur droit 22">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24" name="ZoneTexte 23">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Blastocystis</a:t>
            </a:r>
            <a:r>
              <a:rPr lang="fr-FR" sz="2800" b="1" dirty="0"/>
              <a:t> </a:t>
            </a:r>
            <a:r>
              <a:rPr lang="fr-FR" sz="2800" b="1" dirty="0" err="1"/>
              <a:t>sp</a:t>
            </a:r>
            <a:r>
              <a:rPr lang="fr-FR" sz="2800" b="1" dirty="0"/>
              <a:t>.</a:t>
            </a:r>
          </a:p>
        </p:txBody>
      </p:sp>
      <p:sp>
        <p:nvSpPr>
          <p:cNvPr id="25" name="Rectangle 24"/>
          <p:cNvSpPr/>
          <p:nvPr/>
        </p:nvSpPr>
        <p:spPr>
          <a:xfrm>
            <a:off x="155574" y="981778"/>
            <a:ext cx="7731125" cy="369332"/>
          </a:xfrm>
          <a:prstGeom prst="rect">
            <a:avLst/>
          </a:prstGeom>
        </p:spPr>
        <p:txBody>
          <a:bodyPr wrap="square">
            <a:spAutoFit/>
          </a:bodyPr>
          <a:lstStyle/>
          <a:p>
            <a:pPr>
              <a:spcBef>
                <a:spcPts val="1200"/>
              </a:spcBef>
            </a:pPr>
            <a:r>
              <a:rPr lang="en-US" b="1" u="sng" dirty="0" err="1"/>
              <a:t>Pathogénicité</a:t>
            </a:r>
            <a:endParaRPr lang="en-US" b="1" u="sng" dirty="0"/>
          </a:p>
        </p:txBody>
      </p:sp>
      <p:sp>
        <p:nvSpPr>
          <p:cNvPr id="26" name="Rectangle 25"/>
          <p:cNvSpPr/>
          <p:nvPr/>
        </p:nvSpPr>
        <p:spPr>
          <a:xfrm>
            <a:off x="4705780" y="1019878"/>
            <a:ext cx="7190945" cy="338554"/>
          </a:xfrm>
          <a:prstGeom prst="rect">
            <a:avLst/>
          </a:prstGeom>
        </p:spPr>
        <p:txBody>
          <a:bodyPr wrap="square">
            <a:spAutoFit/>
          </a:bodyPr>
          <a:lstStyle/>
          <a:p>
            <a:pPr marL="285750" indent="-285750">
              <a:buFont typeface="Wingdings" panose="05000000000000000000" pitchFamily="2" charset="2"/>
              <a:buChar char="q"/>
            </a:pPr>
            <a:r>
              <a:rPr lang="fr-FR" sz="1600" b="1" dirty="0"/>
              <a:t>Pathogénicité de </a:t>
            </a:r>
            <a:r>
              <a:rPr lang="fr-FR" sz="1600" b="1" i="1" dirty="0" err="1"/>
              <a:t>Blastocystis</a:t>
            </a:r>
            <a:r>
              <a:rPr lang="fr-FR" sz="1600" b="1" dirty="0"/>
              <a:t> démontrée comme étant ST-dépendante </a:t>
            </a:r>
            <a:r>
              <a:rPr lang="fr-FR" sz="1600" b="1" i="1" dirty="0"/>
              <a:t>in vitro</a:t>
            </a:r>
          </a:p>
        </p:txBody>
      </p:sp>
      <p:pic>
        <p:nvPicPr>
          <p:cNvPr id="27" name="Picture 2" descr="C:\Users\ERICVI~1\AppData\Local\Temp\10.1371%2Fjournal.pntd.0002885.g002.TIF">
            <a:extLst>
              <a:ext uri="{FF2B5EF4-FFF2-40B4-BE49-F238E27FC236}">
                <a16:creationId xmlns:a16="http://schemas.microsoft.com/office/drawing/2014/main" id="{16C881F5-1F65-B244-BA55-F851A8B706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08" t="42639" r="50000" b="28681"/>
          <a:stretch/>
        </p:blipFill>
        <p:spPr bwMode="auto">
          <a:xfrm>
            <a:off x="4738373" y="3207432"/>
            <a:ext cx="2210287" cy="1659367"/>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9519D74D-8F92-4C39-B511-EBE0378BB8F7}"/>
              </a:ext>
            </a:extLst>
          </p:cNvPr>
          <p:cNvPicPr>
            <a:picLocks noChangeAspect="1"/>
          </p:cNvPicPr>
          <p:nvPr/>
        </p:nvPicPr>
        <p:blipFill>
          <a:blip r:embed="rId6"/>
          <a:stretch>
            <a:fillRect/>
          </a:stretch>
        </p:blipFill>
        <p:spPr>
          <a:xfrm>
            <a:off x="10614363" y="115127"/>
            <a:ext cx="1444288" cy="737144"/>
          </a:xfrm>
          <a:prstGeom prst="rect">
            <a:avLst/>
          </a:prstGeom>
        </p:spPr>
      </p:pic>
    </p:spTree>
    <p:extLst>
      <p:ext uri="{BB962C8B-B14F-4D97-AF65-F5344CB8AC3E}">
        <p14:creationId xmlns:p14="http://schemas.microsoft.com/office/powerpoint/2010/main" val="2171606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6" name="Connecteur droit 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7" name="Groupe 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8" name="Connecteur droit 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0" name="Connecteur droit 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14" name="ZoneTexte 13">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la République de Guinée</a:t>
            </a:r>
          </a:p>
        </p:txBody>
      </p:sp>
      <p:sp>
        <p:nvSpPr>
          <p:cNvPr id="2" name="AutoShape 2" descr="Logo Université de Lille"/>
          <p:cNvSpPr>
            <a:spLocks noChangeAspect="1" noChangeArrowheads="1"/>
          </p:cNvSpPr>
          <p:nvPr/>
        </p:nvSpPr>
        <p:spPr bwMode="auto">
          <a:xfrm>
            <a:off x="155575" y="-365125"/>
            <a:ext cx="2847975" cy="76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Rectangle 41"/>
          <p:cNvSpPr/>
          <p:nvPr/>
        </p:nvSpPr>
        <p:spPr>
          <a:xfrm>
            <a:off x="475614" y="1486603"/>
            <a:ext cx="8340726" cy="4662815"/>
          </a:xfrm>
          <a:prstGeom prst="rect">
            <a:avLst/>
          </a:prstGeom>
        </p:spPr>
        <p:txBody>
          <a:bodyPr wrap="square">
            <a:spAutoFit/>
          </a:bodyPr>
          <a:lstStyle/>
          <a:p>
            <a:pPr algn="ctr">
              <a:spcBef>
                <a:spcPts val="1200"/>
              </a:spcBef>
            </a:pPr>
            <a:r>
              <a:rPr lang="en-US" b="1" u="sng" dirty="0">
                <a:solidFill>
                  <a:srgbClr val="0070C0"/>
                </a:solidFill>
              </a:rPr>
              <a:t>Situation </a:t>
            </a:r>
            <a:r>
              <a:rPr lang="en-US" b="1" u="sng" dirty="0" err="1">
                <a:solidFill>
                  <a:srgbClr val="0070C0"/>
                </a:solidFill>
              </a:rPr>
              <a:t>géographique</a:t>
            </a:r>
            <a:endParaRPr lang="en-US" b="1" u="sng" dirty="0">
              <a:solidFill>
                <a:srgbClr val="0070C0"/>
              </a:solidFill>
            </a:endParaRPr>
          </a:p>
          <a:p>
            <a:pPr algn="just">
              <a:spcBef>
                <a:spcPts val="1200"/>
              </a:spcBef>
            </a:pPr>
            <a:endParaRPr lang="en-US" sz="1600" b="1" dirty="0"/>
          </a:p>
          <a:p>
            <a:pPr marL="285750" indent="-285750" algn="just">
              <a:spcBef>
                <a:spcPts val="1200"/>
              </a:spcBef>
              <a:buFont typeface="Wingdings" panose="05000000000000000000" pitchFamily="2" charset="2"/>
              <a:buChar char="q"/>
            </a:pPr>
            <a:r>
              <a:rPr lang="en-US" sz="1600" b="1" dirty="0"/>
              <a:t>Pays d’ </a:t>
            </a:r>
            <a:r>
              <a:rPr lang="en-US" sz="1600" b="1" dirty="0" err="1"/>
              <a:t>Afrique</a:t>
            </a:r>
            <a:r>
              <a:rPr lang="en-US" sz="1600" b="1" dirty="0"/>
              <a:t> de </a:t>
            </a:r>
            <a:r>
              <a:rPr lang="en-US" sz="1600" b="1" dirty="0" err="1"/>
              <a:t>l’Ouest</a:t>
            </a:r>
            <a:r>
              <a:rPr lang="en-US" sz="1600" b="1" dirty="0"/>
              <a:t> </a:t>
            </a:r>
            <a:r>
              <a:rPr lang="en-US" sz="1600" b="1" dirty="0" err="1"/>
              <a:t>ayant</a:t>
            </a:r>
            <a:r>
              <a:rPr lang="en-US" sz="1600" b="1" dirty="0"/>
              <a:t> pour </a:t>
            </a:r>
            <a:r>
              <a:rPr lang="en-US" sz="1600" b="1" dirty="0" err="1"/>
              <a:t>capitale</a:t>
            </a:r>
            <a:r>
              <a:rPr lang="en-US" sz="1600" b="1" dirty="0"/>
              <a:t> Conakry</a:t>
            </a:r>
          </a:p>
          <a:p>
            <a:pPr marL="285750" indent="-285750" algn="just">
              <a:spcBef>
                <a:spcPts val="1200"/>
              </a:spcBef>
              <a:buFont typeface="Wingdings" panose="05000000000000000000" pitchFamily="2" charset="2"/>
              <a:buChar char="q"/>
            </a:pPr>
            <a:r>
              <a:rPr lang="en-US" sz="1600" b="1" dirty="0" err="1"/>
              <a:t>Superficie</a:t>
            </a:r>
            <a:r>
              <a:rPr lang="en-US" sz="1600" b="1" dirty="0"/>
              <a:t> </a:t>
            </a:r>
            <a:r>
              <a:rPr lang="en-US" sz="1600" b="1" dirty="0" err="1"/>
              <a:t>d’environ</a:t>
            </a:r>
            <a:r>
              <a:rPr lang="en-US" sz="1600" b="1" dirty="0"/>
              <a:t> 250 000 km2</a:t>
            </a:r>
          </a:p>
          <a:p>
            <a:pPr algn="just">
              <a:spcBef>
                <a:spcPts val="1200"/>
              </a:spcBef>
            </a:pPr>
            <a:endParaRPr lang="en-US" sz="1600" b="1" dirty="0"/>
          </a:p>
          <a:p>
            <a:pPr algn="ctr">
              <a:spcBef>
                <a:spcPts val="1200"/>
              </a:spcBef>
            </a:pPr>
            <a:r>
              <a:rPr lang="en-US" b="1" u="sng" dirty="0">
                <a:solidFill>
                  <a:srgbClr val="0070C0"/>
                </a:solidFill>
              </a:rPr>
              <a:t>Situation </a:t>
            </a:r>
            <a:r>
              <a:rPr lang="en-US" b="1" u="sng" dirty="0" err="1">
                <a:solidFill>
                  <a:srgbClr val="0070C0"/>
                </a:solidFill>
              </a:rPr>
              <a:t>démographique</a:t>
            </a:r>
            <a:endParaRPr lang="en-US" b="1" u="sng" dirty="0">
              <a:solidFill>
                <a:srgbClr val="0070C0"/>
              </a:solidFill>
            </a:endParaRPr>
          </a:p>
          <a:p>
            <a:pPr algn="just">
              <a:spcBef>
                <a:spcPts val="1200"/>
              </a:spcBef>
            </a:pPr>
            <a:endParaRPr lang="en-US" sz="1600" b="1" dirty="0"/>
          </a:p>
          <a:p>
            <a:pPr marL="285750" indent="-285750" algn="just">
              <a:spcBef>
                <a:spcPts val="1200"/>
              </a:spcBef>
              <a:buFont typeface="Wingdings" panose="05000000000000000000" pitchFamily="2" charset="2"/>
              <a:buChar char="q"/>
            </a:pPr>
            <a:r>
              <a:rPr lang="en-US" sz="1600" b="1" dirty="0"/>
              <a:t>Population </a:t>
            </a:r>
            <a:r>
              <a:rPr lang="en-US" sz="1600" b="1" dirty="0" err="1"/>
              <a:t>totale</a:t>
            </a:r>
            <a:r>
              <a:rPr lang="en-US" sz="1600" b="1" dirty="0"/>
              <a:t> </a:t>
            </a:r>
            <a:r>
              <a:rPr lang="en-US" sz="1600" b="1" dirty="0" err="1"/>
              <a:t>estimée</a:t>
            </a:r>
            <a:r>
              <a:rPr lang="en-US" sz="1600" b="1" dirty="0"/>
              <a:t> à 13 millions </a:t>
            </a:r>
            <a:r>
              <a:rPr lang="en-US" sz="1600" b="1" dirty="0" err="1"/>
              <a:t>d’habitants</a:t>
            </a:r>
            <a:r>
              <a:rPr lang="en-US" sz="1600" b="1" dirty="0"/>
              <a:t> avec </a:t>
            </a:r>
            <a:r>
              <a:rPr lang="en-US" sz="1600" b="1" dirty="0" err="1"/>
              <a:t>une</a:t>
            </a:r>
            <a:r>
              <a:rPr lang="en-US" sz="1600" b="1" dirty="0"/>
              <a:t> </a:t>
            </a:r>
            <a:r>
              <a:rPr lang="en-US" sz="1600" b="1" dirty="0" err="1"/>
              <a:t>croissance</a:t>
            </a:r>
            <a:r>
              <a:rPr lang="en-US" sz="1600" b="1" dirty="0"/>
              <a:t> </a:t>
            </a:r>
            <a:r>
              <a:rPr lang="en-US" sz="1600" b="1" dirty="0" err="1"/>
              <a:t>démographique</a:t>
            </a:r>
            <a:r>
              <a:rPr lang="en-US" sz="1600" b="1" dirty="0"/>
              <a:t> de 2,4% par an</a:t>
            </a:r>
          </a:p>
          <a:p>
            <a:pPr marL="285750" indent="-285750" algn="just">
              <a:spcBef>
                <a:spcPts val="1200"/>
              </a:spcBef>
              <a:buFont typeface="Wingdings" panose="05000000000000000000" pitchFamily="2" charset="2"/>
              <a:buChar char="q"/>
            </a:pPr>
            <a:r>
              <a:rPr lang="en-US" sz="1600" b="1" dirty="0"/>
              <a:t>Population </a:t>
            </a:r>
            <a:r>
              <a:rPr lang="en-US" sz="1600" b="1" dirty="0" err="1"/>
              <a:t>jeune</a:t>
            </a:r>
            <a:r>
              <a:rPr lang="en-US" sz="1600" b="1" dirty="0"/>
              <a:t> (44% des </a:t>
            </a:r>
            <a:r>
              <a:rPr lang="en-US" sz="1600" b="1" dirty="0" err="1"/>
              <a:t>guinéens</a:t>
            </a:r>
            <a:r>
              <a:rPr lang="en-US" sz="1600" b="1" dirty="0"/>
              <a:t> </a:t>
            </a:r>
            <a:r>
              <a:rPr lang="en-US" sz="1600" b="1" dirty="0" err="1"/>
              <a:t>ayant</a:t>
            </a:r>
            <a:r>
              <a:rPr lang="en-US" sz="1600" b="1" dirty="0"/>
              <a:t> </a:t>
            </a:r>
            <a:r>
              <a:rPr lang="en-US" sz="1600" b="1" dirty="0" err="1"/>
              <a:t>moins</a:t>
            </a:r>
            <a:r>
              <a:rPr lang="en-US" sz="1600" b="1" dirty="0"/>
              <a:t> de 15 </a:t>
            </a:r>
            <a:r>
              <a:rPr lang="en-US" sz="1600" b="1" dirty="0" err="1"/>
              <a:t>ans</a:t>
            </a:r>
            <a:r>
              <a:rPr lang="en-US" sz="1600" b="1" dirty="0"/>
              <a:t>)</a:t>
            </a:r>
          </a:p>
          <a:p>
            <a:pPr marL="285750" indent="-285750" algn="just">
              <a:lnSpc>
                <a:spcPct val="150000"/>
              </a:lnSpc>
              <a:spcAft>
                <a:spcPts val="600"/>
              </a:spcAft>
              <a:buFont typeface="Wingdings" panose="05000000000000000000" pitchFamily="2" charset="2"/>
              <a:buChar char="q"/>
            </a:pPr>
            <a:r>
              <a:rPr lang="en-US" sz="1600" b="1" dirty="0" err="1"/>
              <a:t>Espérance</a:t>
            </a:r>
            <a:r>
              <a:rPr lang="en-US" sz="1600" b="1" dirty="0"/>
              <a:t> de vie </a:t>
            </a:r>
            <a:r>
              <a:rPr lang="en-US" sz="1600" b="1" dirty="0" err="1"/>
              <a:t>moyenne</a:t>
            </a:r>
            <a:r>
              <a:rPr lang="en-US" sz="1600" b="1" dirty="0"/>
              <a:t> de 61,4 </a:t>
            </a:r>
            <a:r>
              <a:rPr lang="en-US" sz="1600" b="1" dirty="0" err="1"/>
              <a:t>ans</a:t>
            </a:r>
            <a:r>
              <a:rPr lang="en-US" sz="1600" b="1" dirty="0"/>
              <a:t> tout </a:t>
            </a:r>
            <a:r>
              <a:rPr lang="en-US" sz="1600" b="1" dirty="0" err="1"/>
              <a:t>sexe</a:t>
            </a:r>
            <a:r>
              <a:rPr lang="en-US" sz="1600" b="1" dirty="0"/>
              <a:t> </a:t>
            </a:r>
            <a:r>
              <a:rPr lang="en-US" sz="1600" b="1" dirty="0" err="1"/>
              <a:t>confondu</a:t>
            </a:r>
            <a:endParaRPr lang="en-US" sz="1600" b="1" dirty="0"/>
          </a:p>
          <a:p>
            <a:pPr marL="285750" indent="-285750" algn="just">
              <a:lnSpc>
                <a:spcPct val="150000"/>
              </a:lnSpc>
              <a:spcAft>
                <a:spcPts val="600"/>
              </a:spcAft>
              <a:buFont typeface="Wingdings" panose="05000000000000000000" pitchFamily="2" charset="2"/>
              <a:buChar char="q"/>
            </a:pPr>
            <a:r>
              <a:rPr lang="en-US" sz="1600" b="1" dirty="0"/>
              <a:t>64% de la population vivant </a:t>
            </a:r>
            <a:r>
              <a:rPr lang="en-US" sz="1600" b="1" dirty="0" err="1"/>
              <a:t>en</a:t>
            </a:r>
            <a:r>
              <a:rPr lang="en-US" sz="1600" b="1" dirty="0"/>
              <a:t> zone </a:t>
            </a:r>
            <a:r>
              <a:rPr lang="en-US" sz="1600" b="1" dirty="0" err="1"/>
              <a:t>rurale</a:t>
            </a:r>
            <a:r>
              <a:rPr lang="en-US" sz="1600" b="1" dirty="0"/>
              <a:t> de </a:t>
            </a:r>
            <a:r>
              <a:rPr lang="en-US" sz="1600" b="1" dirty="0" err="1"/>
              <a:t>l’agriculture</a:t>
            </a:r>
            <a:r>
              <a:rPr lang="en-US" sz="1600" b="1" dirty="0"/>
              <a:t> et de </a:t>
            </a:r>
            <a:r>
              <a:rPr lang="en-US" sz="1600" b="1" dirty="0" err="1"/>
              <a:t>l’élevage</a:t>
            </a:r>
            <a:endParaRPr lang="en-US" sz="1600" b="1" dirty="0"/>
          </a:p>
        </p:txBody>
      </p:sp>
      <p:grpSp>
        <p:nvGrpSpPr>
          <p:cNvPr id="3" name="Groupe 2"/>
          <p:cNvGrpSpPr/>
          <p:nvPr/>
        </p:nvGrpSpPr>
        <p:grpSpPr>
          <a:xfrm>
            <a:off x="8816340" y="973812"/>
            <a:ext cx="3242310" cy="3345876"/>
            <a:chOff x="3950970" y="1234440"/>
            <a:chExt cx="4290060" cy="4389120"/>
          </a:xfrm>
        </p:grpSpPr>
        <p:pic>
          <p:nvPicPr>
            <p:cNvPr id="15" name="Image 14" descr="Carte de l'Afrique"/>
            <p:cNvPicPr/>
            <p:nvPr/>
          </p:nvPicPr>
          <p:blipFill>
            <a:blip r:embed="rId3">
              <a:extLst>
                <a:ext uri="{28A0092B-C50C-407E-A947-70E740481C1C}">
                  <a14:useLocalDpi xmlns:a14="http://schemas.microsoft.com/office/drawing/2010/main" val="0"/>
                </a:ext>
              </a:extLst>
            </a:blip>
            <a:srcRect/>
            <a:stretch>
              <a:fillRect/>
            </a:stretch>
          </p:blipFill>
          <p:spPr bwMode="auto">
            <a:xfrm>
              <a:off x="3950970" y="1234440"/>
              <a:ext cx="4290060" cy="4389120"/>
            </a:xfrm>
            <a:prstGeom prst="rect">
              <a:avLst/>
            </a:prstGeom>
            <a:noFill/>
            <a:ln>
              <a:noFill/>
            </a:ln>
          </p:spPr>
        </p:pic>
        <p:cxnSp>
          <p:nvCxnSpPr>
            <p:cNvPr id="16" name="Connecteur droit avec flèche 15"/>
            <p:cNvCxnSpPr/>
            <p:nvPr/>
          </p:nvCxnSpPr>
          <p:spPr>
            <a:xfrm flipH="1" flipV="1">
              <a:off x="4484370" y="2921635"/>
              <a:ext cx="175260" cy="548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https://sante.gov.gn/wp-content/uploads/2022/11/Guinee_conakry-1024x75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5706" y="4486275"/>
            <a:ext cx="2872944" cy="2107013"/>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sp>
        <p:nvSpPr>
          <p:cNvPr id="4" name="AutoShape 2" descr="Géographie Stock Illustrations, Vecteurs, &amp; Clipar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4" descr="Géographie Stock Illustrations, Vecteurs, &amp; Clipar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0" name="Picture 6" descr="23 300+ Démographie Stock Illustrations, graphique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2775" y="3215388"/>
            <a:ext cx="1120775" cy="9724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oriage géographie - Gratuit à Imprimer - Img 267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2655" y="1146062"/>
            <a:ext cx="1341014" cy="94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464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9854" y="1060367"/>
            <a:ext cx="3413307" cy="400110"/>
          </a:xfrm>
          <a:prstGeom prst="rect">
            <a:avLst/>
          </a:prstGeom>
          <a:noFill/>
        </p:spPr>
        <p:txBody>
          <a:bodyPr wrap="none" rtlCol="0">
            <a:spAutoFit/>
          </a:bodyPr>
          <a:lstStyle/>
          <a:p>
            <a:r>
              <a:rPr lang="en-US" sz="2000" b="1" u="sng" dirty="0" err="1"/>
              <a:t>Traitement</a:t>
            </a:r>
            <a:r>
              <a:rPr lang="en-US" sz="2000" b="1" u="sng" dirty="0"/>
              <a:t> de la </a:t>
            </a:r>
            <a:r>
              <a:rPr lang="en-US" sz="2000" b="1" u="sng" dirty="0" err="1"/>
              <a:t>blastocystose</a:t>
            </a:r>
            <a:endParaRPr lang="en-US" sz="2000" b="1" u="sng" dirty="0"/>
          </a:p>
        </p:txBody>
      </p:sp>
      <p:sp>
        <p:nvSpPr>
          <p:cNvPr id="6" name="TextBox 5"/>
          <p:cNvSpPr txBox="1"/>
          <p:nvPr/>
        </p:nvSpPr>
        <p:spPr>
          <a:xfrm>
            <a:off x="5057691" y="1257919"/>
            <a:ext cx="6486220" cy="2554545"/>
          </a:xfrm>
          <a:prstGeom prst="rect">
            <a:avLst/>
          </a:prstGeom>
          <a:noFill/>
        </p:spPr>
        <p:txBody>
          <a:bodyPr wrap="square" rtlCol="0">
            <a:spAutoFit/>
          </a:bodyPr>
          <a:lstStyle/>
          <a:p>
            <a:pPr marL="285750" indent="-285750" algn="just">
              <a:buFont typeface="Wingdings" panose="05000000000000000000" pitchFamily="2" charset="2"/>
              <a:buChar char="Ø"/>
            </a:pPr>
            <a:r>
              <a:rPr lang="en-US" sz="1600" b="1" dirty="0" err="1"/>
              <a:t>Traitement</a:t>
            </a:r>
            <a:r>
              <a:rPr lang="en-US" sz="1600" b="1" dirty="0"/>
              <a:t> pour les </a:t>
            </a:r>
            <a:r>
              <a:rPr lang="en-US" sz="1600" b="1" dirty="0" err="1"/>
              <a:t>seuls</a:t>
            </a:r>
            <a:r>
              <a:rPr lang="en-US" sz="1600" b="1" dirty="0"/>
              <a:t> patients </a:t>
            </a:r>
            <a:r>
              <a:rPr lang="en-US" sz="1600" b="1" dirty="0" err="1"/>
              <a:t>symptomatiques</a:t>
            </a:r>
            <a:endParaRPr lang="en-US" sz="1600" b="1" dirty="0"/>
          </a:p>
          <a:p>
            <a:pPr algn="just"/>
            <a:endParaRPr lang="en-US" sz="1600" b="1" dirty="0"/>
          </a:p>
          <a:p>
            <a:pPr marL="285750" indent="-285750" algn="just">
              <a:buFont typeface="Wingdings" panose="05000000000000000000" pitchFamily="2" charset="2"/>
              <a:buChar char="Ø"/>
            </a:pPr>
            <a:r>
              <a:rPr lang="en-US" sz="1600" b="1" dirty="0"/>
              <a:t>Première </a:t>
            </a:r>
            <a:r>
              <a:rPr lang="en-US" sz="1600" b="1" dirty="0" err="1"/>
              <a:t>ligne</a:t>
            </a:r>
            <a:r>
              <a:rPr lang="en-US" sz="1600" b="1" dirty="0"/>
              <a:t> de </a:t>
            </a:r>
            <a:r>
              <a:rPr lang="en-US" sz="1600" b="1" dirty="0" err="1"/>
              <a:t>traitement</a:t>
            </a:r>
            <a:r>
              <a:rPr lang="en-US" sz="1600" b="1" dirty="0"/>
              <a:t>: Metronidazole</a:t>
            </a:r>
          </a:p>
          <a:p>
            <a:pPr algn="just"/>
            <a:endParaRPr lang="en-US" sz="1600" b="1" i="1" dirty="0"/>
          </a:p>
          <a:p>
            <a:pPr marL="285750" indent="-285750" algn="just">
              <a:buFont typeface="Wingdings" panose="05000000000000000000" pitchFamily="2" charset="2"/>
              <a:buChar char="Ø"/>
            </a:pPr>
            <a:r>
              <a:rPr lang="en-US" sz="1600" b="1" dirty="0" err="1"/>
              <a:t>Efficacité</a:t>
            </a:r>
            <a:r>
              <a:rPr lang="en-US" sz="1600" b="1" dirty="0"/>
              <a:t> </a:t>
            </a:r>
            <a:r>
              <a:rPr lang="en-US" sz="1600" b="1" dirty="0" err="1"/>
              <a:t>inconstante</a:t>
            </a:r>
            <a:r>
              <a:rPr lang="en-US" sz="1600" b="1" dirty="0"/>
              <a:t> </a:t>
            </a:r>
            <a:r>
              <a:rPr lang="en-US" sz="1600" b="1" dirty="0" err="1"/>
              <a:t>suggérant</a:t>
            </a:r>
            <a:r>
              <a:rPr lang="en-US" sz="1600" b="1" dirty="0"/>
              <a:t> des </a:t>
            </a:r>
            <a:r>
              <a:rPr lang="en-US" sz="1600" b="1" dirty="0" err="1"/>
              <a:t>différences</a:t>
            </a:r>
            <a:r>
              <a:rPr lang="en-US" sz="1600" b="1" dirty="0"/>
              <a:t> de </a:t>
            </a:r>
            <a:r>
              <a:rPr lang="en-US" sz="1600" b="1" dirty="0" err="1"/>
              <a:t>sensibilité</a:t>
            </a:r>
            <a:r>
              <a:rPr lang="en-US" sz="1600" b="1" dirty="0"/>
              <a:t>  entre </a:t>
            </a:r>
            <a:r>
              <a:rPr lang="en-US" sz="1600" b="1" dirty="0" err="1"/>
              <a:t>isolats</a:t>
            </a:r>
            <a:r>
              <a:rPr lang="en-US" sz="1600" b="1" dirty="0"/>
              <a:t> et STs de </a:t>
            </a:r>
            <a:r>
              <a:rPr lang="en-US" sz="1600" b="1" i="1" dirty="0" err="1"/>
              <a:t>Blastocystis</a:t>
            </a:r>
            <a:endParaRPr lang="en-US" sz="1600" b="1" i="1" dirty="0"/>
          </a:p>
          <a:p>
            <a:pPr algn="just"/>
            <a:endParaRPr lang="en-US" sz="1600" b="1" dirty="0"/>
          </a:p>
          <a:p>
            <a:pPr marL="285750" indent="-285750" algn="just">
              <a:buFont typeface="Wingdings" panose="05000000000000000000" pitchFamily="2" charset="2"/>
              <a:buChar char="Ø"/>
            </a:pPr>
            <a:r>
              <a:rPr lang="fr-FR" sz="1600" b="1" dirty="0"/>
              <a:t>Autres drogues utilisées en seconde ligne: </a:t>
            </a:r>
            <a:r>
              <a:rPr lang="fr-FR" sz="1600" b="1" dirty="0" err="1"/>
              <a:t>Triméthoprime</a:t>
            </a:r>
            <a:r>
              <a:rPr lang="fr-FR" sz="1600" b="1" dirty="0"/>
              <a:t> / </a:t>
            </a:r>
            <a:r>
              <a:rPr lang="fr-FR" sz="1600" b="1" dirty="0" err="1"/>
              <a:t>Sulfaméthoxazole</a:t>
            </a:r>
            <a:r>
              <a:rPr lang="fr-FR" sz="1600" b="1" dirty="0"/>
              <a:t>, </a:t>
            </a:r>
            <a:r>
              <a:rPr lang="fr-FR" sz="1600" b="1" dirty="0" err="1"/>
              <a:t>Nitazoxanide</a:t>
            </a:r>
            <a:r>
              <a:rPr lang="fr-FR" sz="1600" b="1" dirty="0"/>
              <a:t>, </a:t>
            </a:r>
            <a:r>
              <a:rPr lang="fr-FR" sz="1600" b="1" dirty="0" err="1"/>
              <a:t>Paromomycine</a:t>
            </a:r>
            <a:r>
              <a:rPr lang="fr-FR" sz="1600" b="1" dirty="0"/>
              <a:t>, </a:t>
            </a:r>
            <a:r>
              <a:rPr lang="fr-FR" sz="1600" b="1" dirty="0" err="1"/>
              <a:t>Auranofine</a:t>
            </a:r>
            <a:r>
              <a:rPr lang="fr-FR" sz="1600" b="1" dirty="0"/>
              <a:t>, Atorvastatine…</a:t>
            </a:r>
          </a:p>
        </p:txBody>
      </p:sp>
      <p:grpSp>
        <p:nvGrpSpPr>
          <p:cNvPr id="10" name="Group 9"/>
          <p:cNvGrpSpPr/>
          <p:nvPr/>
        </p:nvGrpSpPr>
        <p:grpSpPr>
          <a:xfrm>
            <a:off x="4948281" y="4564692"/>
            <a:ext cx="2596147" cy="1070006"/>
            <a:chOff x="6915164" y="3482929"/>
            <a:chExt cx="3994694" cy="1498797"/>
          </a:xfrm>
        </p:grpSpPr>
        <p:pic>
          <p:nvPicPr>
            <p:cNvPr id="2050" name="Picture 2" descr="Buy Metronidazole Tablets | BV Treatment - Medicine Direc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477" r="125" b="23050"/>
            <a:stretch/>
          </p:blipFill>
          <p:spPr bwMode="auto">
            <a:xfrm>
              <a:off x="6915164" y="3482929"/>
              <a:ext cx="3994694" cy="14987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083380" y="3515932"/>
              <a:ext cx="888643" cy="29621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406130" y="3482929"/>
              <a:ext cx="270456" cy="57391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942490" y="4636394"/>
              <a:ext cx="824248" cy="34533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698965" y="5358286"/>
            <a:ext cx="1873232" cy="888640"/>
            <a:chOff x="364757" y="3876540"/>
            <a:chExt cx="2743200" cy="1339402"/>
          </a:xfrm>
        </p:grpSpPr>
        <p:pic>
          <p:nvPicPr>
            <p:cNvPr id="2056" name="Picture 8" descr="Buy Alinia Generic Nitazoxanide Nizonide from India - 85% Off Prescription  Prices"/>
            <p:cNvPicPr>
              <a:picLocks noChangeAspect="1" noChangeArrowheads="1"/>
            </p:cNvPicPr>
            <p:nvPr/>
          </p:nvPicPr>
          <p:blipFill rotWithShape="1">
            <a:blip r:embed="rId4">
              <a:extLst>
                <a:ext uri="{28A0092B-C50C-407E-A947-70E740481C1C}">
                  <a14:useLocalDpi xmlns:a14="http://schemas.microsoft.com/office/drawing/2010/main" val="0"/>
                </a:ext>
              </a:extLst>
            </a:blip>
            <a:srcRect l="10400" t="25098" r="7314" b="21435"/>
            <a:stretch/>
          </p:blipFill>
          <p:spPr bwMode="auto">
            <a:xfrm>
              <a:off x="364757" y="3876540"/>
              <a:ext cx="2743200" cy="13394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rot="21437852">
              <a:off x="403187" y="4426524"/>
              <a:ext cx="1267773" cy="27426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914137" y="3858047"/>
            <a:ext cx="1089485" cy="1195503"/>
            <a:chOff x="8072027" y="4563571"/>
            <a:chExt cx="1217296" cy="1533793"/>
          </a:xfrm>
        </p:grpSpPr>
        <p:grpSp>
          <p:nvGrpSpPr>
            <p:cNvPr id="20" name="Group 19"/>
            <p:cNvGrpSpPr/>
            <p:nvPr/>
          </p:nvGrpSpPr>
          <p:grpSpPr>
            <a:xfrm>
              <a:off x="8072027" y="4563571"/>
              <a:ext cx="1217296" cy="1533793"/>
              <a:chOff x="8239452" y="4420336"/>
              <a:chExt cx="1217296" cy="1533793"/>
            </a:xfrm>
          </p:grpSpPr>
          <p:pic>
            <p:nvPicPr>
              <p:cNvPr id="18" name="Picture 17"/>
              <p:cNvPicPr>
                <a:picLocks noChangeAspect="1"/>
              </p:cNvPicPr>
              <p:nvPr/>
            </p:nvPicPr>
            <p:blipFill>
              <a:blip r:embed="rId5"/>
              <a:stretch>
                <a:fillRect/>
              </a:stretch>
            </p:blipFill>
            <p:spPr>
              <a:xfrm>
                <a:off x="8239452" y="4420336"/>
                <a:ext cx="1217296" cy="1533793"/>
              </a:xfrm>
              <a:prstGeom prst="rect">
                <a:avLst/>
              </a:prstGeom>
            </p:spPr>
          </p:pic>
          <p:sp>
            <p:nvSpPr>
              <p:cNvPr id="19" name="Rectangle 18"/>
              <p:cNvSpPr/>
              <p:nvPr/>
            </p:nvSpPr>
            <p:spPr>
              <a:xfrm>
                <a:off x="8822028" y="4587761"/>
                <a:ext cx="334851" cy="15935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rot="21338703">
              <a:off x="8667482" y="5043819"/>
              <a:ext cx="515155" cy="1726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64" name="Picture 16" descr="Utilisations, interactions et effets secondaires d'atorvastatin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82793" y="4411758"/>
            <a:ext cx="1532518" cy="121349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e 25">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8" name="Connecteur droit 27">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9" name="Groupe 28">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30" name="Connecteur droit 29">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31" name="Connecteur droit 30">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2" name="Connecteur droit 31">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3" name="ZoneTexte 32">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Blastocystis</a:t>
            </a:r>
            <a:r>
              <a:rPr lang="fr-FR" sz="2800" b="1" dirty="0"/>
              <a:t> </a:t>
            </a:r>
            <a:r>
              <a:rPr lang="fr-FR" sz="2800" b="1" dirty="0" err="1"/>
              <a:t>sp</a:t>
            </a:r>
            <a:r>
              <a:rPr lang="fr-FR" sz="2800" b="1" dirty="0"/>
              <a:t>.</a:t>
            </a:r>
          </a:p>
        </p:txBody>
      </p:sp>
      <p:pic>
        <p:nvPicPr>
          <p:cNvPr id="34" name="Image 33"/>
          <p:cNvPicPr/>
          <p:nvPr/>
        </p:nvPicPr>
        <p:blipFill>
          <a:blip r:embed="rId7"/>
          <a:srcRect l="47776" t="11504" r="18312" b="71345"/>
          <a:stretch>
            <a:fillRect/>
          </a:stretch>
        </p:blipFill>
        <p:spPr bwMode="auto">
          <a:xfrm>
            <a:off x="147331" y="1874075"/>
            <a:ext cx="4643470" cy="2928958"/>
          </a:xfrm>
          <a:prstGeom prst="rect">
            <a:avLst/>
          </a:prstGeom>
          <a:noFill/>
          <a:ln w="9525">
            <a:noFill/>
            <a:miter lim="800000"/>
            <a:headEnd/>
            <a:tailEnd/>
          </a:ln>
        </p:spPr>
      </p:pic>
      <p:sp>
        <p:nvSpPr>
          <p:cNvPr id="35" name="ZoneTexte 34">
            <a:extLst>
              <a:ext uri="{FF2B5EF4-FFF2-40B4-BE49-F238E27FC236}">
                <a16:creationId xmlns:a16="http://schemas.microsoft.com/office/drawing/2014/main" id="{15E16D39-E35F-FB45-BDEB-B370A7149806}"/>
              </a:ext>
            </a:extLst>
          </p:cNvPr>
          <p:cNvSpPr txBox="1"/>
          <p:nvPr/>
        </p:nvSpPr>
        <p:spPr>
          <a:xfrm>
            <a:off x="311278" y="4766951"/>
            <a:ext cx="1240340" cy="276999"/>
          </a:xfrm>
          <a:prstGeom prst="rect">
            <a:avLst/>
          </a:prstGeom>
          <a:noFill/>
        </p:spPr>
        <p:txBody>
          <a:bodyPr wrap="none" rtlCol="0">
            <a:spAutoFit/>
          </a:bodyPr>
          <a:lstStyle/>
          <a:p>
            <a:r>
              <a:rPr lang="fr-FR" sz="1200" b="1" i="1" dirty="0" err="1">
                <a:solidFill>
                  <a:srgbClr val="FF0000"/>
                </a:solidFill>
              </a:rPr>
              <a:t>Coyle</a:t>
            </a:r>
            <a:r>
              <a:rPr lang="fr-FR" sz="1200" b="1" i="1" dirty="0">
                <a:solidFill>
                  <a:srgbClr val="FF0000"/>
                </a:solidFill>
              </a:rPr>
              <a:t> et al. 2012</a:t>
            </a:r>
          </a:p>
        </p:txBody>
      </p:sp>
      <p:pic>
        <p:nvPicPr>
          <p:cNvPr id="37" name="Image 36">
            <a:extLst>
              <a:ext uri="{FF2B5EF4-FFF2-40B4-BE49-F238E27FC236}">
                <a16:creationId xmlns:a16="http://schemas.microsoft.com/office/drawing/2014/main" id="{9519D74D-8F92-4C39-B511-EBE0378BB8F7}"/>
              </a:ext>
            </a:extLst>
          </p:cNvPr>
          <p:cNvPicPr>
            <a:picLocks noChangeAspect="1"/>
          </p:cNvPicPr>
          <p:nvPr/>
        </p:nvPicPr>
        <p:blipFill>
          <a:blip r:embed="rId8"/>
          <a:stretch>
            <a:fillRect/>
          </a:stretch>
        </p:blipFill>
        <p:spPr>
          <a:xfrm>
            <a:off x="10614363" y="115127"/>
            <a:ext cx="1444288" cy="737144"/>
          </a:xfrm>
          <a:prstGeom prst="rect">
            <a:avLst/>
          </a:prstGeom>
        </p:spPr>
      </p:pic>
    </p:spTree>
    <p:extLst>
      <p:ext uri="{BB962C8B-B14F-4D97-AF65-F5344CB8AC3E}">
        <p14:creationId xmlns:p14="http://schemas.microsoft.com/office/powerpoint/2010/main" val="165573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19D74D-8F92-4C39-B511-EBE0378BB8F7}"/>
              </a:ext>
            </a:extLst>
          </p:cNvPr>
          <p:cNvPicPr>
            <a:picLocks noChangeAspect="1"/>
          </p:cNvPicPr>
          <p:nvPr/>
        </p:nvPicPr>
        <p:blipFill>
          <a:blip r:embed="rId3"/>
          <a:stretch>
            <a:fillRect/>
          </a:stretch>
        </p:blipFill>
        <p:spPr>
          <a:xfrm>
            <a:off x="10614363" y="115127"/>
            <a:ext cx="1444288" cy="737144"/>
          </a:xfrm>
          <a:prstGeom prst="rect">
            <a:avLst/>
          </a:prstGeom>
        </p:spPr>
      </p:pic>
      <p:sp>
        <p:nvSpPr>
          <p:cNvPr id="13" name="Espace réservé du contenu 2">
            <a:extLst>
              <a:ext uri="{FF2B5EF4-FFF2-40B4-BE49-F238E27FC236}">
                <a16:creationId xmlns:a16="http://schemas.microsoft.com/office/drawing/2014/main" id="{A51CDAE8-CAEA-4008-9111-BCB275D8D84C}"/>
              </a:ext>
            </a:extLst>
          </p:cNvPr>
          <p:cNvSpPr>
            <a:spLocks noGrp="1"/>
          </p:cNvSpPr>
          <p:nvPr>
            <p:ph idx="1"/>
          </p:nvPr>
        </p:nvSpPr>
        <p:spPr>
          <a:xfrm>
            <a:off x="361950" y="3455349"/>
            <a:ext cx="11423650" cy="2766688"/>
          </a:xfrm>
        </p:spPr>
        <p:txBody>
          <a:bodyPr>
            <a:normAutofit fontScale="92500" lnSpcReduction="10000"/>
          </a:bodyPr>
          <a:lstStyle/>
          <a:p>
            <a:pPr marL="0" indent="0" algn="ctr" fontAlgn="base">
              <a:lnSpc>
                <a:spcPct val="110000"/>
              </a:lnSpc>
              <a:spcBef>
                <a:spcPts val="600"/>
              </a:spcBef>
              <a:buNone/>
            </a:pPr>
            <a:r>
              <a:rPr lang="fr-FR" b="1" dirty="0"/>
              <a:t>1. Etudier  la prévalence des parasitoses intestinales, </a:t>
            </a:r>
            <a:r>
              <a:rPr lang="fr-FR" b="1" i="1" dirty="0" err="1"/>
              <a:t>Blastocystis</a:t>
            </a:r>
            <a:r>
              <a:rPr lang="fr-FR" b="1" dirty="0"/>
              <a:t> </a:t>
            </a:r>
            <a:r>
              <a:rPr lang="fr-FR" b="1" dirty="0" err="1"/>
              <a:t>sp</a:t>
            </a:r>
            <a:r>
              <a:rPr lang="fr-FR" b="1" dirty="0"/>
              <a:t>. et </a:t>
            </a:r>
            <a:r>
              <a:rPr lang="fr-FR" b="1" i="1" dirty="0" err="1"/>
              <a:t>Cryptosporidium</a:t>
            </a:r>
            <a:r>
              <a:rPr lang="fr-FR" b="1" dirty="0"/>
              <a:t> </a:t>
            </a:r>
            <a:r>
              <a:rPr lang="fr-FR" b="1" dirty="0" err="1"/>
              <a:t>spp</a:t>
            </a:r>
            <a:r>
              <a:rPr lang="fr-FR" b="1" dirty="0"/>
              <a:t> en Guinée</a:t>
            </a:r>
          </a:p>
          <a:p>
            <a:pPr marL="0" indent="0" algn="ctr" fontAlgn="base">
              <a:lnSpc>
                <a:spcPct val="110000"/>
              </a:lnSpc>
              <a:spcBef>
                <a:spcPts val="600"/>
              </a:spcBef>
              <a:buNone/>
            </a:pPr>
            <a:endParaRPr lang="fr-FR" b="1" dirty="0"/>
          </a:p>
          <a:p>
            <a:pPr marL="0" indent="0" algn="ctr" fontAlgn="base">
              <a:lnSpc>
                <a:spcPct val="110000"/>
              </a:lnSpc>
              <a:spcBef>
                <a:spcPts val="600"/>
              </a:spcBef>
              <a:buNone/>
            </a:pPr>
            <a:r>
              <a:rPr lang="fr-FR" b="1" dirty="0"/>
              <a:t>2. Étudier les données d’épidémiologie moléculaire et facteurs de risque liés à l’infection par </a:t>
            </a:r>
            <a:r>
              <a:rPr lang="fr-FR" b="1" i="1" dirty="0" err="1"/>
              <a:t>Blastocystis</a:t>
            </a:r>
            <a:r>
              <a:rPr lang="fr-FR" b="1" dirty="0"/>
              <a:t> </a:t>
            </a:r>
            <a:r>
              <a:rPr lang="fr-FR" b="1" dirty="0" err="1"/>
              <a:t>sp</a:t>
            </a:r>
            <a:r>
              <a:rPr lang="fr-FR" b="1" dirty="0"/>
              <a:t>. et </a:t>
            </a:r>
            <a:r>
              <a:rPr lang="fr-FR" b="1" i="1" dirty="0" err="1"/>
              <a:t>Cryptosporidium</a:t>
            </a:r>
            <a:r>
              <a:rPr lang="fr-FR" b="1" dirty="0"/>
              <a:t> </a:t>
            </a:r>
            <a:r>
              <a:rPr lang="fr-FR" b="1" dirty="0" err="1"/>
              <a:t>spp</a:t>
            </a:r>
            <a:r>
              <a:rPr lang="fr-FR" b="1" dirty="0"/>
              <a:t>. en Guinée</a:t>
            </a:r>
          </a:p>
          <a:p>
            <a:pPr marL="0" indent="0" algn="ctr" fontAlgn="base">
              <a:lnSpc>
                <a:spcPct val="110000"/>
              </a:lnSpc>
              <a:spcBef>
                <a:spcPts val="600"/>
              </a:spcBef>
              <a:buNone/>
            </a:pPr>
            <a:r>
              <a:rPr lang="fr-FR" b="1" dirty="0">
                <a:highlight>
                  <a:srgbClr val="FFFF00"/>
                </a:highlight>
              </a:rPr>
              <a:t> </a:t>
            </a:r>
          </a:p>
        </p:txBody>
      </p:sp>
      <p:grpSp>
        <p:nvGrpSpPr>
          <p:cNvPr id="14" name="Groupe 13">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15" name="Connecteur droit 14">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16" name="Groupe 15">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17" name="Connecteur droit 16">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18" name="Connecteur droit 17">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20" name="ZoneTexte 19">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Objectifs </a:t>
            </a:r>
          </a:p>
        </p:txBody>
      </p:sp>
      <p:pic>
        <p:nvPicPr>
          <p:cNvPr id="2050" name="Picture 2" descr="Une alternative à SMART pour la priorisation des objectifs - Formation et  coaching en performance d'entrepri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1716" y="931864"/>
            <a:ext cx="6010193" cy="240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242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fférents types d'études épidémiologiques | Planet-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531" y="1259717"/>
            <a:ext cx="10428976" cy="5475212"/>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contenu 2">
            <a:extLst>
              <a:ext uri="{FF2B5EF4-FFF2-40B4-BE49-F238E27FC236}">
                <a16:creationId xmlns:a16="http://schemas.microsoft.com/office/drawing/2014/main" id="{DB891AD7-4F2B-4E2A-9482-28F1C21A68B2}"/>
              </a:ext>
            </a:extLst>
          </p:cNvPr>
          <p:cNvSpPr txBox="1">
            <a:spLocks/>
          </p:cNvSpPr>
          <p:nvPr/>
        </p:nvSpPr>
        <p:spPr>
          <a:xfrm>
            <a:off x="238124" y="1094743"/>
            <a:ext cx="11706225" cy="1447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fr-FR" b="1" dirty="0"/>
              <a:t>Première enquête épidémiologique concernant la prévalence et la distribution des </a:t>
            </a:r>
            <a:r>
              <a:rPr lang="fr-FR" b="1" dirty="0" err="1"/>
              <a:t>STs</a:t>
            </a:r>
            <a:r>
              <a:rPr lang="fr-FR" b="1" dirty="0"/>
              <a:t> de </a:t>
            </a:r>
            <a:r>
              <a:rPr lang="fr-FR" b="1" i="1" dirty="0" err="1"/>
              <a:t>Blastocystis</a:t>
            </a:r>
            <a:r>
              <a:rPr lang="fr-FR" b="1" dirty="0"/>
              <a:t> </a:t>
            </a:r>
            <a:r>
              <a:rPr lang="fr-FR" b="1" dirty="0" err="1"/>
              <a:t>sp</a:t>
            </a:r>
            <a:r>
              <a:rPr lang="fr-FR" b="1" dirty="0"/>
              <a:t>. en Guinée</a:t>
            </a:r>
          </a:p>
        </p:txBody>
      </p:sp>
      <p:pic>
        <p:nvPicPr>
          <p:cNvPr id="11" name="Image 10">
            <a:extLst>
              <a:ext uri="{FF2B5EF4-FFF2-40B4-BE49-F238E27FC236}">
                <a16:creationId xmlns:a16="http://schemas.microsoft.com/office/drawing/2014/main" id="{9519D74D-8F92-4C39-B511-EBE0378BB8F7}"/>
              </a:ext>
            </a:extLst>
          </p:cNvPr>
          <p:cNvPicPr>
            <a:picLocks noChangeAspect="1"/>
          </p:cNvPicPr>
          <p:nvPr/>
        </p:nvPicPr>
        <p:blipFill>
          <a:blip r:embed="rId4"/>
          <a:stretch>
            <a:fillRect/>
          </a:stretch>
        </p:blipFill>
        <p:spPr>
          <a:xfrm>
            <a:off x="10614363" y="115127"/>
            <a:ext cx="1444288" cy="737144"/>
          </a:xfrm>
          <a:prstGeom prst="rect">
            <a:avLst/>
          </a:prstGeom>
        </p:spPr>
      </p:pic>
      <p:grpSp>
        <p:nvGrpSpPr>
          <p:cNvPr id="12" name="Groupe 11">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13" name="Connecteur droit 12">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14" name="Groupe 13">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15" name="Connecteur droit 14">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16" name="Connecteur droit 15">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4099420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3171C35-0D2C-4863-94B0-90DBBB4209C5}"/>
              </a:ext>
            </a:extLst>
          </p:cNvPr>
          <p:cNvPicPr>
            <a:picLocks noChangeAspect="1"/>
          </p:cNvPicPr>
          <p:nvPr/>
        </p:nvPicPr>
        <p:blipFill rotWithShape="1">
          <a:blip r:embed="rId3"/>
          <a:srcRect r="3605"/>
          <a:stretch/>
        </p:blipFill>
        <p:spPr>
          <a:xfrm>
            <a:off x="5323721" y="1450141"/>
            <a:ext cx="6751528" cy="5164942"/>
          </a:xfrm>
          <a:prstGeom prst="rect">
            <a:avLst/>
          </a:prstGeom>
        </p:spPr>
      </p:pic>
      <p:sp>
        <p:nvSpPr>
          <p:cNvPr id="14" name="ZoneTexte 13">
            <a:extLst>
              <a:ext uri="{FF2B5EF4-FFF2-40B4-BE49-F238E27FC236}">
                <a16:creationId xmlns:a16="http://schemas.microsoft.com/office/drawing/2014/main" id="{E6ADB39B-81D4-406D-BE6A-91E304CBCE18}"/>
              </a:ext>
            </a:extLst>
          </p:cNvPr>
          <p:cNvSpPr txBox="1"/>
          <p:nvPr/>
        </p:nvSpPr>
        <p:spPr>
          <a:xfrm>
            <a:off x="9201149" y="4561622"/>
            <a:ext cx="2818356" cy="400110"/>
          </a:xfrm>
          <a:prstGeom prst="rect">
            <a:avLst/>
          </a:prstGeom>
          <a:noFill/>
        </p:spPr>
        <p:txBody>
          <a:bodyPr wrap="square" rtlCol="0">
            <a:spAutoFit/>
          </a:bodyPr>
          <a:lstStyle/>
          <a:p>
            <a:r>
              <a:rPr lang="fr-FR" sz="2000" b="1" dirty="0"/>
              <a:t>N=250</a:t>
            </a:r>
          </a:p>
        </p:txBody>
      </p:sp>
      <p:pic>
        <p:nvPicPr>
          <p:cNvPr id="25" name="Image 24">
            <a:extLst>
              <a:ext uri="{FF2B5EF4-FFF2-40B4-BE49-F238E27FC236}">
                <a16:creationId xmlns:a16="http://schemas.microsoft.com/office/drawing/2014/main" id="{87A7B691-9737-45B7-B330-E45F1D9C8E49}"/>
              </a:ext>
            </a:extLst>
          </p:cNvPr>
          <p:cNvPicPr>
            <a:picLocks noChangeAspect="1"/>
          </p:cNvPicPr>
          <p:nvPr/>
        </p:nvPicPr>
        <p:blipFill rotWithShape="1">
          <a:blip r:embed="rId4"/>
          <a:srcRect l="50000"/>
          <a:stretch/>
        </p:blipFill>
        <p:spPr>
          <a:xfrm>
            <a:off x="8664671" y="5023287"/>
            <a:ext cx="847697" cy="823477"/>
          </a:xfrm>
          <a:prstGeom prst="rect">
            <a:avLst/>
          </a:prstGeom>
        </p:spPr>
      </p:pic>
      <p:sp>
        <p:nvSpPr>
          <p:cNvPr id="34" name="Flèche : gauche 33">
            <a:extLst>
              <a:ext uri="{FF2B5EF4-FFF2-40B4-BE49-F238E27FC236}">
                <a16:creationId xmlns:a16="http://schemas.microsoft.com/office/drawing/2014/main" id="{EAE706C0-4594-4B1B-A760-F4D4C4FC684F}"/>
              </a:ext>
            </a:extLst>
          </p:cNvPr>
          <p:cNvSpPr/>
          <p:nvPr/>
        </p:nvSpPr>
        <p:spPr>
          <a:xfrm flipH="1">
            <a:off x="6932720" y="4617763"/>
            <a:ext cx="2268429" cy="3435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 gauche 34">
            <a:extLst>
              <a:ext uri="{FF2B5EF4-FFF2-40B4-BE49-F238E27FC236}">
                <a16:creationId xmlns:a16="http://schemas.microsoft.com/office/drawing/2014/main" id="{D9882C73-B11E-47A0-BB67-F3781C62A18F}"/>
              </a:ext>
            </a:extLst>
          </p:cNvPr>
          <p:cNvSpPr/>
          <p:nvPr/>
        </p:nvSpPr>
        <p:spPr>
          <a:xfrm rot="10800000">
            <a:off x="7594532" y="5846763"/>
            <a:ext cx="1606617" cy="3786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E6ADB39B-81D4-406D-BE6A-91E304CBCE18}"/>
              </a:ext>
            </a:extLst>
          </p:cNvPr>
          <p:cNvSpPr txBox="1"/>
          <p:nvPr/>
        </p:nvSpPr>
        <p:spPr>
          <a:xfrm>
            <a:off x="9229724" y="5820490"/>
            <a:ext cx="2818356" cy="400110"/>
          </a:xfrm>
          <a:prstGeom prst="rect">
            <a:avLst/>
          </a:prstGeom>
          <a:noFill/>
        </p:spPr>
        <p:txBody>
          <a:bodyPr wrap="square" rtlCol="0">
            <a:spAutoFit/>
          </a:bodyPr>
          <a:lstStyle/>
          <a:p>
            <a:r>
              <a:rPr lang="fr-FR" sz="2000" b="1" dirty="0"/>
              <a:t>N=250</a:t>
            </a:r>
          </a:p>
        </p:txBody>
      </p:sp>
      <p:pic>
        <p:nvPicPr>
          <p:cNvPr id="23" name="Image 22">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grpSp>
        <p:nvGrpSpPr>
          <p:cNvPr id="24" name="Groupe 23">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7" name="Connecteur droit 26">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8" name="Groupe 27">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32" name="Connecteur droit 31">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33" name="Connecteur droit 32">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6" name="Connecteur droit 35">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7" name="ZoneTexte 36">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Population étudiée</a:t>
            </a:r>
          </a:p>
        </p:txBody>
      </p:sp>
      <p:sp>
        <p:nvSpPr>
          <p:cNvPr id="4" name="Rectangle 3"/>
          <p:cNvSpPr/>
          <p:nvPr/>
        </p:nvSpPr>
        <p:spPr>
          <a:xfrm>
            <a:off x="381000" y="963717"/>
            <a:ext cx="4724400" cy="3293209"/>
          </a:xfrm>
          <a:prstGeom prst="rect">
            <a:avLst/>
          </a:prstGeom>
        </p:spPr>
        <p:txBody>
          <a:bodyPr wrap="square">
            <a:spAutoFit/>
          </a:bodyPr>
          <a:lstStyle/>
          <a:p>
            <a:pPr marL="285750" indent="-285750">
              <a:buFont typeface="Wingdings" panose="05000000000000000000" pitchFamily="2" charset="2"/>
              <a:buChar char="q"/>
            </a:pPr>
            <a:r>
              <a:rPr lang="fr-FR" sz="1600" b="1" dirty="0"/>
              <a:t>Etude réalisée en saison sèche de Janvier à Mars 2021</a:t>
            </a:r>
          </a:p>
          <a:p>
            <a:endParaRPr lang="fr-FR" sz="1600" b="1" dirty="0"/>
          </a:p>
          <a:p>
            <a:pPr marL="285750" indent="-285750">
              <a:buFont typeface="Wingdings" panose="05000000000000000000" pitchFamily="2" charset="2"/>
              <a:buChar char="q"/>
            </a:pPr>
            <a:r>
              <a:rPr lang="fr-FR" sz="1600" b="1" dirty="0"/>
              <a:t>Implication de deux hôpitaux de Conakry</a:t>
            </a:r>
          </a:p>
          <a:p>
            <a:endParaRPr lang="fr-FR" sz="1600" b="1" dirty="0"/>
          </a:p>
          <a:p>
            <a:pPr marL="285750" indent="-285750">
              <a:buFont typeface="Wingdings" panose="05000000000000000000" pitchFamily="2" charset="2"/>
              <a:buChar char="q"/>
            </a:pPr>
            <a:r>
              <a:rPr lang="fr-FR" sz="1600" b="1" dirty="0"/>
              <a:t>Total de 500 patients </a:t>
            </a:r>
            <a:r>
              <a:rPr lang="fr-FR" sz="1600" b="1" dirty="0" err="1"/>
              <a:t>enrollés</a:t>
            </a:r>
            <a:r>
              <a:rPr lang="fr-FR" sz="1600" b="1" dirty="0"/>
              <a:t> présentant ou non un des symptômes digestifs</a:t>
            </a:r>
          </a:p>
          <a:p>
            <a:endParaRPr lang="fr-FR" sz="1600" b="1" dirty="0"/>
          </a:p>
          <a:p>
            <a:pPr marL="285750" indent="-285750">
              <a:buFont typeface="Wingdings" panose="05000000000000000000" pitchFamily="2" charset="2"/>
              <a:buChar char="q"/>
            </a:pPr>
            <a:r>
              <a:rPr lang="fr-FR" sz="1600" b="1" dirty="0"/>
              <a:t>Un échantillon de selle collecté pour chaque participant</a:t>
            </a:r>
          </a:p>
          <a:p>
            <a:pPr marL="285750" indent="-285750">
              <a:buFont typeface="Wingdings" panose="05000000000000000000" pitchFamily="2" charset="2"/>
              <a:buChar char="q"/>
            </a:pPr>
            <a:endParaRPr lang="fr-FR" sz="1600" b="1" dirty="0"/>
          </a:p>
          <a:p>
            <a:pPr marL="285750" indent="-285750">
              <a:buFont typeface="Wingdings" panose="05000000000000000000" pitchFamily="2" charset="2"/>
              <a:buChar char="q"/>
            </a:pPr>
            <a:r>
              <a:rPr lang="fr-FR" sz="1600" b="1" dirty="0"/>
              <a:t>Patients originaires de Conakry ou des villes alentours</a:t>
            </a:r>
          </a:p>
        </p:txBody>
      </p:sp>
      <p:pic>
        <p:nvPicPr>
          <p:cNvPr id="17" name="Image 16"/>
          <p:cNvPicPr/>
          <p:nvPr/>
        </p:nvPicPr>
        <p:blipFill rotWithShape="1">
          <a:blip r:embed="rId6" cstate="print">
            <a:extLst>
              <a:ext uri="{28A0092B-C50C-407E-A947-70E740481C1C}">
                <a14:useLocalDpi xmlns:a14="http://schemas.microsoft.com/office/drawing/2010/main" val="0"/>
              </a:ext>
            </a:extLst>
          </a:blip>
          <a:srcRect l="33883" t="22420" r="20944" b="49822"/>
          <a:stretch/>
        </p:blipFill>
        <p:spPr bwMode="auto">
          <a:xfrm>
            <a:off x="266700" y="4362450"/>
            <a:ext cx="5057021" cy="23402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6318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8539" y="1082340"/>
            <a:ext cx="4097042" cy="1077218"/>
          </a:xfrm>
          <a:prstGeom prst="rect">
            <a:avLst/>
          </a:prstGeom>
          <a:noFill/>
        </p:spPr>
        <p:txBody>
          <a:bodyPr wrap="square" rtlCol="0">
            <a:spAutoFit/>
          </a:bodyPr>
          <a:lstStyle/>
          <a:p>
            <a:pPr algn="ctr"/>
            <a:r>
              <a:rPr lang="fr-FR" sz="1600" b="1" u="sng" dirty="0"/>
              <a:t>Questionnaire</a:t>
            </a:r>
          </a:p>
          <a:p>
            <a:pPr algn="ctr"/>
            <a:r>
              <a:rPr lang="fr-FR" sz="1600" b="1" dirty="0">
                <a:solidFill>
                  <a:srgbClr val="0070C0"/>
                </a:solidFill>
              </a:rPr>
              <a:t>→ Age, Sexe, Lieu de résidence, source d’eau potable, contact avec des animaux, symptômes digestifs)</a:t>
            </a:r>
          </a:p>
        </p:txBody>
      </p:sp>
      <p:sp>
        <p:nvSpPr>
          <p:cNvPr id="15" name="ZoneTexte 14"/>
          <p:cNvSpPr txBox="1"/>
          <p:nvPr/>
        </p:nvSpPr>
        <p:spPr>
          <a:xfrm>
            <a:off x="8334716" y="2064239"/>
            <a:ext cx="3781084" cy="584775"/>
          </a:xfrm>
          <a:prstGeom prst="rect">
            <a:avLst/>
          </a:prstGeom>
          <a:noFill/>
        </p:spPr>
        <p:txBody>
          <a:bodyPr wrap="square" rtlCol="0">
            <a:spAutoFit/>
          </a:bodyPr>
          <a:lstStyle/>
          <a:p>
            <a:pPr algn="ctr"/>
            <a:r>
              <a:rPr lang="fr-FR" sz="1600" b="1" u="sng" dirty="0"/>
              <a:t>Séquençage des produits de PCR et analyse des </a:t>
            </a:r>
            <a:r>
              <a:rPr lang="fr-FR" sz="1600" b="1" u="sng" dirty="0" err="1"/>
              <a:t>électrophorégrammes</a:t>
            </a:r>
            <a:endParaRPr lang="fr-FR" sz="1600" b="1" u="sng" dirty="0"/>
          </a:p>
        </p:txBody>
      </p:sp>
      <p:sp>
        <p:nvSpPr>
          <p:cNvPr id="31" name="Freeform 424">
            <a:extLst>
              <a:ext uri="{FF2B5EF4-FFF2-40B4-BE49-F238E27FC236}">
                <a16:creationId xmlns:a16="http://schemas.microsoft.com/office/drawing/2014/main" id="{B432D6BA-4BDE-4003-A3D6-219A80E6E886}"/>
              </a:ext>
            </a:extLst>
          </p:cNvPr>
          <p:cNvSpPr>
            <a:spLocks noChangeArrowheads="1"/>
          </p:cNvSpPr>
          <p:nvPr/>
        </p:nvSpPr>
        <p:spPr bwMode="auto">
          <a:xfrm>
            <a:off x="1586505" y="2242613"/>
            <a:ext cx="1138246" cy="1292532"/>
          </a:xfrm>
          <a:custGeom>
            <a:avLst/>
            <a:gdLst>
              <a:gd name="T0" fmla="*/ 125308 w 307617"/>
              <a:gd name="T1" fmla="*/ 269837 h 309202"/>
              <a:gd name="T2" fmla="*/ 39750 w 307617"/>
              <a:gd name="T3" fmla="*/ 260654 h 309202"/>
              <a:gd name="T4" fmla="*/ 39750 w 307617"/>
              <a:gd name="T5" fmla="*/ 269837 h 309202"/>
              <a:gd name="T6" fmla="*/ 163082 w 307617"/>
              <a:gd name="T7" fmla="*/ 269295 h 309202"/>
              <a:gd name="T8" fmla="*/ 259884 w 307617"/>
              <a:gd name="T9" fmla="*/ 251769 h 309202"/>
              <a:gd name="T10" fmla="*/ 268497 w 307617"/>
              <a:gd name="T11" fmla="*/ 251769 h 309202"/>
              <a:gd name="T12" fmla="*/ 9360 w 307617"/>
              <a:gd name="T13" fmla="*/ 284478 h 309202"/>
              <a:gd name="T14" fmla="*/ 176761 w 307617"/>
              <a:gd name="T15" fmla="*/ 246161 h 309202"/>
              <a:gd name="T16" fmla="*/ 214202 w 307617"/>
              <a:gd name="T17" fmla="*/ 212905 h 309202"/>
              <a:gd name="T18" fmla="*/ 213122 w 307617"/>
              <a:gd name="T19" fmla="*/ 253752 h 309202"/>
              <a:gd name="T20" fmla="*/ 159841 w 307617"/>
              <a:gd name="T21" fmla="*/ 307612 h 309202"/>
              <a:gd name="T22" fmla="*/ 0 w 307617"/>
              <a:gd name="T23" fmla="*/ 212905 h 309202"/>
              <a:gd name="T24" fmla="*/ 250912 w 307617"/>
              <a:gd name="T25" fmla="*/ 185666 h 309202"/>
              <a:gd name="T26" fmla="*/ 277470 w 307617"/>
              <a:gd name="T27" fmla="*/ 245989 h 309202"/>
              <a:gd name="T28" fmla="*/ 259884 w 307617"/>
              <a:gd name="T29" fmla="*/ 177358 h 309202"/>
              <a:gd name="T30" fmla="*/ 95761 w 307617"/>
              <a:gd name="T31" fmla="*/ 192107 h 309202"/>
              <a:gd name="T32" fmla="*/ 130681 w 307617"/>
              <a:gd name="T33" fmla="*/ 149399 h 309202"/>
              <a:gd name="T34" fmla="*/ 175322 w 307617"/>
              <a:gd name="T35" fmla="*/ 189236 h 309202"/>
              <a:gd name="T36" fmla="*/ 178562 w 307617"/>
              <a:gd name="T37" fmla="*/ 198567 h 309202"/>
              <a:gd name="T38" fmla="*/ 130681 w 307617"/>
              <a:gd name="T39" fmla="*/ 167343 h 309202"/>
              <a:gd name="T40" fmla="*/ 89281 w 307617"/>
              <a:gd name="T41" fmla="*/ 235173 h 309202"/>
              <a:gd name="T42" fmla="*/ 44641 w 307617"/>
              <a:gd name="T43" fmla="*/ 195337 h 309202"/>
              <a:gd name="T44" fmla="*/ 4680 w 307617"/>
              <a:gd name="T45" fmla="*/ 189236 h 309202"/>
              <a:gd name="T46" fmla="*/ 105174 w 307617"/>
              <a:gd name="T47" fmla="*/ 128738 h 309202"/>
              <a:gd name="T48" fmla="*/ 105174 w 307617"/>
              <a:gd name="T49" fmla="*/ 137908 h 309202"/>
              <a:gd name="T50" fmla="*/ 82385 w 307617"/>
              <a:gd name="T51" fmla="*/ 128738 h 309202"/>
              <a:gd name="T52" fmla="*/ 34966 w 307617"/>
              <a:gd name="T53" fmla="*/ 133139 h 309202"/>
              <a:gd name="T54" fmla="*/ 179239 w 307617"/>
              <a:gd name="T55" fmla="*/ 104721 h 309202"/>
              <a:gd name="T56" fmla="*/ 128604 w 307617"/>
              <a:gd name="T57" fmla="*/ 100130 h 309202"/>
              <a:gd name="T58" fmla="*/ 106527 w 307617"/>
              <a:gd name="T59" fmla="*/ 109312 h 309202"/>
              <a:gd name="T60" fmla="*/ 39644 w 307617"/>
              <a:gd name="T61" fmla="*/ 100130 h 309202"/>
              <a:gd name="T62" fmla="*/ 39644 w 307617"/>
              <a:gd name="T63" fmla="*/ 109325 h 309202"/>
              <a:gd name="T64" fmla="*/ 113598 w 307617"/>
              <a:gd name="T65" fmla="*/ 44502 h 309202"/>
              <a:gd name="T66" fmla="*/ 125236 w 307617"/>
              <a:gd name="T67" fmla="*/ 65775 h 309202"/>
              <a:gd name="T68" fmla="*/ 104143 w 307617"/>
              <a:gd name="T69" fmla="*/ 77511 h 309202"/>
              <a:gd name="T70" fmla="*/ 92141 w 307617"/>
              <a:gd name="T71" fmla="*/ 56239 h 309202"/>
              <a:gd name="T72" fmla="*/ 259884 w 307617"/>
              <a:gd name="T73" fmla="*/ 34315 h 309202"/>
              <a:gd name="T74" fmla="*/ 272804 w 307617"/>
              <a:gd name="T75" fmla="*/ 169411 h 309202"/>
              <a:gd name="T76" fmla="*/ 259884 w 307617"/>
              <a:gd name="T77" fmla="*/ 34315 h 309202"/>
              <a:gd name="T78" fmla="*/ 269215 w 307617"/>
              <a:gd name="T79" fmla="*/ 24201 h 309202"/>
              <a:gd name="T80" fmla="*/ 255937 w 307617"/>
              <a:gd name="T81" fmla="*/ 2889 h 309202"/>
              <a:gd name="T82" fmla="*/ 278187 w 307617"/>
              <a:gd name="T83" fmla="*/ 28898 h 309202"/>
              <a:gd name="T84" fmla="*/ 303310 w 307617"/>
              <a:gd name="T85" fmla="*/ 145209 h 309202"/>
              <a:gd name="T86" fmla="*/ 286800 w 307617"/>
              <a:gd name="T87" fmla="*/ 253936 h 309202"/>
              <a:gd name="T88" fmla="*/ 264191 w 307617"/>
              <a:gd name="T89" fmla="*/ 309563 h 309202"/>
              <a:gd name="T90" fmla="*/ 241581 w 307617"/>
              <a:gd name="T91" fmla="*/ 253936 h 309202"/>
              <a:gd name="T92" fmla="*/ 249835 w 307617"/>
              <a:gd name="T93" fmla="*/ 8669 h 309202"/>
              <a:gd name="T94" fmla="*/ 51840 w 307617"/>
              <a:gd name="T95" fmla="*/ 4691 h 309202"/>
              <a:gd name="T96" fmla="*/ 87841 w 307617"/>
              <a:gd name="T97" fmla="*/ 0 h 309202"/>
              <a:gd name="T98" fmla="*/ 123482 w 307617"/>
              <a:gd name="T99" fmla="*/ 4691 h 309202"/>
              <a:gd name="T100" fmla="*/ 163801 w 307617"/>
              <a:gd name="T101" fmla="*/ 13355 h 309202"/>
              <a:gd name="T102" fmla="*/ 173161 w 307617"/>
              <a:gd name="T103" fmla="*/ 13355 h 309202"/>
              <a:gd name="T104" fmla="*/ 209522 w 307617"/>
              <a:gd name="T105" fmla="*/ 180825 h 309202"/>
              <a:gd name="T106" fmla="*/ 173161 w 307617"/>
              <a:gd name="T107" fmla="*/ 22739 h 309202"/>
              <a:gd name="T108" fmla="*/ 163801 w 307617"/>
              <a:gd name="T109" fmla="*/ 22739 h 309202"/>
              <a:gd name="T110" fmla="*/ 123482 w 307617"/>
              <a:gd name="T111" fmla="*/ 31040 h 309202"/>
              <a:gd name="T112" fmla="*/ 87841 w 307617"/>
              <a:gd name="T113" fmla="*/ 35732 h 309202"/>
              <a:gd name="T114" fmla="*/ 51840 w 307617"/>
              <a:gd name="T115" fmla="*/ 31040 h 309202"/>
              <a:gd name="T116" fmla="*/ 23041 w 307617"/>
              <a:gd name="T117" fmla="*/ 22739 h 309202"/>
              <a:gd name="T118" fmla="*/ 0 w 307617"/>
              <a:gd name="T119" fmla="*/ 176133 h 309202"/>
              <a:gd name="T120" fmla="*/ 42480 w 307617"/>
              <a:gd name="T121" fmla="*/ 4691 h 3092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7617" h="309202">
                <a:moveTo>
                  <a:pt x="87205" y="260350"/>
                </a:moveTo>
                <a:lnTo>
                  <a:pt x="125162" y="260350"/>
                </a:lnTo>
                <a:cubicBezTo>
                  <a:pt x="128027" y="260350"/>
                  <a:pt x="129817" y="262467"/>
                  <a:pt x="129817" y="264936"/>
                </a:cubicBezTo>
                <a:cubicBezTo>
                  <a:pt x="129817" y="267758"/>
                  <a:pt x="128027" y="269522"/>
                  <a:pt x="125162" y="269522"/>
                </a:cubicBezTo>
                <a:lnTo>
                  <a:pt x="87205" y="269522"/>
                </a:lnTo>
                <a:cubicBezTo>
                  <a:pt x="84699" y="269522"/>
                  <a:pt x="82550" y="267758"/>
                  <a:pt x="82550" y="264936"/>
                </a:cubicBezTo>
                <a:cubicBezTo>
                  <a:pt x="82550" y="262467"/>
                  <a:pt x="84699" y="260350"/>
                  <a:pt x="87205" y="260350"/>
                </a:cubicBezTo>
                <a:close/>
                <a:moveTo>
                  <a:pt x="39704" y="260350"/>
                </a:moveTo>
                <a:lnTo>
                  <a:pt x="64336" y="260350"/>
                </a:lnTo>
                <a:cubicBezTo>
                  <a:pt x="66909" y="260350"/>
                  <a:pt x="69483" y="262467"/>
                  <a:pt x="69483" y="264936"/>
                </a:cubicBezTo>
                <a:cubicBezTo>
                  <a:pt x="69483" y="267758"/>
                  <a:pt x="66909" y="269522"/>
                  <a:pt x="64336" y="269522"/>
                </a:cubicBezTo>
                <a:lnTo>
                  <a:pt x="39704" y="269522"/>
                </a:lnTo>
                <a:cubicBezTo>
                  <a:pt x="37131" y="269522"/>
                  <a:pt x="34925" y="267758"/>
                  <a:pt x="34925" y="264936"/>
                </a:cubicBezTo>
                <a:cubicBezTo>
                  <a:pt x="34925" y="262467"/>
                  <a:pt x="37131" y="260350"/>
                  <a:pt x="39704" y="260350"/>
                </a:cubicBezTo>
                <a:close/>
                <a:moveTo>
                  <a:pt x="176556" y="255261"/>
                </a:moveTo>
                <a:cubicBezTo>
                  <a:pt x="169005" y="255261"/>
                  <a:pt x="162892" y="261399"/>
                  <a:pt x="162892" y="268981"/>
                </a:cubicBezTo>
                <a:lnTo>
                  <a:pt x="162892" y="291367"/>
                </a:lnTo>
                <a:lnTo>
                  <a:pt x="198131" y="255261"/>
                </a:lnTo>
                <a:lnTo>
                  <a:pt x="176556" y="255261"/>
                </a:lnTo>
                <a:close/>
                <a:moveTo>
                  <a:pt x="259582" y="251475"/>
                </a:moveTo>
                <a:lnTo>
                  <a:pt x="251696" y="255805"/>
                </a:lnTo>
                <a:lnTo>
                  <a:pt x="263884" y="290441"/>
                </a:lnTo>
                <a:lnTo>
                  <a:pt x="276072" y="255805"/>
                </a:lnTo>
                <a:lnTo>
                  <a:pt x="268185" y="251475"/>
                </a:lnTo>
                <a:cubicBezTo>
                  <a:pt x="265318" y="250393"/>
                  <a:pt x="262091" y="250393"/>
                  <a:pt x="259582" y="251475"/>
                </a:cubicBezTo>
                <a:close/>
                <a:moveTo>
                  <a:pt x="4675" y="207963"/>
                </a:moveTo>
                <a:cubicBezTo>
                  <a:pt x="7192" y="207963"/>
                  <a:pt x="9349" y="209768"/>
                  <a:pt x="9349" y="212657"/>
                </a:cubicBezTo>
                <a:lnTo>
                  <a:pt x="9349" y="284146"/>
                </a:lnTo>
                <a:cubicBezTo>
                  <a:pt x="9349" y="291728"/>
                  <a:pt x="15462" y="297866"/>
                  <a:pt x="23014" y="297866"/>
                </a:cubicBezTo>
                <a:lnTo>
                  <a:pt x="153543" y="297866"/>
                </a:lnTo>
                <a:lnTo>
                  <a:pt x="153543" y="268981"/>
                </a:lnTo>
                <a:cubicBezTo>
                  <a:pt x="153543" y="256344"/>
                  <a:pt x="163970" y="245874"/>
                  <a:pt x="176556" y="245874"/>
                </a:cubicBezTo>
                <a:lnTo>
                  <a:pt x="204603" y="245874"/>
                </a:lnTo>
                <a:lnTo>
                  <a:pt x="204603" y="212657"/>
                </a:lnTo>
                <a:cubicBezTo>
                  <a:pt x="204603" y="209768"/>
                  <a:pt x="206761" y="207963"/>
                  <a:pt x="209278" y="207963"/>
                </a:cubicBezTo>
                <a:cubicBezTo>
                  <a:pt x="211795" y="207963"/>
                  <a:pt x="213953" y="209768"/>
                  <a:pt x="213953" y="212657"/>
                </a:cubicBezTo>
                <a:lnTo>
                  <a:pt x="213953" y="250568"/>
                </a:lnTo>
                <a:cubicBezTo>
                  <a:pt x="213953" y="250568"/>
                  <a:pt x="213953" y="250568"/>
                  <a:pt x="213953" y="250929"/>
                </a:cubicBezTo>
                <a:cubicBezTo>
                  <a:pt x="213953" y="251290"/>
                  <a:pt x="213593" y="251651"/>
                  <a:pt x="213593" y="252373"/>
                </a:cubicBezTo>
                <a:cubicBezTo>
                  <a:pt x="213233" y="252734"/>
                  <a:pt x="212874" y="253095"/>
                  <a:pt x="212874" y="253456"/>
                </a:cubicBezTo>
                <a:lnTo>
                  <a:pt x="212514" y="253456"/>
                </a:lnTo>
                <a:lnTo>
                  <a:pt x="212514" y="253817"/>
                </a:lnTo>
                <a:lnTo>
                  <a:pt x="161453" y="306170"/>
                </a:lnTo>
                <a:cubicBezTo>
                  <a:pt x="161094" y="306531"/>
                  <a:pt x="160375" y="306892"/>
                  <a:pt x="159655" y="307253"/>
                </a:cubicBezTo>
                <a:cubicBezTo>
                  <a:pt x="159296" y="307253"/>
                  <a:pt x="158577" y="307614"/>
                  <a:pt x="158217" y="307614"/>
                </a:cubicBezTo>
                <a:lnTo>
                  <a:pt x="23014" y="307614"/>
                </a:lnTo>
                <a:cubicBezTo>
                  <a:pt x="10428" y="307614"/>
                  <a:pt x="0" y="296782"/>
                  <a:pt x="0" y="284146"/>
                </a:cubicBezTo>
                <a:lnTo>
                  <a:pt x="0" y="212657"/>
                </a:lnTo>
                <a:cubicBezTo>
                  <a:pt x="0" y="209768"/>
                  <a:pt x="1798" y="207963"/>
                  <a:pt x="4675" y="207963"/>
                </a:cubicBezTo>
                <a:close/>
                <a:moveTo>
                  <a:pt x="259582" y="177151"/>
                </a:moveTo>
                <a:lnTo>
                  <a:pt x="250620" y="181841"/>
                </a:lnTo>
                <a:lnTo>
                  <a:pt x="250620" y="185449"/>
                </a:lnTo>
                <a:lnTo>
                  <a:pt x="250620" y="245702"/>
                </a:lnTo>
                <a:lnTo>
                  <a:pt x="255280" y="243537"/>
                </a:lnTo>
                <a:cubicBezTo>
                  <a:pt x="260658" y="240290"/>
                  <a:pt x="267110" y="240290"/>
                  <a:pt x="272487" y="243537"/>
                </a:cubicBezTo>
                <a:lnTo>
                  <a:pt x="277147" y="245702"/>
                </a:lnTo>
                <a:lnTo>
                  <a:pt x="277147" y="183645"/>
                </a:lnTo>
                <a:lnTo>
                  <a:pt x="277147" y="181841"/>
                </a:lnTo>
                <a:lnTo>
                  <a:pt x="268185" y="177151"/>
                </a:lnTo>
                <a:cubicBezTo>
                  <a:pt x="265318" y="175708"/>
                  <a:pt x="262091" y="175708"/>
                  <a:pt x="259582" y="177151"/>
                </a:cubicBezTo>
                <a:close/>
                <a:moveTo>
                  <a:pt x="55376" y="149225"/>
                </a:moveTo>
                <a:cubicBezTo>
                  <a:pt x="57174" y="149225"/>
                  <a:pt x="58972" y="150659"/>
                  <a:pt x="59332" y="152451"/>
                </a:cubicBezTo>
                <a:lnTo>
                  <a:pt x="84862" y="219843"/>
                </a:lnTo>
                <a:lnTo>
                  <a:pt x="95650" y="191883"/>
                </a:lnTo>
                <a:cubicBezTo>
                  <a:pt x="96369" y="190090"/>
                  <a:pt x="97807" y="189015"/>
                  <a:pt x="99965" y="189015"/>
                </a:cubicBezTo>
                <a:lnTo>
                  <a:pt x="112190" y="189015"/>
                </a:lnTo>
                <a:lnTo>
                  <a:pt x="126214" y="152451"/>
                </a:lnTo>
                <a:cubicBezTo>
                  <a:pt x="126933" y="150659"/>
                  <a:pt x="128372" y="149225"/>
                  <a:pt x="130529" y="149225"/>
                </a:cubicBezTo>
                <a:cubicBezTo>
                  <a:pt x="132687" y="149225"/>
                  <a:pt x="134125" y="150659"/>
                  <a:pt x="134844" y="152451"/>
                </a:cubicBezTo>
                <a:lnTo>
                  <a:pt x="160375" y="219843"/>
                </a:lnTo>
                <a:lnTo>
                  <a:pt x="170803" y="191883"/>
                </a:lnTo>
                <a:cubicBezTo>
                  <a:pt x="171522" y="190090"/>
                  <a:pt x="173320" y="189015"/>
                  <a:pt x="175118" y="189015"/>
                </a:cubicBezTo>
                <a:lnTo>
                  <a:pt x="209278" y="189015"/>
                </a:lnTo>
                <a:cubicBezTo>
                  <a:pt x="211795" y="189015"/>
                  <a:pt x="213953" y="190807"/>
                  <a:pt x="213953" y="193675"/>
                </a:cubicBezTo>
                <a:cubicBezTo>
                  <a:pt x="213953" y="196184"/>
                  <a:pt x="211795" y="198335"/>
                  <a:pt x="209278" y="198335"/>
                </a:cubicBezTo>
                <a:lnTo>
                  <a:pt x="178354" y="198335"/>
                </a:lnTo>
                <a:lnTo>
                  <a:pt x="164690" y="234899"/>
                </a:lnTo>
                <a:cubicBezTo>
                  <a:pt x="163970" y="236691"/>
                  <a:pt x="162173" y="237767"/>
                  <a:pt x="160375" y="237767"/>
                </a:cubicBezTo>
                <a:cubicBezTo>
                  <a:pt x="158217" y="237767"/>
                  <a:pt x="156779" y="236691"/>
                  <a:pt x="156060" y="234899"/>
                </a:cubicBezTo>
                <a:lnTo>
                  <a:pt x="130529" y="167148"/>
                </a:lnTo>
                <a:lnTo>
                  <a:pt x="119742" y="195109"/>
                </a:lnTo>
                <a:cubicBezTo>
                  <a:pt x="119382" y="196901"/>
                  <a:pt x="117584" y="198335"/>
                  <a:pt x="115786" y="198335"/>
                </a:cubicBezTo>
                <a:lnTo>
                  <a:pt x="103201" y="198335"/>
                </a:lnTo>
                <a:lnTo>
                  <a:pt x="89177" y="234899"/>
                </a:lnTo>
                <a:cubicBezTo>
                  <a:pt x="88458" y="236691"/>
                  <a:pt x="87020" y="237767"/>
                  <a:pt x="84862" y="237767"/>
                </a:cubicBezTo>
                <a:cubicBezTo>
                  <a:pt x="83064" y="237767"/>
                  <a:pt x="81266" y="236691"/>
                  <a:pt x="80547" y="234899"/>
                </a:cubicBezTo>
                <a:lnTo>
                  <a:pt x="55376" y="167148"/>
                </a:lnTo>
                <a:lnTo>
                  <a:pt x="44589" y="195109"/>
                </a:lnTo>
                <a:cubicBezTo>
                  <a:pt x="43869" y="196901"/>
                  <a:pt x="42072" y="198335"/>
                  <a:pt x="40274" y="198335"/>
                </a:cubicBezTo>
                <a:lnTo>
                  <a:pt x="4675" y="198335"/>
                </a:lnTo>
                <a:cubicBezTo>
                  <a:pt x="1798" y="198335"/>
                  <a:pt x="0" y="196184"/>
                  <a:pt x="0" y="193675"/>
                </a:cubicBezTo>
                <a:cubicBezTo>
                  <a:pt x="0" y="190807"/>
                  <a:pt x="1798" y="189015"/>
                  <a:pt x="4675" y="189015"/>
                </a:cubicBezTo>
                <a:lnTo>
                  <a:pt x="37037" y="189015"/>
                </a:lnTo>
                <a:lnTo>
                  <a:pt x="50702" y="152451"/>
                </a:lnTo>
                <a:cubicBezTo>
                  <a:pt x="51421" y="150659"/>
                  <a:pt x="53219" y="149225"/>
                  <a:pt x="55376" y="149225"/>
                </a:cubicBezTo>
                <a:close/>
                <a:moveTo>
                  <a:pt x="105052" y="128588"/>
                </a:moveTo>
                <a:lnTo>
                  <a:pt x="156886" y="128588"/>
                </a:lnTo>
                <a:cubicBezTo>
                  <a:pt x="159765" y="128588"/>
                  <a:pt x="161565" y="130420"/>
                  <a:pt x="161565" y="132984"/>
                </a:cubicBezTo>
                <a:cubicBezTo>
                  <a:pt x="161565" y="135915"/>
                  <a:pt x="159765" y="137747"/>
                  <a:pt x="156886" y="137747"/>
                </a:cubicBezTo>
                <a:lnTo>
                  <a:pt x="105052" y="137747"/>
                </a:lnTo>
                <a:cubicBezTo>
                  <a:pt x="102172" y="137747"/>
                  <a:pt x="100012" y="135915"/>
                  <a:pt x="100012" y="132984"/>
                </a:cubicBezTo>
                <a:cubicBezTo>
                  <a:pt x="100012" y="130420"/>
                  <a:pt x="102172" y="128588"/>
                  <a:pt x="105052" y="128588"/>
                </a:cubicBezTo>
                <a:close/>
                <a:moveTo>
                  <a:pt x="39590" y="128588"/>
                </a:moveTo>
                <a:lnTo>
                  <a:pt x="82289" y="128588"/>
                </a:lnTo>
                <a:cubicBezTo>
                  <a:pt x="84801" y="128588"/>
                  <a:pt x="86953" y="130420"/>
                  <a:pt x="86953" y="132984"/>
                </a:cubicBezTo>
                <a:cubicBezTo>
                  <a:pt x="86953" y="135915"/>
                  <a:pt x="84801" y="137747"/>
                  <a:pt x="82289" y="137747"/>
                </a:cubicBezTo>
                <a:lnTo>
                  <a:pt x="39590" y="137747"/>
                </a:lnTo>
                <a:cubicBezTo>
                  <a:pt x="37078" y="137747"/>
                  <a:pt x="34925" y="135915"/>
                  <a:pt x="34925" y="132984"/>
                </a:cubicBezTo>
                <a:cubicBezTo>
                  <a:pt x="34925" y="130420"/>
                  <a:pt x="37078" y="128588"/>
                  <a:pt x="39590" y="128588"/>
                </a:cubicBezTo>
                <a:close/>
                <a:moveTo>
                  <a:pt x="128455" y="100013"/>
                </a:moveTo>
                <a:lnTo>
                  <a:pt x="174401" y="100013"/>
                </a:lnTo>
                <a:cubicBezTo>
                  <a:pt x="176894" y="100013"/>
                  <a:pt x="179031" y="101777"/>
                  <a:pt x="179031" y="104599"/>
                </a:cubicBezTo>
                <a:cubicBezTo>
                  <a:pt x="179031" y="107068"/>
                  <a:pt x="176894" y="109185"/>
                  <a:pt x="174401" y="109185"/>
                </a:cubicBezTo>
                <a:lnTo>
                  <a:pt x="128455" y="109185"/>
                </a:lnTo>
                <a:cubicBezTo>
                  <a:pt x="125962" y="109185"/>
                  <a:pt x="123825" y="107068"/>
                  <a:pt x="123825" y="104599"/>
                </a:cubicBezTo>
                <a:cubicBezTo>
                  <a:pt x="123825" y="101777"/>
                  <a:pt x="125962" y="100013"/>
                  <a:pt x="128455" y="100013"/>
                </a:cubicBezTo>
                <a:close/>
                <a:moveTo>
                  <a:pt x="73348" y="100013"/>
                </a:moveTo>
                <a:lnTo>
                  <a:pt x="106403" y="100013"/>
                </a:lnTo>
                <a:cubicBezTo>
                  <a:pt x="108583" y="100013"/>
                  <a:pt x="110762" y="101777"/>
                  <a:pt x="110762" y="104599"/>
                </a:cubicBezTo>
                <a:cubicBezTo>
                  <a:pt x="110762" y="107068"/>
                  <a:pt x="108583" y="109185"/>
                  <a:pt x="106403" y="109185"/>
                </a:cubicBezTo>
                <a:lnTo>
                  <a:pt x="73348" y="109185"/>
                </a:lnTo>
                <a:cubicBezTo>
                  <a:pt x="70442" y="109185"/>
                  <a:pt x="68262" y="107068"/>
                  <a:pt x="68262" y="104599"/>
                </a:cubicBezTo>
                <a:cubicBezTo>
                  <a:pt x="68262" y="101777"/>
                  <a:pt x="70442" y="100013"/>
                  <a:pt x="73348" y="100013"/>
                </a:cubicBezTo>
                <a:close/>
                <a:moveTo>
                  <a:pt x="39598" y="100013"/>
                </a:moveTo>
                <a:lnTo>
                  <a:pt x="48943" y="100013"/>
                </a:lnTo>
                <a:cubicBezTo>
                  <a:pt x="51459" y="100013"/>
                  <a:pt x="53616" y="102054"/>
                  <a:pt x="53616" y="104775"/>
                </a:cubicBezTo>
                <a:cubicBezTo>
                  <a:pt x="53616" y="107157"/>
                  <a:pt x="51459" y="109198"/>
                  <a:pt x="48943" y="109198"/>
                </a:cubicBezTo>
                <a:lnTo>
                  <a:pt x="39598" y="109198"/>
                </a:lnTo>
                <a:cubicBezTo>
                  <a:pt x="37082" y="109198"/>
                  <a:pt x="34925" y="107157"/>
                  <a:pt x="34925" y="104775"/>
                </a:cubicBezTo>
                <a:cubicBezTo>
                  <a:pt x="34925" y="102054"/>
                  <a:pt x="37082" y="100013"/>
                  <a:pt x="39598" y="100013"/>
                </a:cubicBezTo>
                <a:close/>
                <a:moveTo>
                  <a:pt x="108744" y="39688"/>
                </a:moveTo>
                <a:cubicBezTo>
                  <a:pt x="111286" y="39688"/>
                  <a:pt x="113466" y="41520"/>
                  <a:pt x="113466" y="44450"/>
                </a:cubicBezTo>
                <a:lnTo>
                  <a:pt x="113466" y="56173"/>
                </a:lnTo>
                <a:lnTo>
                  <a:pt x="125090" y="56173"/>
                </a:lnTo>
                <a:cubicBezTo>
                  <a:pt x="127633" y="56173"/>
                  <a:pt x="129812" y="58371"/>
                  <a:pt x="129812" y="60936"/>
                </a:cubicBezTo>
                <a:cubicBezTo>
                  <a:pt x="129812" y="63500"/>
                  <a:pt x="127633" y="65698"/>
                  <a:pt x="125090" y="65698"/>
                </a:cubicBezTo>
                <a:lnTo>
                  <a:pt x="113466" y="65698"/>
                </a:lnTo>
                <a:lnTo>
                  <a:pt x="113466" y="77421"/>
                </a:lnTo>
                <a:cubicBezTo>
                  <a:pt x="113466" y="80352"/>
                  <a:pt x="111286" y="82184"/>
                  <a:pt x="108744" y="82184"/>
                </a:cubicBezTo>
                <a:cubicBezTo>
                  <a:pt x="105838" y="82184"/>
                  <a:pt x="104022" y="80352"/>
                  <a:pt x="104022" y="77421"/>
                </a:cubicBezTo>
                <a:lnTo>
                  <a:pt x="104022" y="65698"/>
                </a:lnTo>
                <a:lnTo>
                  <a:pt x="92034" y="65698"/>
                </a:lnTo>
                <a:cubicBezTo>
                  <a:pt x="89492" y="65698"/>
                  <a:pt x="87312" y="63500"/>
                  <a:pt x="87312" y="60936"/>
                </a:cubicBezTo>
                <a:cubicBezTo>
                  <a:pt x="87312" y="58371"/>
                  <a:pt x="89492" y="56173"/>
                  <a:pt x="92034" y="56173"/>
                </a:cubicBezTo>
                <a:lnTo>
                  <a:pt x="104022" y="56173"/>
                </a:lnTo>
                <a:lnTo>
                  <a:pt x="104022" y="44450"/>
                </a:lnTo>
                <a:cubicBezTo>
                  <a:pt x="104022" y="41520"/>
                  <a:pt x="105838" y="39688"/>
                  <a:pt x="108744" y="39688"/>
                </a:cubicBezTo>
                <a:close/>
                <a:moveTo>
                  <a:pt x="259582" y="34275"/>
                </a:moveTo>
                <a:lnTo>
                  <a:pt x="250620" y="38966"/>
                </a:lnTo>
                <a:lnTo>
                  <a:pt x="250620" y="171378"/>
                </a:lnTo>
                <a:lnTo>
                  <a:pt x="255280" y="169213"/>
                </a:lnTo>
                <a:cubicBezTo>
                  <a:pt x="260658" y="165966"/>
                  <a:pt x="267110" y="165966"/>
                  <a:pt x="272487" y="169213"/>
                </a:cubicBezTo>
                <a:lnTo>
                  <a:pt x="277147" y="171378"/>
                </a:lnTo>
                <a:lnTo>
                  <a:pt x="277147" y="38966"/>
                </a:lnTo>
                <a:lnTo>
                  <a:pt x="268185" y="34275"/>
                </a:lnTo>
                <a:cubicBezTo>
                  <a:pt x="265318" y="32472"/>
                  <a:pt x="262091" y="32472"/>
                  <a:pt x="259582" y="34275"/>
                </a:cubicBezTo>
                <a:close/>
                <a:moveTo>
                  <a:pt x="259582" y="11185"/>
                </a:moveTo>
                <a:lnTo>
                  <a:pt x="258865" y="11545"/>
                </a:lnTo>
                <a:lnTo>
                  <a:pt x="258865" y="24173"/>
                </a:lnTo>
                <a:cubicBezTo>
                  <a:pt x="262091" y="23452"/>
                  <a:pt x="265676" y="23452"/>
                  <a:pt x="268902" y="24173"/>
                </a:cubicBezTo>
                <a:lnTo>
                  <a:pt x="268902" y="11545"/>
                </a:lnTo>
                <a:lnTo>
                  <a:pt x="268185" y="11185"/>
                </a:lnTo>
                <a:cubicBezTo>
                  <a:pt x="265318" y="9741"/>
                  <a:pt x="262091" y="9741"/>
                  <a:pt x="259582" y="11185"/>
                </a:cubicBezTo>
                <a:close/>
                <a:moveTo>
                  <a:pt x="255639" y="2886"/>
                </a:moveTo>
                <a:cubicBezTo>
                  <a:pt x="260658" y="0"/>
                  <a:pt x="266751" y="0"/>
                  <a:pt x="272128" y="2886"/>
                </a:cubicBezTo>
                <a:lnTo>
                  <a:pt x="275355" y="4329"/>
                </a:lnTo>
                <a:cubicBezTo>
                  <a:pt x="277147" y="5412"/>
                  <a:pt x="277864" y="6855"/>
                  <a:pt x="277864" y="8659"/>
                </a:cubicBezTo>
                <a:lnTo>
                  <a:pt x="277864" y="28864"/>
                </a:lnTo>
                <a:lnTo>
                  <a:pt x="283241" y="31389"/>
                </a:lnTo>
                <a:cubicBezTo>
                  <a:pt x="296863" y="32111"/>
                  <a:pt x="307617" y="43656"/>
                  <a:pt x="307617" y="57727"/>
                </a:cubicBezTo>
                <a:lnTo>
                  <a:pt x="307617" y="140350"/>
                </a:lnTo>
                <a:cubicBezTo>
                  <a:pt x="307617" y="142875"/>
                  <a:pt x="305824" y="145040"/>
                  <a:pt x="302957" y="145040"/>
                </a:cubicBezTo>
                <a:cubicBezTo>
                  <a:pt x="300447" y="145040"/>
                  <a:pt x="298655" y="142875"/>
                  <a:pt x="298655" y="140350"/>
                </a:cubicBezTo>
                <a:lnTo>
                  <a:pt x="298655" y="57727"/>
                </a:lnTo>
                <a:cubicBezTo>
                  <a:pt x="298655" y="49790"/>
                  <a:pt x="293278" y="43656"/>
                  <a:pt x="286467" y="41491"/>
                </a:cubicBezTo>
                <a:lnTo>
                  <a:pt x="286467" y="253640"/>
                </a:lnTo>
                <a:cubicBezTo>
                  <a:pt x="286467" y="254001"/>
                  <a:pt x="286109" y="254361"/>
                  <a:pt x="286109" y="254722"/>
                </a:cubicBezTo>
                <a:cubicBezTo>
                  <a:pt x="286109" y="255083"/>
                  <a:pt x="286109" y="255083"/>
                  <a:pt x="286109" y="255083"/>
                </a:cubicBezTo>
                <a:lnTo>
                  <a:pt x="268185" y="305955"/>
                </a:lnTo>
                <a:cubicBezTo>
                  <a:pt x="267468" y="307759"/>
                  <a:pt x="265676" y="309202"/>
                  <a:pt x="263884" y="309202"/>
                </a:cubicBezTo>
                <a:cubicBezTo>
                  <a:pt x="261733" y="309202"/>
                  <a:pt x="259941" y="307759"/>
                  <a:pt x="259582" y="305955"/>
                </a:cubicBezTo>
                <a:lnTo>
                  <a:pt x="241659" y="255083"/>
                </a:lnTo>
                <a:cubicBezTo>
                  <a:pt x="241300" y="254722"/>
                  <a:pt x="241300" y="254361"/>
                  <a:pt x="241300" y="254361"/>
                </a:cubicBezTo>
                <a:cubicBezTo>
                  <a:pt x="241300" y="254001"/>
                  <a:pt x="241300" y="254001"/>
                  <a:pt x="241300" y="253640"/>
                </a:cubicBezTo>
                <a:lnTo>
                  <a:pt x="241300" y="36079"/>
                </a:lnTo>
                <a:cubicBezTo>
                  <a:pt x="241300" y="34636"/>
                  <a:pt x="242376" y="32832"/>
                  <a:pt x="243810" y="31750"/>
                </a:cubicBezTo>
                <a:lnTo>
                  <a:pt x="249545" y="28864"/>
                </a:lnTo>
                <a:lnTo>
                  <a:pt x="249545" y="8659"/>
                </a:lnTo>
                <a:cubicBezTo>
                  <a:pt x="249545" y="6855"/>
                  <a:pt x="250620" y="5412"/>
                  <a:pt x="252054" y="4329"/>
                </a:cubicBezTo>
                <a:lnTo>
                  <a:pt x="255639" y="2886"/>
                </a:lnTo>
                <a:close/>
                <a:moveTo>
                  <a:pt x="47106" y="0"/>
                </a:moveTo>
                <a:cubicBezTo>
                  <a:pt x="49623" y="0"/>
                  <a:pt x="51780" y="2163"/>
                  <a:pt x="51780" y="4686"/>
                </a:cubicBezTo>
                <a:lnTo>
                  <a:pt x="51780" y="13339"/>
                </a:lnTo>
                <a:lnTo>
                  <a:pt x="83064" y="13339"/>
                </a:lnTo>
                <a:lnTo>
                  <a:pt x="83064" y="4686"/>
                </a:lnTo>
                <a:cubicBezTo>
                  <a:pt x="83064" y="2163"/>
                  <a:pt x="84862" y="0"/>
                  <a:pt x="87739" y="0"/>
                </a:cubicBezTo>
                <a:cubicBezTo>
                  <a:pt x="90256" y="0"/>
                  <a:pt x="92054" y="2163"/>
                  <a:pt x="92054" y="4686"/>
                </a:cubicBezTo>
                <a:lnTo>
                  <a:pt x="92054" y="13339"/>
                </a:lnTo>
                <a:lnTo>
                  <a:pt x="123338" y="13339"/>
                </a:lnTo>
                <a:lnTo>
                  <a:pt x="123338" y="4686"/>
                </a:lnTo>
                <a:cubicBezTo>
                  <a:pt x="123338" y="2163"/>
                  <a:pt x="125495" y="0"/>
                  <a:pt x="128012" y="0"/>
                </a:cubicBezTo>
                <a:cubicBezTo>
                  <a:pt x="130529" y="0"/>
                  <a:pt x="132687" y="2163"/>
                  <a:pt x="132687" y="4686"/>
                </a:cubicBezTo>
                <a:lnTo>
                  <a:pt x="132687" y="13339"/>
                </a:lnTo>
                <a:lnTo>
                  <a:pt x="163611" y="13339"/>
                </a:lnTo>
                <a:lnTo>
                  <a:pt x="163611" y="4686"/>
                </a:lnTo>
                <a:cubicBezTo>
                  <a:pt x="163611" y="2163"/>
                  <a:pt x="165768" y="0"/>
                  <a:pt x="168286" y="0"/>
                </a:cubicBezTo>
                <a:cubicBezTo>
                  <a:pt x="170803" y="0"/>
                  <a:pt x="172960" y="2163"/>
                  <a:pt x="172960" y="4686"/>
                </a:cubicBezTo>
                <a:lnTo>
                  <a:pt x="172960" y="13339"/>
                </a:lnTo>
                <a:lnTo>
                  <a:pt x="190580" y="13339"/>
                </a:lnTo>
                <a:cubicBezTo>
                  <a:pt x="203525" y="13339"/>
                  <a:pt x="213953" y="23433"/>
                  <a:pt x="213953" y="36411"/>
                </a:cubicBezTo>
                <a:lnTo>
                  <a:pt x="213953" y="175928"/>
                </a:lnTo>
                <a:cubicBezTo>
                  <a:pt x="213953" y="178451"/>
                  <a:pt x="211795" y="180614"/>
                  <a:pt x="209278" y="180614"/>
                </a:cubicBezTo>
                <a:cubicBezTo>
                  <a:pt x="206761" y="180614"/>
                  <a:pt x="204603" y="178451"/>
                  <a:pt x="204603" y="175928"/>
                </a:cubicBezTo>
                <a:lnTo>
                  <a:pt x="204603" y="36411"/>
                </a:lnTo>
                <a:cubicBezTo>
                  <a:pt x="204603" y="28841"/>
                  <a:pt x="198491" y="22712"/>
                  <a:pt x="190580" y="22712"/>
                </a:cubicBezTo>
                <a:lnTo>
                  <a:pt x="172960" y="22712"/>
                </a:lnTo>
                <a:lnTo>
                  <a:pt x="172960" y="31004"/>
                </a:lnTo>
                <a:cubicBezTo>
                  <a:pt x="172960" y="33527"/>
                  <a:pt x="170803" y="35690"/>
                  <a:pt x="168286" y="35690"/>
                </a:cubicBezTo>
                <a:cubicBezTo>
                  <a:pt x="165768" y="35690"/>
                  <a:pt x="163611" y="33527"/>
                  <a:pt x="163611" y="31004"/>
                </a:cubicBezTo>
                <a:lnTo>
                  <a:pt x="163611" y="22712"/>
                </a:lnTo>
                <a:lnTo>
                  <a:pt x="132687" y="22712"/>
                </a:lnTo>
                <a:lnTo>
                  <a:pt x="132687" y="31004"/>
                </a:lnTo>
                <a:cubicBezTo>
                  <a:pt x="132687" y="33527"/>
                  <a:pt x="130529" y="35690"/>
                  <a:pt x="128012" y="35690"/>
                </a:cubicBezTo>
                <a:cubicBezTo>
                  <a:pt x="125495" y="35690"/>
                  <a:pt x="123338" y="33527"/>
                  <a:pt x="123338" y="31004"/>
                </a:cubicBezTo>
                <a:lnTo>
                  <a:pt x="123338" y="22712"/>
                </a:lnTo>
                <a:lnTo>
                  <a:pt x="92054" y="22712"/>
                </a:lnTo>
                <a:lnTo>
                  <a:pt x="92054" y="31004"/>
                </a:lnTo>
                <a:cubicBezTo>
                  <a:pt x="92054" y="33527"/>
                  <a:pt x="90256" y="35690"/>
                  <a:pt x="87739" y="35690"/>
                </a:cubicBezTo>
                <a:cubicBezTo>
                  <a:pt x="84862" y="35690"/>
                  <a:pt x="83064" y="33527"/>
                  <a:pt x="83064" y="31004"/>
                </a:cubicBezTo>
                <a:lnTo>
                  <a:pt x="83064" y="22712"/>
                </a:lnTo>
                <a:lnTo>
                  <a:pt x="51780" y="22712"/>
                </a:lnTo>
                <a:lnTo>
                  <a:pt x="51780" y="31004"/>
                </a:lnTo>
                <a:cubicBezTo>
                  <a:pt x="51780" y="33527"/>
                  <a:pt x="49623" y="35690"/>
                  <a:pt x="47106" y="35690"/>
                </a:cubicBezTo>
                <a:cubicBezTo>
                  <a:pt x="44589" y="35690"/>
                  <a:pt x="42431" y="33527"/>
                  <a:pt x="42431" y="31004"/>
                </a:cubicBezTo>
                <a:lnTo>
                  <a:pt x="42431" y="22712"/>
                </a:lnTo>
                <a:lnTo>
                  <a:pt x="23014" y="22712"/>
                </a:lnTo>
                <a:cubicBezTo>
                  <a:pt x="15462" y="22712"/>
                  <a:pt x="9349" y="28841"/>
                  <a:pt x="9349" y="36411"/>
                </a:cubicBezTo>
                <a:lnTo>
                  <a:pt x="9349" y="175928"/>
                </a:lnTo>
                <a:cubicBezTo>
                  <a:pt x="9349" y="178451"/>
                  <a:pt x="7192" y="180614"/>
                  <a:pt x="4675" y="180614"/>
                </a:cubicBezTo>
                <a:cubicBezTo>
                  <a:pt x="1798" y="180614"/>
                  <a:pt x="0" y="178451"/>
                  <a:pt x="0" y="175928"/>
                </a:cubicBezTo>
                <a:lnTo>
                  <a:pt x="0" y="36411"/>
                </a:lnTo>
                <a:cubicBezTo>
                  <a:pt x="0" y="23433"/>
                  <a:pt x="10428" y="13339"/>
                  <a:pt x="23014" y="13339"/>
                </a:cubicBezTo>
                <a:lnTo>
                  <a:pt x="42431" y="13339"/>
                </a:lnTo>
                <a:lnTo>
                  <a:pt x="42431" y="4686"/>
                </a:lnTo>
                <a:cubicBezTo>
                  <a:pt x="42431" y="2163"/>
                  <a:pt x="44589" y="0"/>
                  <a:pt x="47106" y="0"/>
                </a:cubicBezTo>
                <a:close/>
              </a:path>
            </a:pathLst>
          </a:custGeom>
          <a:solidFill>
            <a:schemeClr val="accent1"/>
          </a:solidFill>
          <a:ln>
            <a:noFill/>
          </a:ln>
          <a:effectLst/>
        </p:spPr>
        <p:txBody>
          <a:bodyPr anchor="ctr"/>
          <a:lstStyle/>
          <a:p>
            <a:endParaRPr lang="en-US" sz="900" dirty="0">
              <a:latin typeface="Lato Light" panose="020F0502020204030203" pitchFamily="34" charset="0"/>
            </a:endParaRPr>
          </a:p>
        </p:txBody>
      </p:sp>
      <p:pic>
        <p:nvPicPr>
          <p:cNvPr id="36" name="Picture 14" descr="http://medicalimages.allrefer.com/large/fecal-sample.jpg">
            <a:extLst>
              <a:ext uri="{FF2B5EF4-FFF2-40B4-BE49-F238E27FC236}">
                <a16:creationId xmlns:a16="http://schemas.microsoft.com/office/drawing/2014/main" id="{F81B0085-7CDD-4FEB-A812-D0D07AF9CC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793" t="14777" r="7207" b="9001"/>
          <a:stretch>
            <a:fillRect/>
          </a:stretch>
        </p:blipFill>
        <p:spPr bwMode="auto">
          <a:xfrm>
            <a:off x="1905330" y="4465251"/>
            <a:ext cx="743492" cy="906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 descr="http://img.ehowcdn.com/article-new/ehow/images/a04/ug/mq/steps-dna-extraction-800x800.jpg">
            <a:extLst>
              <a:ext uri="{FF2B5EF4-FFF2-40B4-BE49-F238E27FC236}">
                <a16:creationId xmlns:a16="http://schemas.microsoft.com/office/drawing/2014/main" id="{7B493590-3F6D-4B96-8CD0-08C2540A66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6547" y="2181904"/>
            <a:ext cx="1085850" cy="1428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Content Placeholder 2">
            <a:extLst>
              <a:ext uri="{FF2B5EF4-FFF2-40B4-BE49-F238E27FC236}">
                <a16:creationId xmlns:a16="http://schemas.microsoft.com/office/drawing/2014/main" id="{BED790DE-F5A3-4837-A260-3BCC3A95B58A}"/>
              </a:ext>
            </a:extLst>
          </p:cNvPr>
          <p:cNvSpPr txBox="1">
            <a:spLocks/>
          </p:cNvSpPr>
          <p:nvPr/>
        </p:nvSpPr>
        <p:spPr bwMode="auto">
          <a:xfrm>
            <a:off x="3965000" y="1535194"/>
            <a:ext cx="477547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9850"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marL="0" algn="ctr" eaLnBrk="1" hangingPunct="1">
              <a:buClr>
                <a:schemeClr val="accent1"/>
              </a:buClr>
              <a:buSzPct val="76000"/>
              <a:buFont typeface="Wingdings 2" pitchFamily="18" charset="2"/>
              <a:buNone/>
            </a:pPr>
            <a:r>
              <a:rPr lang="fr-FR" altLang="en-US" sz="1600" b="1" u="sng" dirty="0">
                <a:latin typeface="+mn-lt"/>
                <a:ea typeface="League Spartan" charset="0"/>
                <a:cs typeface="Poppins" pitchFamily="2" charset="77"/>
              </a:rPr>
              <a:t>Lavage des selles et extraction d’ADN</a:t>
            </a:r>
          </a:p>
          <a:p>
            <a:pPr marL="0" algn="ctr" eaLnBrk="1" hangingPunct="1">
              <a:buClr>
                <a:schemeClr val="accent1"/>
              </a:buClr>
              <a:buSzPct val="76000"/>
              <a:buNone/>
            </a:pPr>
            <a:r>
              <a:rPr lang="fr-FR" sz="1600" b="1" dirty="0">
                <a:solidFill>
                  <a:srgbClr val="0070C0"/>
                </a:solidFill>
                <a:latin typeface="+mn-lt"/>
              </a:rPr>
              <a:t>→</a:t>
            </a:r>
            <a:r>
              <a:rPr lang="fr-FR" sz="1600" b="1" dirty="0"/>
              <a:t> </a:t>
            </a:r>
            <a:r>
              <a:rPr lang="fr-FR" altLang="en-US" sz="1600" b="1" dirty="0">
                <a:solidFill>
                  <a:srgbClr val="0070C0"/>
                </a:solidFill>
                <a:latin typeface="+mn-lt"/>
                <a:ea typeface="League Spartan" charset="0"/>
                <a:cs typeface="Poppins" pitchFamily="2" charset="77"/>
              </a:rPr>
              <a:t>Kit </a:t>
            </a:r>
            <a:r>
              <a:rPr lang="fr-FR" altLang="en-US" sz="1600" b="1" dirty="0" err="1">
                <a:solidFill>
                  <a:srgbClr val="0070C0"/>
                </a:solidFill>
                <a:latin typeface="+mn-lt"/>
                <a:ea typeface="League Spartan" charset="0"/>
                <a:cs typeface="Poppins" pitchFamily="2" charset="77"/>
              </a:rPr>
              <a:t>NucleoSpin</a:t>
            </a:r>
            <a:r>
              <a:rPr lang="fr-FR" altLang="en-US" sz="1600" b="1" dirty="0">
                <a:solidFill>
                  <a:srgbClr val="0070C0"/>
                </a:solidFill>
                <a:latin typeface="+mn-lt"/>
                <a:ea typeface="League Spartan" charset="0"/>
                <a:cs typeface="Poppins" pitchFamily="2" charset="77"/>
              </a:rPr>
              <a:t> </a:t>
            </a:r>
            <a:r>
              <a:rPr lang="fr-FR" altLang="en-US" sz="1600" b="1" dirty="0" err="1">
                <a:solidFill>
                  <a:srgbClr val="0070C0"/>
                </a:solidFill>
                <a:latin typeface="+mn-lt"/>
                <a:ea typeface="League Spartan" charset="0"/>
                <a:cs typeface="Poppins" pitchFamily="2" charset="77"/>
              </a:rPr>
              <a:t>Soil</a:t>
            </a:r>
            <a:endParaRPr lang="fr-FR" altLang="en-US" sz="1600" b="1" dirty="0">
              <a:solidFill>
                <a:srgbClr val="0070C0"/>
              </a:solidFill>
              <a:latin typeface="+mn-lt"/>
              <a:ea typeface="League Spartan" charset="0"/>
              <a:cs typeface="Poppins" pitchFamily="2" charset="77"/>
            </a:endParaRPr>
          </a:p>
        </p:txBody>
      </p:sp>
      <p:sp>
        <p:nvSpPr>
          <p:cNvPr id="40" name="Content Placeholder 2">
            <a:extLst>
              <a:ext uri="{FF2B5EF4-FFF2-40B4-BE49-F238E27FC236}">
                <a16:creationId xmlns:a16="http://schemas.microsoft.com/office/drawing/2014/main" id="{55004BCF-CAF9-4E0B-905B-C4C835B7E294}"/>
              </a:ext>
            </a:extLst>
          </p:cNvPr>
          <p:cNvSpPr txBox="1">
            <a:spLocks/>
          </p:cNvSpPr>
          <p:nvPr/>
        </p:nvSpPr>
        <p:spPr bwMode="auto">
          <a:xfrm>
            <a:off x="4758796" y="5370274"/>
            <a:ext cx="3118379"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98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algn="ctr" eaLnBrk="1" hangingPunct="1">
              <a:buClr>
                <a:schemeClr val="accent1"/>
              </a:buClr>
              <a:buSzPct val="76000"/>
              <a:buFont typeface="Wingdings 2" pitchFamily="18" charset="2"/>
              <a:buNone/>
              <a:defRPr/>
            </a:pPr>
            <a:r>
              <a:rPr lang="fr-FR" altLang="en-US" sz="1600" b="1" u="sng" dirty="0">
                <a:latin typeface="+mn-lt"/>
                <a:ea typeface="League Spartan" charset="0"/>
                <a:cs typeface="Poppins" pitchFamily="2" charset="77"/>
              </a:rPr>
              <a:t>PCR en temps réel</a:t>
            </a:r>
          </a:p>
          <a:p>
            <a:pPr marL="0" algn="ctr" eaLnBrk="1" hangingPunct="1">
              <a:buClr>
                <a:schemeClr val="accent1"/>
              </a:buClr>
              <a:buSzPct val="76000"/>
              <a:buFont typeface="Wingdings 2" pitchFamily="18" charset="2"/>
              <a:buNone/>
              <a:defRPr/>
            </a:pPr>
            <a:r>
              <a:rPr lang="fr-FR" sz="1600" b="1" dirty="0">
                <a:solidFill>
                  <a:srgbClr val="0070C0"/>
                </a:solidFill>
                <a:latin typeface="+mn-lt"/>
              </a:rPr>
              <a:t>→</a:t>
            </a:r>
            <a:r>
              <a:rPr lang="fr-FR" sz="1600" b="1" dirty="0">
                <a:solidFill>
                  <a:srgbClr val="0070C0"/>
                </a:solidFill>
              </a:rPr>
              <a:t> </a:t>
            </a:r>
            <a:r>
              <a:rPr lang="fr-FR" altLang="en-US" sz="1600" b="1" dirty="0">
                <a:solidFill>
                  <a:srgbClr val="0070C0"/>
                </a:solidFill>
                <a:latin typeface="+mn-lt"/>
                <a:ea typeface="League Spartan" charset="0"/>
                <a:cs typeface="Poppins" pitchFamily="2" charset="77"/>
              </a:rPr>
              <a:t>Ciblage d’un fragment de 300 pb du gène de l’ARNr 18S de </a:t>
            </a:r>
            <a:r>
              <a:rPr lang="fr-FR" altLang="en-US" sz="1600" b="1" i="1" dirty="0" err="1">
                <a:solidFill>
                  <a:srgbClr val="0070C0"/>
                </a:solidFill>
                <a:latin typeface="+mn-lt"/>
                <a:ea typeface="League Spartan" charset="0"/>
                <a:cs typeface="Poppins" pitchFamily="2" charset="77"/>
              </a:rPr>
              <a:t>Blastocystis</a:t>
            </a:r>
            <a:endParaRPr lang="fr-FR" altLang="en-US" sz="1600" b="1" i="1" dirty="0">
              <a:solidFill>
                <a:srgbClr val="0070C0"/>
              </a:solidFill>
              <a:latin typeface="+mn-lt"/>
              <a:ea typeface="League Spartan" charset="0"/>
              <a:cs typeface="Poppins" pitchFamily="2" charset="77"/>
            </a:endParaRPr>
          </a:p>
        </p:txBody>
      </p:sp>
      <p:sp>
        <p:nvSpPr>
          <p:cNvPr id="47" name="ZoneTexte 46">
            <a:extLst>
              <a:ext uri="{FF2B5EF4-FFF2-40B4-BE49-F238E27FC236}">
                <a16:creationId xmlns:a16="http://schemas.microsoft.com/office/drawing/2014/main" id="{5D19455B-9142-4100-A360-9EA353E5A492}"/>
              </a:ext>
            </a:extLst>
          </p:cNvPr>
          <p:cNvSpPr txBox="1"/>
          <p:nvPr/>
        </p:nvSpPr>
        <p:spPr>
          <a:xfrm>
            <a:off x="826685" y="5371574"/>
            <a:ext cx="2849966" cy="830997"/>
          </a:xfrm>
          <a:prstGeom prst="rect">
            <a:avLst/>
          </a:prstGeom>
          <a:noFill/>
        </p:spPr>
        <p:txBody>
          <a:bodyPr wrap="square" rtlCol="0">
            <a:spAutoFit/>
          </a:bodyPr>
          <a:lstStyle/>
          <a:p>
            <a:pPr algn="ctr"/>
            <a:r>
              <a:rPr lang="fr-FR" sz="1600" b="1" u="sng" dirty="0"/>
              <a:t>Collecte des selles</a:t>
            </a:r>
          </a:p>
          <a:p>
            <a:pPr algn="ctr"/>
            <a:r>
              <a:rPr lang="fr-FR" sz="1600" b="1" dirty="0">
                <a:solidFill>
                  <a:srgbClr val="0070C0"/>
                </a:solidFill>
              </a:rPr>
              <a:t>→ Conservation dans du dichromate de potassium</a:t>
            </a:r>
          </a:p>
        </p:txBody>
      </p:sp>
      <p:pic>
        <p:nvPicPr>
          <p:cNvPr id="24" name="Image 23">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grpSp>
        <p:nvGrpSpPr>
          <p:cNvPr id="25" name="Groupe 2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6" name="Connecteur droit 2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7" name="Groupe 2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8" name="Connecteur droit 2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9" name="Connecteur droit 2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2" name="ZoneTexte 3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Protocole expérimental</a:t>
            </a:r>
          </a:p>
        </p:txBody>
      </p:sp>
      <p:sp>
        <p:nvSpPr>
          <p:cNvPr id="7" name="AutoShape 2" descr="https://upload.wikimedia.org/wikipedia/commons/e/ed/Flag_of_Guine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https://upload.wikimedia.org/wikipedia/commons/e/ed/Flag_of_Guinea.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126" name="Picture 6" descr="Drapea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09" y="3635375"/>
            <a:ext cx="1047750" cy="6953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rape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975" y="3635375"/>
            <a:ext cx="1047750" cy="6953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C:\Users\User\Desktop\rotor_ge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7817" y="4548173"/>
            <a:ext cx="813684" cy="773749"/>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43">
            <a:extLst>
              <a:ext uri="{FF2B5EF4-FFF2-40B4-BE49-F238E27FC236}">
                <a16:creationId xmlns:a16="http://schemas.microsoft.com/office/drawing/2014/main" id="{15E16D39-E35F-FB45-BDEB-B370A7149806}"/>
              </a:ext>
            </a:extLst>
          </p:cNvPr>
          <p:cNvSpPr txBox="1"/>
          <p:nvPr/>
        </p:nvSpPr>
        <p:spPr>
          <a:xfrm>
            <a:off x="4648055" y="4796547"/>
            <a:ext cx="1316066" cy="276999"/>
          </a:xfrm>
          <a:prstGeom prst="rect">
            <a:avLst/>
          </a:prstGeom>
          <a:noFill/>
        </p:spPr>
        <p:txBody>
          <a:bodyPr wrap="none" rtlCol="0">
            <a:spAutoFit/>
          </a:bodyPr>
          <a:lstStyle/>
          <a:p>
            <a:r>
              <a:rPr lang="fr-FR" sz="1200" b="1" i="1" dirty="0">
                <a:solidFill>
                  <a:srgbClr val="FF0000"/>
                </a:solidFill>
              </a:rPr>
              <a:t>Poirier et al. 2011</a:t>
            </a:r>
          </a:p>
        </p:txBody>
      </p:sp>
      <p:pic>
        <p:nvPicPr>
          <p:cNvPr id="48" name="Image 47"/>
          <p:cNvPicPr/>
          <p:nvPr/>
        </p:nvPicPr>
        <p:blipFill rotWithShape="1">
          <a:blip r:embed="rId9" cstate="print">
            <a:extLst>
              <a:ext uri="{28A0092B-C50C-407E-A947-70E740481C1C}">
                <a14:useLocalDpi xmlns:a14="http://schemas.microsoft.com/office/drawing/2010/main" val="0"/>
              </a:ext>
            </a:extLst>
          </a:blip>
          <a:srcRect l="1811" t="17223" r="2840" b="5549"/>
          <a:stretch/>
        </p:blipFill>
        <p:spPr bwMode="auto">
          <a:xfrm>
            <a:off x="8248847" y="2731770"/>
            <a:ext cx="3843338" cy="865505"/>
          </a:xfrm>
          <a:prstGeom prst="rect">
            <a:avLst/>
          </a:prstGeom>
          <a:ln>
            <a:noFill/>
          </a:ln>
          <a:extLst>
            <a:ext uri="{53640926-AAD7-44D8-BBD7-CCE9431645EC}">
              <a14:shadowObscured xmlns:a14="http://schemas.microsoft.com/office/drawing/2010/main"/>
            </a:ext>
          </a:extLst>
        </p:spPr>
      </p:pic>
      <p:pic>
        <p:nvPicPr>
          <p:cNvPr id="49" name="Image 48"/>
          <p:cNvPicPr/>
          <p:nvPr/>
        </p:nvPicPr>
        <p:blipFill>
          <a:blip r:embed="rId10" cstate="print">
            <a:extLst>
              <a:ext uri="{28A0092B-C50C-407E-A947-70E740481C1C}">
                <a14:useLocalDpi xmlns:a14="http://schemas.microsoft.com/office/drawing/2010/main" val="0"/>
              </a:ext>
            </a:extLst>
          </a:blip>
          <a:stretch>
            <a:fillRect/>
          </a:stretch>
        </p:blipFill>
        <p:spPr>
          <a:xfrm>
            <a:off x="8248847" y="3597275"/>
            <a:ext cx="3838671" cy="932123"/>
          </a:xfrm>
          <a:prstGeom prst="rect">
            <a:avLst/>
          </a:prstGeom>
        </p:spPr>
      </p:pic>
      <p:sp>
        <p:nvSpPr>
          <p:cNvPr id="50" name="ZoneTexte 49">
            <a:extLst>
              <a:ext uri="{FF2B5EF4-FFF2-40B4-BE49-F238E27FC236}">
                <a16:creationId xmlns:a16="http://schemas.microsoft.com/office/drawing/2014/main" id="{15E16D39-E35F-FB45-BDEB-B370A7149806}"/>
              </a:ext>
            </a:extLst>
          </p:cNvPr>
          <p:cNvSpPr txBox="1"/>
          <p:nvPr/>
        </p:nvSpPr>
        <p:spPr>
          <a:xfrm>
            <a:off x="8248847" y="2742391"/>
            <a:ext cx="1367169" cy="307777"/>
          </a:xfrm>
          <a:prstGeom prst="rect">
            <a:avLst/>
          </a:prstGeom>
          <a:noFill/>
        </p:spPr>
        <p:txBody>
          <a:bodyPr wrap="none" rtlCol="0">
            <a:spAutoFit/>
          </a:bodyPr>
          <a:lstStyle/>
          <a:p>
            <a:r>
              <a:rPr lang="fr-FR" sz="1400" b="1" i="1" dirty="0"/>
              <a:t>Infection simple</a:t>
            </a:r>
          </a:p>
        </p:txBody>
      </p:sp>
      <p:sp>
        <p:nvSpPr>
          <p:cNvPr id="51" name="ZoneTexte 50">
            <a:extLst>
              <a:ext uri="{FF2B5EF4-FFF2-40B4-BE49-F238E27FC236}">
                <a16:creationId xmlns:a16="http://schemas.microsoft.com/office/drawing/2014/main" id="{15E16D39-E35F-FB45-BDEB-B370A7149806}"/>
              </a:ext>
            </a:extLst>
          </p:cNvPr>
          <p:cNvSpPr txBox="1"/>
          <p:nvPr/>
        </p:nvSpPr>
        <p:spPr>
          <a:xfrm>
            <a:off x="8334716" y="3635375"/>
            <a:ext cx="1299843" cy="307777"/>
          </a:xfrm>
          <a:prstGeom prst="rect">
            <a:avLst/>
          </a:prstGeom>
          <a:noFill/>
        </p:spPr>
        <p:txBody>
          <a:bodyPr wrap="none" rtlCol="0">
            <a:spAutoFit/>
          </a:bodyPr>
          <a:lstStyle/>
          <a:p>
            <a:r>
              <a:rPr lang="fr-FR" sz="1400" b="1" i="1" dirty="0"/>
              <a:t>Infection mixte</a:t>
            </a:r>
          </a:p>
        </p:txBody>
      </p:sp>
      <p:sp>
        <p:nvSpPr>
          <p:cNvPr id="10" name="Flèche droite 9"/>
          <p:cNvSpPr/>
          <p:nvPr/>
        </p:nvSpPr>
        <p:spPr>
          <a:xfrm>
            <a:off x="1467750" y="3789263"/>
            <a:ext cx="2808830" cy="373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lèche droite 51"/>
          <p:cNvSpPr/>
          <p:nvPr/>
        </p:nvSpPr>
        <p:spPr>
          <a:xfrm>
            <a:off x="5592646" y="3796456"/>
            <a:ext cx="2560754" cy="373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Content Placeholder 2">
            <a:extLst>
              <a:ext uri="{FF2B5EF4-FFF2-40B4-BE49-F238E27FC236}">
                <a16:creationId xmlns:a16="http://schemas.microsoft.com/office/drawing/2014/main" id="{55004BCF-CAF9-4E0B-905B-C4C835B7E294}"/>
              </a:ext>
            </a:extLst>
          </p:cNvPr>
          <p:cNvSpPr txBox="1">
            <a:spLocks/>
          </p:cNvSpPr>
          <p:nvPr/>
        </p:nvSpPr>
        <p:spPr bwMode="auto">
          <a:xfrm>
            <a:off x="8318881" y="4663971"/>
            <a:ext cx="3633069"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98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algn="ctr" eaLnBrk="1" hangingPunct="1">
              <a:buClr>
                <a:schemeClr val="accent1"/>
              </a:buClr>
              <a:buSzPct val="76000"/>
              <a:buFont typeface="Wingdings 2" pitchFamily="18" charset="2"/>
              <a:buNone/>
              <a:defRPr/>
            </a:pPr>
            <a:r>
              <a:rPr lang="fr-FR" altLang="en-US" sz="1600" b="1" u="sng" dirty="0">
                <a:latin typeface="+mn-lt"/>
                <a:ea typeface="League Spartan" charset="0"/>
                <a:cs typeface="Poppins" pitchFamily="2" charset="77"/>
              </a:rPr>
              <a:t>Sous-typage des infections simples</a:t>
            </a:r>
          </a:p>
          <a:p>
            <a:pPr marL="0" algn="ctr" eaLnBrk="1" hangingPunct="1">
              <a:buClr>
                <a:schemeClr val="accent1"/>
              </a:buClr>
              <a:buSzPct val="76000"/>
              <a:buFont typeface="Wingdings 2" pitchFamily="18" charset="2"/>
              <a:buNone/>
              <a:defRPr/>
            </a:pPr>
            <a:r>
              <a:rPr lang="fr-FR" sz="1600" b="1" dirty="0">
                <a:solidFill>
                  <a:srgbClr val="0070C0"/>
                </a:solidFill>
                <a:latin typeface="+mn-lt"/>
              </a:rPr>
              <a:t>→ Comparaison des séquences obtenues par BLAST avec celles d’isolats de </a:t>
            </a:r>
            <a:r>
              <a:rPr lang="fr-FR" sz="1600" b="1" dirty="0" err="1">
                <a:solidFill>
                  <a:srgbClr val="0070C0"/>
                </a:solidFill>
                <a:latin typeface="+mn-lt"/>
              </a:rPr>
              <a:t>STs</a:t>
            </a:r>
            <a:r>
              <a:rPr lang="fr-FR" sz="1600" b="1" dirty="0">
                <a:solidFill>
                  <a:srgbClr val="0070C0"/>
                </a:solidFill>
                <a:latin typeface="+mn-lt"/>
              </a:rPr>
              <a:t> connus disponibles dans NCBI</a:t>
            </a:r>
            <a:endParaRPr lang="fr-FR" altLang="en-US" sz="1600" b="1" u="sng" dirty="0">
              <a:solidFill>
                <a:srgbClr val="0070C0"/>
              </a:solidFill>
              <a:latin typeface="+mn-lt"/>
              <a:ea typeface="League Spartan" charset="0"/>
              <a:cs typeface="Poppins" pitchFamily="2" charset="77"/>
            </a:endParaRPr>
          </a:p>
        </p:txBody>
      </p:sp>
      <p:pic>
        <p:nvPicPr>
          <p:cNvPr id="1026" name="Picture 2" descr="Avion Art vectoriel, icônes et graphiques à télécharger gratuiteme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2367" y="3050168"/>
            <a:ext cx="1504954" cy="62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619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9519D74D-8F92-4C39-B511-EBE0378BB8F7}"/>
              </a:ext>
            </a:extLst>
          </p:cNvPr>
          <p:cNvPicPr>
            <a:picLocks noChangeAspect="1"/>
          </p:cNvPicPr>
          <p:nvPr/>
        </p:nvPicPr>
        <p:blipFill>
          <a:blip r:embed="rId3"/>
          <a:stretch>
            <a:fillRect/>
          </a:stretch>
        </p:blipFill>
        <p:spPr>
          <a:xfrm>
            <a:off x="10614363" y="115127"/>
            <a:ext cx="1444288" cy="737144"/>
          </a:xfrm>
          <a:prstGeom prst="rect">
            <a:avLst/>
          </a:prstGeom>
        </p:spPr>
      </p:pic>
      <p:grpSp>
        <p:nvGrpSpPr>
          <p:cNvPr id="25" name="Groupe 2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6" name="Connecteur droit 2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7" name="Groupe 2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8" name="Connecteur droit 2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9" name="Connecteur droit 2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2" name="ZoneTexte 3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Prévalence dans la population Guinéenne</a:t>
            </a:r>
          </a:p>
        </p:txBody>
      </p:sp>
      <p:sp>
        <p:nvSpPr>
          <p:cNvPr id="7" name="AutoShape 2" descr="https://upload.wikimedia.org/wikipedia/commons/e/ed/Flag_of_Guine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https://upload.wikimedia.org/wikipedia/commons/e/ed/Flag_of_Guinea.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3" name="Image 32"/>
          <p:cNvPicPr/>
          <p:nvPr/>
        </p:nvPicPr>
        <p:blipFill rotWithShape="1">
          <a:blip r:embed="rId4" cstate="print">
            <a:extLst>
              <a:ext uri="{28A0092B-C50C-407E-A947-70E740481C1C}">
                <a14:useLocalDpi xmlns:a14="http://schemas.microsoft.com/office/drawing/2010/main" val="0"/>
              </a:ext>
            </a:extLst>
          </a:blip>
          <a:srcRect l="34748" t="50416" r="39429" b="32631"/>
          <a:stretch/>
        </p:blipFill>
        <p:spPr bwMode="auto">
          <a:xfrm>
            <a:off x="612775" y="2373948"/>
            <a:ext cx="3192463" cy="1178878"/>
          </a:xfrm>
          <a:prstGeom prst="rect">
            <a:avLst/>
          </a:prstGeom>
          <a:ln>
            <a:noFill/>
          </a:ln>
          <a:extLst>
            <a:ext uri="{53640926-AAD7-44D8-BBD7-CCE9431645EC}">
              <a14:shadowObscured xmlns:a14="http://schemas.microsoft.com/office/drawing/2010/main"/>
            </a:ext>
          </a:extLst>
        </p:spPr>
      </p:pic>
      <p:pic>
        <p:nvPicPr>
          <p:cNvPr id="13" name="Image 12"/>
          <p:cNvPicPr/>
          <p:nvPr/>
        </p:nvPicPr>
        <p:blipFill rotWithShape="1">
          <a:blip r:embed="rId5" cstate="print">
            <a:extLst>
              <a:ext uri="{28A0092B-C50C-407E-A947-70E740481C1C}">
                <a14:useLocalDpi xmlns:a14="http://schemas.microsoft.com/office/drawing/2010/main" val="0"/>
              </a:ext>
            </a:extLst>
          </a:blip>
          <a:srcRect l="34438" t="35734" r="42669" b="36346"/>
          <a:stretch/>
        </p:blipFill>
        <p:spPr bwMode="auto">
          <a:xfrm>
            <a:off x="3965345" y="2103585"/>
            <a:ext cx="2841943" cy="1949450"/>
          </a:xfrm>
          <a:prstGeom prst="rect">
            <a:avLst/>
          </a:prstGeom>
          <a:ln>
            <a:noFill/>
          </a:ln>
          <a:extLst>
            <a:ext uri="{53640926-AAD7-44D8-BBD7-CCE9431645EC}">
              <a14:shadowObscured xmlns:a14="http://schemas.microsoft.com/office/drawing/2010/main"/>
            </a:ext>
          </a:extLst>
        </p:spPr>
      </p:pic>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1404" t="17009" r="61250" b="13171"/>
          <a:stretch/>
        </p:blipFill>
        <p:spPr bwMode="auto">
          <a:xfrm>
            <a:off x="7547649" y="1055834"/>
            <a:ext cx="3940475" cy="5659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7505700" y="1055835"/>
            <a:ext cx="2247901" cy="530686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a:spLocks noChangeArrowheads="1"/>
          </p:cNvSpPr>
          <p:nvPr/>
        </p:nvSpPr>
        <p:spPr bwMode="auto">
          <a:xfrm>
            <a:off x="5801583" y="6438142"/>
            <a:ext cx="2247901" cy="276999"/>
          </a:xfrm>
          <a:prstGeom prst="rect">
            <a:avLst/>
          </a:prstGeom>
          <a:noFill/>
          <a:ln w="9525">
            <a:noFill/>
            <a:miter lim="800000"/>
            <a:headEnd/>
            <a:tailEnd/>
          </a:ln>
        </p:spPr>
        <p:txBody>
          <a:bodyPr wrap="square">
            <a:spAutoFit/>
          </a:bodyPr>
          <a:lstStyle/>
          <a:p>
            <a:r>
              <a:rPr lang="fr-FR" sz="1200" b="1" i="1" dirty="0">
                <a:solidFill>
                  <a:srgbClr val="FF0000"/>
                </a:solidFill>
                <a:sym typeface="Symbol" pitchFamily="18" charset="2"/>
              </a:rPr>
              <a:t>Khaled et al. 2020</a:t>
            </a:r>
          </a:p>
        </p:txBody>
      </p:sp>
      <p:sp>
        <p:nvSpPr>
          <p:cNvPr id="17" name="Rectangle 16"/>
          <p:cNvSpPr/>
          <p:nvPr/>
        </p:nvSpPr>
        <p:spPr>
          <a:xfrm>
            <a:off x="155576" y="1125642"/>
            <a:ext cx="6464299" cy="584775"/>
          </a:xfrm>
          <a:prstGeom prst="rect">
            <a:avLst/>
          </a:prstGeom>
        </p:spPr>
        <p:txBody>
          <a:bodyPr wrap="square">
            <a:spAutoFit/>
          </a:bodyPr>
          <a:lstStyle/>
          <a:p>
            <a:pPr marL="285750" indent="-285750">
              <a:buFont typeface="Wingdings" panose="05000000000000000000" pitchFamily="2" charset="2"/>
              <a:buChar char="q"/>
            </a:pPr>
            <a:r>
              <a:rPr lang="fr-FR" sz="1600" b="1" dirty="0"/>
              <a:t>Prévalence globale de 78% avec peu de différence de fréquence entre les 2 hôpitaux ou les 2 villes d’origine les plus représentées</a:t>
            </a:r>
          </a:p>
        </p:txBody>
      </p:sp>
      <p:sp>
        <p:nvSpPr>
          <p:cNvPr id="3" name="Rectangle 2"/>
          <p:cNvSpPr/>
          <p:nvPr/>
        </p:nvSpPr>
        <p:spPr>
          <a:xfrm>
            <a:off x="4352925" y="2734231"/>
            <a:ext cx="2276475" cy="113744"/>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4343400" y="3362881"/>
            <a:ext cx="2276475" cy="113744"/>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3224213" y="2906515"/>
            <a:ext cx="581025" cy="45636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155576" y="4478442"/>
            <a:ext cx="7194711" cy="830997"/>
          </a:xfrm>
          <a:prstGeom prst="rect">
            <a:avLst/>
          </a:prstGeom>
        </p:spPr>
        <p:txBody>
          <a:bodyPr wrap="square">
            <a:spAutoFit/>
          </a:bodyPr>
          <a:lstStyle/>
          <a:p>
            <a:pPr marL="285750" indent="-285750">
              <a:buFont typeface="Wingdings" panose="05000000000000000000" pitchFamily="2" charset="2"/>
              <a:buChar char="q"/>
            </a:pPr>
            <a:r>
              <a:rPr lang="fr-FR" sz="1600" b="1" dirty="0"/>
              <a:t>Prévalence voisine de celles déterminées dans d’autres pays africains comme le Nigeria, le Sénégal ou le Cameroun</a:t>
            </a:r>
          </a:p>
          <a:p>
            <a:endParaRPr lang="fr-FR" sz="1600" b="1" dirty="0"/>
          </a:p>
        </p:txBody>
      </p:sp>
      <p:sp>
        <p:nvSpPr>
          <p:cNvPr id="4" name="ZoneTexte 3"/>
          <p:cNvSpPr txBox="1"/>
          <p:nvPr/>
        </p:nvSpPr>
        <p:spPr>
          <a:xfrm>
            <a:off x="6773879" y="2649949"/>
            <a:ext cx="1152817" cy="923330"/>
          </a:xfrm>
          <a:prstGeom prst="rect">
            <a:avLst/>
          </a:prstGeom>
          <a:noFill/>
        </p:spPr>
        <p:txBody>
          <a:bodyPr wrap="square" rtlCol="0">
            <a:spAutoFit/>
          </a:bodyPr>
          <a:lstStyle/>
          <a:p>
            <a:r>
              <a:rPr lang="fr-FR" sz="1200" b="1" dirty="0"/>
              <a:t>77,5%</a:t>
            </a:r>
          </a:p>
          <a:p>
            <a:endParaRPr lang="fr-FR" b="1" dirty="0"/>
          </a:p>
          <a:p>
            <a:endParaRPr lang="fr-FR" sz="1200" b="1" dirty="0"/>
          </a:p>
          <a:p>
            <a:r>
              <a:rPr lang="fr-FR" sz="1200" b="1" dirty="0"/>
              <a:t>79,7%</a:t>
            </a:r>
          </a:p>
        </p:txBody>
      </p:sp>
      <p:sp>
        <p:nvSpPr>
          <p:cNvPr id="2" name="ZoneTexte 1"/>
          <p:cNvSpPr txBox="1"/>
          <p:nvPr/>
        </p:nvSpPr>
        <p:spPr>
          <a:xfrm>
            <a:off x="8642394" y="4804524"/>
            <a:ext cx="177888" cy="369332"/>
          </a:xfrm>
          <a:prstGeom prst="rect">
            <a:avLst/>
          </a:prstGeom>
          <a:noFill/>
        </p:spPr>
        <p:txBody>
          <a:bodyPr wrap="square" rtlCol="0">
            <a:spAutoFit/>
          </a:bodyPr>
          <a:lstStyle/>
          <a:p>
            <a:r>
              <a:rPr lang="fr-FR" b="1" dirty="0"/>
              <a:t>*</a:t>
            </a:r>
          </a:p>
        </p:txBody>
      </p:sp>
      <p:sp>
        <p:nvSpPr>
          <p:cNvPr id="31" name="ZoneTexte 30"/>
          <p:cNvSpPr txBox="1"/>
          <p:nvPr/>
        </p:nvSpPr>
        <p:spPr>
          <a:xfrm>
            <a:off x="8629650" y="3927278"/>
            <a:ext cx="177888" cy="369332"/>
          </a:xfrm>
          <a:prstGeom prst="rect">
            <a:avLst/>
          </a:prstGeom>
          <a:noFill/>
        </p:spPr>
        <p:txBody>
          <a:bodyPr wrap="square" rtlCol="0">
            <a:spAutoFit/>
          </a:bodyPr>
          <a:lstStyle/>
          <a:p>
            <a:r>
              <a:rPr lang="fr-FR" b="1" dirty="0"/>
              <a:t>*</a:t>
            </a:r>
          </a:p>
        </p:txBody>
      </p:sp>
      <p:sp>
        <p:nvSpPr>
          <p:cNvPr id="34" name="ZoneTexte 33"/>
          <p:cNvSpPr txBox="1"/>
          <p:nvPr/>
        </p:nvSpPr>
        <p:spPr>
          <a:xfrm>
            <a:off x="8620125" y="3183494"/>
            <a:ext cx="177888" cy="369332"/>
          </a:xfrm>
          <a:prstGeom prst="rect">
            <a:avLst/>
          </a:prstGeom>
          <a:noFill/>
        </p:spPr>
        <p:txBody>
          <a:bodyPr wrap="square" rtlCol="0">
            <a:spAutoFit/>
          </a:bodyPr>
          <a:lstStyle/>
          <a:p>
            <a:r>
              <a:rPr lang="fr-FR" b="1" dirty="0"/>
              <a:t>*</a:t>
            </a:r>
          </a:p>
        </p:txBody>
      </p:sp>
    </p:spTree>
    <p:extLst>
      <p:ext uri="{BB962C8B-B14F-4D97-AF65-F5344CB8AC3E}">
        <p14:creationId xmlns:p14="http://schemas.microsoft.com/office/powerpoint/2010/main" val="856273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L'âge d'un nom de domaine - Référencement Google Gratu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306" y="1758553"/>
            <a:ext cx="1543051" cy="10608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5 798 300+ Homme Femme Photos, taleaux et images libre d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961" y="916398"/>
            <a:ext cx="741264" cy="741264"/>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grpSp>
        <p:nvGrpSpPr>
          <p:cNvPr id="25" name="Groupe 2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6" name="Connecteur droit 2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7" name="Groupe 2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8" name="Connecteur droit 2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9" name="Connecteur droit 2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2" name="ZoneTexte 3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Analyse des facteurs de risque d’infection</a:t>
            </a:r>
          </a:p>
        </p:txBody>
      </p:sp>
      <p:sp>
        <p:nvSpPr>
          <p:cNvPr id="7" name="AutoShape 2" descr="https://upload.wikimedia.org/wikipedia/commons/e/ed/Flag_of_Guine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https://upload.wikimedia.org/wikipedia/commons/e/ed/Flag_of_Guinea.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Rectangle 22"/>
          <p:cNvSpPr/>
          <p:nvPr/>
        </p:nvSpPr>
        <p:spPr>
          <a:xfrm>
            <a:off x="155575" y="1173267"/>
            <a:ext cx="11807825" cy="5262979"/>
          </a:xfrm>
          <a:prstGeom prst="rect">
            <a:avLst/>
          </a:prstGeom>
          <a:ln>
            <a:noFill/>
          </a:ln>
        </p:spPr>
        <p:txBody>
          <a:bodyPr wrap="square">
            <a:spAutoFit/>
          </a:bodyPr>
          <a:lstStyle/>
          <a:p>
            <a:pPr marL="285750" indent="-285750">
              <a:buFont typeface="Wingdings" panose="05000000000000000000" pitchFamily="2" charset="2"/>
              <a:buChar char="q"/>
            </a:pPr>
            <a:r>
              <a:rPr lang="fr-FR" sz="1600" b="1" u="sng" dirty="0">
                <a:solidFill>
                  <a:srgbClr val="0070C0"/>
                </a:solidFill>
              </a:rPr>
              <a:t>Sexe</a:t>
            </a:r>
            <a:r>
              <a:rPr lang="fr-FR" sz="1600" b="1" dirty="0">
                <a:solidFill>
                  <a:srgbClr val="0070C0"/>
                </a:solidFill>
              </a:rPr>
              <a:t>				NON</a:t>
            </a:r>
          </a:p>
          <a:p>
            <a:endParaRPr lang="fr-FR" sz="1600" b="1" dirty="0">
              <a:solidFill>
                <a:srgbClr val="0070C0"/>
              </a:solidFill>
            </a:endParaRPr>
          </a:p>
          <a:p>
            <a:pPr marL="285750" indent="-285750">
              <a:buFont typeface="Wingdings" panose="05000000000000000000" pitchFamily="2" charset="2"/>
              <a:buChar char="q"/>
            </a:pPr>
            <a:r>
              <a:rPr lang="fr-FR" sz="1600" b="1" u="sng" dirty="0">
                <a:solidFill>
                  <a:srgbClr val="0070C0"/>
                </a:solidFill>
              </a:rPr>
              <a:t>Contact avec des animaux</a:t>
            </a:r>
            <a:r>
              <a:rPr lang="fr-FR" sz="1600" b="1" dirty="0">
                <a:solidFill>
                  <a:srgbClr val="0070C0"/>
                </a:solidFill>
              </a:rPr>
              <a:t>		NON</a:t>
            </a:r>
          </a:p>
          <a:p>
            <a:endParaRPr lang="fr-FR" sz="1600" b="1" dirty="0">
              <a:solidFill>
                <a:srgbClr val="0070C0"/>
              </a:solidFill>
            </a:endParaRPr>
          </a:p>
          <a:p>
            <a:pPr marL="285750" indent="-285750">
              <a:buFont typeface="Wingdings" panose="05000000000000000000" pitchFamily="2" charset="2"/>
              <a:buChar char="q"/>
            </a:pPr>
            <a:r>
              <a:rPr lang="fr-FR" sz="1600" b="1" u="sng" dirty="0">
                <a:solidFill>
                  <a:srgbClr val="0070C0"/>
                </a:solidFill>
              </a:rPr>
              <a:t>Age</a:t>
            </a:r>
            <a:r>
              <a:rPr lang="fr-FR" sz="1600" b="1" dirty="0">
                <a:solidFill>
                  <a:srgbClr val="0070C0"/>
                </a:solidFill>
              </a:rPr>
              <a:t>				OUI</a:t>
            </a:r>
          </a:p>
          <a:p>
            <a:endParaRPr lang="fr-FR" sz="1600" b="1" dirty="0"/>
          </a:p>
          <a:p>
            <a:r>
              <a:rPr lang="fr-FR" sz="1600" b="1" dirty="0"/>
              <a:t>→</a:t>
            </a:r>
            <a:r>
              <a:rPr lang="fr-FR" sz="1600" b="1" dirty="0">
                <a:solidFill>
                  <a:srgbClr val="0070C0"/>
                </a:solidFill>
              </a:rPr>
              <a:t> </a:t>
            </a:r>
            <a:r>
              <a:rPr lang="fr-FR" sz="1600" b="1" dirty="0"/>
              <a:t>Patients de moins de 30 ans (moins de 18 ans) plus infectés que ceux ayant plus de 30 ans</a:t>
            </a:r>
          </a:p>
          <a:p>
            <a:r>
              <a:rPr lang="fr-FR" sz="1600" b="1" dirty="0"/>
              <a:t>→ Pratiques d’hygiène inappropriées chez les plus jeunes et promiscuité dans les écoles</a:t>
            </a:r>
          </a:p>
          <a:p>
            <a:endParaRPr lang="fr-FR" sz="1600" b="1" dirty="0">
              <a:solidFill>
                <a:srgbClr val="0070C0"/>
              </a:solidFill>
            </a:endParaRPr>
          </a:p>
          <a:p>
            <a:pPr marL="285750" indent="-285750">
              <a:buFont typeface="Wingdings" panose="05000000000000000000" pitchFamily="2" charset="2"/>
              <a:buChar char="q"/>
            </a:pPr>
            <a:r>
              <a:rPr lang="fr-FR" sz="1600" b="1" u="sng" dirty="0">
                <a:solidFill>
                  <a:srgbClr val="0070C0"/>
                </a:solidFill>
              </a:rPr>
              <a:t>Consommation d’eau de forage</a:t>
            </a:r>
            <a:r>
              <a:rPr lang="fr-FR" sz="1600" b="1" dirty="0">
                <a:solidFill>
                  <a:srgbClr val="0070C0"/>
                </a:solidFill>
              </a:rPr>
              <a:t>		OUI</a:t>
            </a:r>
          </a:p>
          <a:p>
            <a:pPr marL="285750" indent="-285750">
              <a:buFont typeface="Wingdings" panose="05000000000000000000" pitchFamily="2" charset="2"/>
              <a:buChar char="q"/>
            </a:pPr>
            <a:r>
              <a:rPr lang="fr-FR" sz="1600" b="1" u="sng" dirty="0">
                <a:solidFill>
                  <a:srgbClr val="0070C0"/>
                </a:solidFill>
              </a:rPr>
              <a:t>Consommation d’eau du robinet</a:t>
            </a:r>
            <a:r>
              <a:rPr lang="fr-FR" sz="1600" b="1" dirty="0">
                <a:solidFill>
                  <a:srgbClr val="0070C0"/>
                </a:solidFill>
              </a:rPr>
              <a:t>		NON mais non protecteur</a:t>
            </a:r>
          </a:p>
          <a:p>
            <a:pPr marL="285750" indent="-285750">
              <a:buFont typeface="Wingdings" panose="05000000000000000000" pitchFamily="2" charset="2"/>
              <a:buChar char="q"/>
            </a:pPr>
            <a:r>
              <a:rPr lang="fr-FR" sz="1600" b="1" u="sng" dirty="0">
                <a:solidFill>
                  <a:srgbClr val="0070C0"/>
                </a:solidFill>
              </a:rPr>
              <a:t>Consommation d’eau minérale</a:t>
            </a:r>
            <a:r>
              <a:rPr lang="fr-FR" sz="1600" b="1" dirty="0">
                <a:solidFill>
                  <a:srgbClr val="0070C0"/>
                </a:solidFill>
              </a:rPr>
              <a:t>		NON mais non protecteur</a:t>
            </a:r>
          </a:p>
          <a:p>
            <a:endParaRPr lang="fr-FR" sz="1600" b="1" dirty="0"/>
          </a:p>
          <a:p>
            <a:r>
              <a:rPr lang="fr-FR" sz="1600" b="1" dirty="0"/>
              <a:t>→ Absence de traitement ou traitement inefficace de l’eau de forage</a:t>
            </a:r>
          </a:p>
          <a:p>
            <a:r>
              <a:rPr lang="fr-FR" sz="1600" b="1" dirty="0"/>
              <a:t>→ Eau minérale ou eau du robinet ne représentant pas les seules sources de consommation en particulier en dehors de la maison</a:t>
            </a:r>
          </a:p>
          <a:p>
            <a:endParaRPr lang="fr-FR" sz="1600" b="1" dirty="0"/>
          </a:p>
          <a:p>
            <a:pPr marL="285750" indent="-285750">
              <a:buFont typeface="Wingdings" panose="05000000000000000000" pitchFamily="2" charset="2"/>
              <a:buChar char="q"/>
            </a:pPr>
            <a:r>
              <a:rPr lang="fr-FR" sz="1600" b="1" u="sng" dirty="0">
                <a:solidFill>
                  <a:srgbClr val="0070C0"/>
                </a:solidFill>
              </a:rPr>
              <a:t>Pas de corrélation entre la colonisation par </a:t>
            </a:r>
            <a:r>
              <a:rPr lang="fr-FR" sz="1600" b="1" i="1" u="sng" dirty="0" err="1">
                <a:solidFill>
                  <a:srgbClr val="0070C0"/>
                </a:solidFill>
              </a:rPr>
              <a:t>Blastocystis</a:t>
            </a:r>
            <a:r>
              <a:rPr lang="fr-FR" sz="1600" b="1" u="sng" dirty="0">
                <a:solidFill>
                  <a:srgbClr val="0070C0"/>
                </a:solidFill>
              </a:rPr>
              <a:t> </a:t>
            </a:r>
            <a:r>
              <a:rPr lang="fr-FR" sz="1600" b="1" u="sng" dirty="0" err="1">
                <a:solidFill>
                  <a:srgbClr val="0070C0"/>
                </a:solidFill>
              </a:rPr>
              <a:t>sp</a:t>
            </a:r>
            <a:r>
              <a:rPr lang="fr-FR" sz="1600" b="1" u="sng" dirty="0">
                <a:solidFill>
                  <a:srgbClr val="0070C0"/>
                </a:solidFill>
              </a:rPr>
              <a:t>. et la présence de troubles digestifs</a:t>
            </a:r>
          </a:p>
          <a:p>
            <a:endParaRPr lang="fr-FR" sz="1600" b="1" dirty="0"/>
          </a:p>
          <a:p>
            <a:r>
              <a:rPr lang="fr-FR" sz="1600" b="1" dirty="0"/>
              <a:t>→ Question du potentiel pathogène de </a:t>
            </a:r>
            <a:r>
              <a:rPr lang="fr-FR" sz="1600" b="1" i="1" dirty="0" err="1"/>
              <a:t>Blastocystis</a:t>
            </a:r>
            <a:r>
              <a:rPr lang="fr-FR" sz="1600" b="1" dirty="0"/>
              <a:t> </a:t>
            </a:r>
            <a:r>
              <a:rPr lang="fr-FR" sz="1600" b="1" dirty="0" err="1"/>
              <a:t>sp</a:t>
            </a:r>
            <a:r>
              <a:rPr lang="fr-FR" sz="1600" b="1" dirty="0"/>
              <a:t>. pour une majorité d'isolats</a:t>
            </a:r>
          </a:p>
          <a:p>
            <a:r>
              <a:rPr lang="fr-FR" sz="1600" b="1" dirty="0"/>
              <a:t>→ Association difficile à établir en Afrique (colonisation des populations par d’autres</a:t>
            </a:r>
          </a:p>
          <a:p>
            <a:r>
              <a:rPr lang="fr-FR" sz="1600" b="1" dirty="0"/>
              <a:t>protozoaires intestinaux causant les mêmes symptômes)</a:t>
            </a:r>
          </a:p>
        </p:txBody>
      </p:sp>
      <p:pic>
        <p:nvPicPr>
          <p:cNvPr id="2050" name="Picture 2" descr="Giardia lamblia | Muséum national d'Histoire naturel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9944" y="5284850"/>
            <a:ext cx="1493456" cy="88155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Entamoeba | Single-celled, Protozoan, Parasite | Britann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4" name="Picture 6" descr="Entamoeba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0225" y="5099304"/>
            <a:ext cx="939484" cy="125264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110 900+ Bovin Stock Illustrations, graphiques vectoriels ..."/>
          <p:cNvPicPr>
            <a:picLocks noChangeAspect="1" noChangeArrowheads="1"/>
          </p:cNvPicPr>
          <p:nvPr/>
        </p:nvPicPr>
        <p:blipFill rotWithShape="1">
          <a:blip r:embed="rId8">
            <a:extLst>
              <a:ext uri="{28A0092B-C50C-407E-A947-70E740481C1C}">
                <a14:useLocalDpi xmlns:a14="http://schemas.microsoft.com/office/drawing/2010/main" val="0"/>
              </a:ext>
            </a:extLst>
          </a:blip>
          <a:srcRect l="5501" t="53040" r="4629" b="6388"/>
          <a:stretch/>
        </p:blipFill>
        <p:spPr bwMode="auto">
          <a:xfrm>
            <a:off x="5464175" y="1629117"/>
            <a:ext cx="1308100" cy="3927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62 600+ Robinet Stock Illustrations, graphiques vectoriels libre de droits  et Clip Art - iStock | Eau, Douche, Salle de ba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9474" y="3317874"/>
            <a:ext cx="990601" cy="99060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cône linéaire de nausées et de vomissements. signe d'attaque de panique.  les troubles mentaux déclenchent"/>
          <p:cNvPicPr>
            <a:picLocks noChangeAspect="1" noChangeArrowheads="1"/>
          </p:cNvPicPr>
          <p:nvPr/>
        </p:nvPicPr>
        <p:blipFill rotWithShape="1">
          <a:blip r:embed="rId10">
            <a:extLst>
              <a:ext uri="{28A0092B-C50C-407E-A947-70E740481C1C}">
                <a14:useLocalDpi xmlns:a14="http://schemas.microsoft.com/office/drawing/2010/main" val="0"/>
              </a:ext>
            </a:extLst>
          </a:blip>
          <a:srcRect l="22792" t="7235" r="18423" b="21811"/>
          <a:stretch/>
        </p:blipFill>
        <p:spPr bwMode="auto">
          <a:xfrm>
            <a:off x="8505825" y="5051801"/>
            <a:ext cx="914400" cy="110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758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9519D74D-8F92-4C39-B511-EBE0378BB8F7}"/>
              </a:ext>
            </a:extLst>
          </p:cNvPr>
          <p:cNvPicPr>
            <a:picLocks noChangeAspect="1"/>
          </p:cNvPicPr>
          <p:nvPr/>
        </p:nvPicPr>
        <p:blipFill>
          <a:blip r:embed="rId3"/>
          <a:stretch>
            <a:fillRect/>
          </a:stretch>
        </p:blipFill>
        <p:spPr>
          <a:xfrm>
            <a:off x="10614363" y="115127"/>
            <a:ext cx="1444288" cy="737144"/>
          </a:xfrm>
          <a:prstGeom prst="rect">
            <a:avLst/>
          </a:prstGeom>
        </p:spPr>
      </p:pic>
      <p:grpSp>
        <p:nvGrpSpPr>
          <p:cNvPr id="25" name="Groupe 2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6" name="Connecteur droit 2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7" name="Groupe 2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8" name="Connecteur droit 2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9" name="Connecteur droit 2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2" name="ZoneTexte 3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Sous-typage des isolats et distribution des </a:t>
            </a:r>
            <a:r>
              <a:rPr lang="fr-FR" sz="2800" b="1" dirty="0" err="1"/>
              <a:t>STs</a:t>
            </a:r>
            <a:endParaRPr lang="fr-FR" sz="2800" b="1" dirty="0"/>
          </a:p>
        </p:txBody>
      </p:sp>
      <p:sp>
        <p:nvSpPr>
          <p:cNvPr id="7" name="AutoShape 2" descr="https://upload.wikimedia.org/wikipedia/commons/e/ed/Flag_of_Guine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https://upload.wikimedia.org/wikipedia/commons/e/ed/Flag_of_Guinea.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3" name="Image 32"/>
          <p:cNvPicPr/>
          <p:nvPr/>
        </p:nvPicPr>
        <p:blipFill rotWithShape="1">
          <a:blip r:embed="rId4" cstate="print">
            <a:extLst>
              <a:ext uri="{28A0092B-C50C-407E-A947-70E740481C1C}">
                <a14:useLocalDpi xmlns:a14="http://schemas.microsoft.com/office/drawing/2010/main" val="0"/>
              </a:ext>
            </a:extLst>
          </a:blip>
          <a:srcRect l="34748" t="50416" r="21311" b="30471"/>
          <a:stretch/>
        </p:blipFill>
        <p:spPr bwMode="auto">
          <a:xfrm>
            <a:off x="255969" y="1240472"/>
            <a:ext cx="5432425" cy="1329055"/>
          </a:xfrm>
          <a:prstGeom prst="rect">
            <a:avLst/>
          </a:prstGeom>
          <a:ln>
            <a:noFill/>
          </a:ln>
          <a:extLst>
            <a:ext uri="{53640926-AAD7-44D8-BBD7-CCE9431645EC}">
              <a14:shadowObscured xmlns:a14="http://schemas.microsoft.com/office/drawing/2010/main"/>
            </a:ext>
          </a:extLst>
        </p:spPr>
      </p:pic>
      <p:pic>
        <p:nvPicPr>
          <p:cNvPr id="35"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5704" t="11525" r="14218" b="10417"/>
          <a:stretch/>
        </p:blipFill>
        <p:spPr bwMode="auto">
          <a:xfrm>
            <a:off x="155576" y="2727313"/>
            <a:ext cx="5951537" cy="326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094" t="23611" r="14453" b="23889"/>
          <a:stretch/>
        </p:blipFill>
        <p:spPr bwMode="auto">
          <a:xfrm>
            <a:off x="6238876" y="2146287"/>
            <a:ext cx="5731895" cy="213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Rectangle 40"/>
          <p:cNvSpPr/>
          <p:nvPr/>
        </p:nvSpPr>
        <p:spPr>
          <a:xfrm>
            <a:off x="5762918" y="1320224"/>
            <a:ext cx="6295734" cy="1323439"/>
          </a:xfrm>
          <a:prstGeom prst="rect">
            <a:avLst/>
          </a:prstGeom>
        </p:spPr>
        <p:txBody>
          <a:bodyPr wrap="square">
            <a:spAutoFit/>
          </a:bodyPr>
          <a:lstStyle/>
          <a:p>
            <a:pPr marL="285750" indent="-285750">
              <a:buFont typeface="Wingdings" panose="05000000000000000000" pitchFamily="2" charset="2"/>
              <a:buChar char="q"/>
            </a:pPr>
            <a:r>
              <a:rPr lang="fr-FR" sz="1600" b="1" dirty="0"/>
              <a:t>Proportion significative (25%) d’infections mixtes en lien avec la fréquence élevée de </a:t>
            </a:r>
            <a:r>
              <a:rPr lang="fr-FR" sz="1600" b="1" i="1" dirty="0" err="1"/>
              <a:t>Blastocystis</a:t>
            </a:r>
            <a:r>
              <a:rPr lang="fr-FR" sz="1600" b="1" dirty="0"/>
              <a:t> </a:t>
            </a:r>
            <a:r>
              <a:rPr lang="fr-FR" sz="1600" b="1" dirty="0" err="1"/>
              <a:t>sp</a:t>
            </a:r>
            <a:r>
              <a:rPr lang="fr-FR" sz="1600" b="1" dirty="0"/>
              <a:t>. dans la population</a:t>
            </a:r>
          </a:p>
          <a:p>
            <a:pPr marL="285750" indent="-285750">
              <a:buFont typeface="Wingdings" panose="05000000000000000000" pitchFamily="2" charset="2"/>
              <a:buChar char="q"/>
            </a:pPr>
            <a:endParaRPr lang="fr-FR" sz="1600" b="1" dirty="0"/>
          </a:p>
          <a:p>
            <a:pPr marL="285750" indent="-285750">
              <a:buFont typeface="Wingdings" panose="05000000000000000000" pitchFamily="2" charset="2"/>
              <a:buChar char="q"/>
            </a:pPr>
            <a:endParaRPr lang="fr-FR" sz="1600" b="1" dirty="0"/>
          </a:p>
          <a:p>
            <a:pPr marL="285750" indent="-285750">
              <a:buFont typeface="Wingdings" panose="05000000000000000000" pitchFamily="2" charset="2"/>
              <a:buChar char="q"/>
            </a:pPr>
            <a:endParaRPr lang="fr-FR" sz="1600" b="1" dirty="0"/>
          </a:p>
        </p:txBody>
      </p:sp>
      <p:sp>
        <p:nvSpPr>
          <p:cNvPr id="3" name="Rectangle 2"/>
          <p:cNvSpPr/>
          <p:nvPr/>
        </p:nvSpPr>
        <p:spPr>
          <a:xfrm>
            <a:off x="5210175" y="1447800"/>
            <a:ext cx="304800" cy="101917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460375" y="5481010"/>
            <a:ext cx="5511800" cy="9111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5767556" y="1328110"/>
            <a:ext cx="5795793" cy="57688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90823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9519D74D-8F92-4C39-B511-EBE0378BB8F7}"/>
              </a:ext>
            </a:extLst>
          </p:cNvPr>
          <p:cNvPicPr>
            <a:picLocks noChangeAspect="1"/>
          </p:cNvPicPr>
          <p:nvPr/>
        </p:nvPicPr>
        <p:blipFill>
          <a:blip r:embed="rId3"/>
          <a:stretch>
            <a:fillRect/>
          </a:stretch>
        </p:blipFill>
        <p:spPr>
          <a:xfrm>
            <a:off x="10614363" y="115127"/>
            <a:ext cx="1444288" cy="737144"/>
          </a:xfrm>
          <a:prstGeom prst="rect">
            <a:avLst/>
          </a:prstGeom>
        </p:spPr>
      </p:pic>
      <p:grpSp>
        <p:nvGrpSpPr>
          <p:cNvPr id="25" name="Groupe 2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6" name="Connecteur droit 2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7" name="Groupe 2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8" name="Connecteur droit 2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9" name="Connecteur droit 2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2" name="ZoneTexte 3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Sous-typage des isolats et distribution des </a:t>
            </a:r>
            <a:r>
              <a:rPr lang="fr-FR" sz="2800" b="1" dirty="0" err="1"/>
              <a:t>STs</a:t>
            </a:r>
            <a:endParaRPr lang="fr-FR" sz="2800" b="1" dirty="0"/>
          </a:p>
        </p:txBody>
      </p:sp>
      <p:sp>
        <p:nvSpPr>
          <p:cNvPr id="7" name="AutoShape 2" descr="https://upload.wikimedia.org/wikipedia/commons/e/ed/Flag_of_Guine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https://upload.wikimedia.org/wikipedia/commons/e/ed/Flag_of_Guinea.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3" name="Image 32"/>
          <p:cNvPicPr/>
          <p:nvPr/>
        </p:nvPicPr>
        <p:blipFill rotWithShape="1">
          <a:blip r:embed="rId4" cstate="print">
            <a:extLst>
              <a:ext uri="{28A0092B-C50C-407E-A947-70E740481C1C}">
                <a14:useLocalDpi xmlns:a14="http://schemas.microsoft.com/office/drawing/2010/main" val="0"/>
              </a:ext>
            </a:extLst>
          </a:blip>
          <a:srcRect l="34748" t="50416" r="21311" b="30471"/>
          <a:stretch/>
        </p:blipFill>
        <p:spPr bwMode="auto">
          <a:xfrm>
            <a:off x="255969" y="1240472"/>
            <a:ext cx="5432425" cy="1329055"/>
          </a:xfrm>
          <a:prstGeom prst="rect">
            <a:avLst/>
          </a:prstGeom>
          <a:ln>
            <a:noFill/>
          </a:ln>
          <a:extLst>
            <a:ext uri="{53640926-AAD7-44D8-BBD7-CCE9431645EC}">
              <a14:shadowObscured xmlns:a14="http://schemas.microsoft.com/office/drawing/2010/main"/>
            </a:ext>
          </a:extLst>
        </p:spPr>
      </p:pic>
      <p:pic>
        <p:nvPicPr>
          <p:cNvPr id="35"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5704" t="11525" r="14218" b="10417"/>
          <a:stretch/>
        </p:blipFill>
        <p:spPr bwMode="auto">
          <a:xfrm>
            <a:off x="155576" y="2727313"/>
            <a:ext cx="5951537" cy="326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094" t="23611" r="14453" b="23889"/>
          <a:stretch/>
        </p:blipFill>
        <p:spPr bwMode="auto">
          <a:xfrm>
            <a:off x="6238876" y="2146287"/>
            <a:ext cx="5731895" cy="213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38876" y="4631889"/>
            <a:ext cx="5819774" cy="1323439"/>
          </a:xfrm>
          <a:prstGeom prst="rect">
            <a:avLst/>
          </a:prstGeom>
          <a:ln>
            <a:solidFill>
              <a:srgbClr val="FF0000"/>
            </a:solidFill>
          </a:ln>
        </p:spPr>
        <p:txBody>
          <a:bodyPr wrap="square">
            <a:spAutoFit/>
          </a:bodyPr>
          <a:lstStyle/>
          <a:p>
            <a:pPr marL="285750" indent="-285750">
              <a:buFont typeface="Wingdings" panose="05000000000000000000" pitchFamily="2" charset="2"/>
              <a:buChar char="q"/>
            </a:pPr>
            <a:r>
              <a:rPr lang="fr-FR" sz="1600" b="1" dirty="0"/>
              <a:t>96% des participants présentant des infections simples colonisés par le ST3, le ST1 ou le ST2</a:t>
            </a:r>
          </a:p>
          <a:p>
            <a:r>
              <a:rPr lang="fr-FR" sz="1600" b="1" dirty="0"/>
              <a:t>→ 3 </a:t>
            </a:r>
            <a:r>
              <a:rPr lang="fr-FR" sz="1600" b="1" dirty="0" err="1"/>
              <a:t>STs</a:t>
            </a:r>
            <a:r>
              <a:rPr lang="fr-FR" sz="1600" b="1" dirty="0"/>
              <a:t> </a:t>
            </a:r>
            <a:r>
              <a:rPr lang="fr-FR" sz="1600" b="1" dirty="0" err="1"/>
              <a:t>anthroponotiques</a:t>
            </a:r>
            <a:r>
              <a:rPr lang="fr-FR" sz="1600" b="1" dirty="0"/>
              <a:t> prédominants en Guinée comme dans tous les autres pays africains</a:t>
            </a:r>
          </a:p>
          <a:p>
            <a:r>
              <a:rPr lang="fr-FR" sz="1600" b="1" dirty="0"/>
              <a:t>→ Large transmission </a:t>
            </a:r>
            <a:r>
              <a:rPr lang="fr-FR" sz="1600" b="1" dirty="0" err="1"/>
              <a:t>inter-humaine</a:t>
            </a:r>
            <a:endParaRPr lang="fr-FR" sz="1600" b="1" dirty="0"/>
          </a:p>
        </p:txBody>
      </p:sp>
      <p:sp>
        <p:nvSpPr>
          <p:cNvPr id="45" name="Rectangle 44"/>
          <p:cNvSpPr/>
          <p:nvPr/>
        </p:nvSpPr>
        <p:spPr>
          <a:xfrm>
            <a:off x="3476624" y="1472355"/>
            <a:ext cx="981075" cy="1019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3174206" y="2910630"/>
            <a:ext cx="792956" cy="30799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9123873" y="2320080"/>
            <a:ext cx="792956" cy="1956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38261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9519D74D-8F92-4C39-B511-EBE0378BB8F7}"/>
              </a:ext>
            </a:extLst>
          </p:cNvPr>
          <p:cNvPicPr>
            <a:picLocks noChangeAspect="1"/>
          </p:cNvPicPr>
          <p:nvPr/>
        </p:nvPicPr>
        <p:blipFill>
          <a:blip r:embed="rId3"/>
          <a:stretch>
            <a:fillRect/>
          </a:stretch>
        </p:blipFill>
        <p:spPr>
          <a:xfrm>
            <a:off x="10614363" y="115127"/>
            <a:ext cx="1444288" cy="737144"/>
          </a:xfrm>
          <a:prstGeom prst="rect">
            <a:avLst/>
          </a:prstGeom>
        </p:spPr>
      </p:pic>
      <p:grpSp>
        <p:nvGrpSpPr>
          <p:cNvPr id="25" name="Groupe 2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6" name="Connecteur droit 2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7" name="Groupe 2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8" name="Connecteur droit 2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9" name="Connecteur droit 2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2" name="ZoneTexte 3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Sous-typage des isolats et distribution des </a:t>
            </a:r>
            <a:r>
              <a:rPr lang="fr-FR" sz="2800" b="1" dirty="0" err="1"/>
              <a:t>STs</a:t>
            </a:r>
            <a:endParaRPr lang="fr-FR" sz="2800" b="1" dirty="0"/>
          </a:p>
        </p:txBody>
      </p:sp>
      <p:sp>
        <p:nvSpPr>
          <p:cNvPr id="7" name="AutoShape 2" descr="https://upload.wikimedia.org/wikipedia/commons/e/ed/Flag_of_Guine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https://upload.wikimedia.org/wikipedia/commons/e/ed/Flag_of_Guinea.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3" name="Image 32"/>
          <p:cNvPicPr/>
          <p:nvPr/>
        </p:nvPicPr>
        <p:blipFill rotWithShape="1">
          <a:blip r:embed="rId4" cstate="print">
            <a:extLst>
              <a:ext uri="{28A0092B-C50C-407E-A947-70E740481C1C}">
                <a14:useLocalDpi xmlns:a14="http://schemas.microsoft.com/office/drawing/2010/main" val="0"/>
              </a:ext>
            </a:extLst>
          </a:blip>
          <a:srcRect l="34748" t="50416" r="21311" b="30471"/>
          <a:stretch/>
        </p:blipFill>
        <p:spPr bwMode="auto">
          <a:xfrm>
            <a:off x="255969" y="1097597"/>
            <a:ext cx="5432425" cy="1329055"/>
          </a:xfrm>
          <a:prstGeom prst="rect">
            <a:avLst/>
          </a:prstGeom>
          <a:ln>
            <a:noFill/>
          </a:ln>
          <a:extLst>
            <a:ext uri="{53640926-AAD7-44D8-BBD7-CCE9431645EC}">
              <a14:shadowObscured xmlns:a14="http://schemas.microsoft.com/office/drawing/2010/main"/>
            </a:ext>
          </a:extLst>
        </p:spPr>
      </p:pic>
      <p:pic>
        <p:nvPicPr>
          <p:cNvPr id="35"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5704" t="11525" r="14218" b="10417"/>
          <a:stretch/>
        </p:blipFill>
        <p:spPr bwMode="auto">
          <a:xfrm>
            <a:off x="155576" y="2584438"/>
            <a:ext cx="5951537" cy="326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094" t="23611" r="14453" b="23889"/>
          <a:stretch/>
        </p:blipFill>
        <p:spPr bwMode="auto">
          <a:xfrm>
            <a:off x="6238876" y="2232012"/>
            <a:ext cx="5731895" cy="213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Rectangle 40"/>
          <p:cNvSpPr/>
          <p:nvPr/>
        </p:nvSpPr>
        <p:spPr>
          <a:xfrm>
            <a:off x="5762918" y="1177349"/>
            <a:ext cx="6295734" cy="1569660"/>
          </a:xfrm>
          <a:prstGeom prst="rect">
            <a:avLst/>
          </a:prstGeom>
        </p:spPr>
        <p:txBody>
          <a:bodyPr wrap="square">
            <a:spAutoFit/>
          </a:bodyPr>
          <a:lstStyle/>
          <a:p>
            <a:pPr marL="285750" indent="-285750">
              <a:buFont typeface="Wingdings" panose="05000000000000000000" pitchFamily="2" charset="2"/>
              <a:buChar char="q"/>
            </a:pPr>
            <a:r>
              <a:rPr lang="fr-FR" sz="1600" b="1" dirty="0"/>
              <a:t>ST4 identifié à une très faible prévalence en Guinée comme plus globalement en Afrique</a:t>
            </a:r>
          </a:p>
          <a:p>
            <a:r>
              <a:rPr lang="fr-FR" sz="1600" b="1" dirty="0"/>
              <a:t>→ Emergence récente de ce ST en Europe</a:t>
            </a:r>
          </a:p>
          <a:p>
            <a:pPr marL="285750" indent="-285750">
              <a:buFont typeface="Wingdings" panose="05000000000000000000" pitchFamily="2" charset="2"/>
              <a:buChar char="q"/>
            </a:pPr>
            <a:endParaRPr lang="fr-FR" sz="1600" b="1" dirty="0"/>
          </a:p>
          <a:p>
            <a:pPr marL="285750" indent="-285750">
              <a:buFont typeface="Wingdings" panose="05000000000000000000" pitchFamily="2" charset="2"/>
              <a:buChar char="q"/>
            </a:pPr>
            <a:endParaRPr lang="fr-FR" sz="1600" b="1" dirty="0"/>
          </a:p>
          <a:p>
            <a:pPr marL="285750" indent="-285750">
              <a:buFont typeface="Wingdings" panose="05000000000000000000" pitchFamily="2" charset="2"/>
              <a:buChar char="q"/>
            </a:pPr>
            <a:endParaRPr lang="fr-FR" sz="1600" b="1" dirty="0"/>
          </a:p>
        </p:txBody>
      </p:sp>
      <p:sp>
        <p:nvSpPr>
          <p:cNvPr id="3" name="Rectangle 2"/>
          <p:cNvSpPr/>
          <p:nvPr/>
        </p:nvSpPr>
        <p:spPr>
          <a:xfrm>
            <a:off x="4495800" y="1304925"/>
            <a:ext cx="304800" cy="101917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5767556" y="1185235"/>
            <a:ext cx="6203215" cy="9420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3914775" y="2778976"/>
            <a:ext cx="304800" cy="306874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9906000" y="2386755"/>
            <a:ext cx="229416" cy="197569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36957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6" name="Connecteur droit 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7" name="Groupe 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8" name="Connecteur droit 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0" name="Connecteur droit 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14" name="ZoneTexte 13">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la République de Guinée</a:t>
            </a:r>
          </a:p>
        </p:txBody>
      </p:sp>
      <p:sp>
        <p:nvSpPr>
          <p:cNvPr id="2" name="AutoShape 2" descr="Logo Université de Lille"/>
          <p:cNvSpPr>
            <a:spLocks noChangeAspect="1" noChangeArrowheads="1"/>
          </p:cNvSpPr>
          <p:nvPr/>
        </p:nvSpPr>
        <p:spPr bwMode="auto">
          <a:xfrm>
            <a:off x="155575" y="-365125"/>
            <a:ext cx="2847975" cy="76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Rectangle 41"/>
          <p:cNvSpPr/>
          <p:nvPr/>
        </p:nvSpPr>
        <p:spPr>
          <a:xfrm>
            <a:off x="475614" y="1115128"/>
            <a:ext cx="8340726" cy="4678204"/>
          </a:xfrm>
          <a:prstGeom prst="rect">
            <a:avLst/>
          </a:prstGeom>
        </p:spPr>
        <p:txBody>
          <a:bodyPr wrap="square">
            <a:spAutoFit/>
          </a:bodyPr>
          <a:lstStyle/>
          <a:p>
            <a:pPr algn="ctr">
              <a:spcBef>
                <a:spcPts val="1200"/>
              </a:spcBef>
            </a:pPr>
            <a:r>
              <a:rPr lang="en-US" b="1" u="sng" dirty="0">
                <a:solidFill>
                  <a:srgbClr val="0070C0"/>
                </a:solidFill>
              </a:rPr>
              <a:t>Situation socio-</a:t>
            </a:r>
            <a:r>
              <a:rPr lang="en-US" b="1" u="sng" dirty="0" err="1">
                <a:solidFill>
                  <a:srgbClr val="0070C0"/>
                </a:solidFill>
              </a:rPr>
              <a:t>économique</a:t>
            </a:r>
            <a:endParaRPr lang="en-US" b="1" u="sng" dirty="0">
              <a:solidFill>
                <a:srgbClr val="0070C0"/>
              </a:solidFill>
            </a:endParaRPr>
          </a:p>
          <a:p>
            <a:pPr algn="ctr">
              <a:spcBef>
                <a:spcPts val="1200"/>
              </a:spcBef>
            </a:pPr>
            <a:endParaRPr lang="en-US" sz="1600" b="1" dirty="0"/>
          </a:p>
          <a:p>
            <a:pPr marL="285750" indent="-285750" algn="just">
              <a:spcBef>
                <a:spcPts val="1200"/>
              </a:spcBef>
              <a:buFont typeface="Wingdings" panose="05000000000000000000" pitchFamily="2" charset="2"/>
              <a:buChar char="q"/>
            </a:pPr>
            <a:r>
              <a:rPr lang="en-US" sz="1600" b="1" dirty="0" err="1"/>
              <a:t>Faible</a:t>
            </a:r>
            <a:r>
              <a:rPr lang="en-US" sz="1600" b="1" dirty="0"/>
              <a:t> </a:t>
            </a:r>
            <a:r>
              <a:rPr lang="en-US" sz="1600" b="1" dirty="0" err="1"/>
              <a:t>niveau</a:t>
            </a:r>
            <a:r>
              <a:rPr lang="en-US" sz="1600" b="1" dirty="0"/>
              <a:t> </a:t>
            </a:r>
            <a:r>
              <a:rPr lang="en-US" sz="1600" b="1" dirty="0" err="1"/>
              <a:t>d’instruction</a:t>
            </a:r>
            <a:endParaRPr lang="en-US" sz="1600" b="1" dirty="0"/>
          </a:p>
          <a:p>
            <a:pPr marL="285750" indent="-285750" algn="just">
              <a:spcBef>
                <a:spcPts val="1200"/>
              </a:spcBef>
              <a:buFont typeface="Wingdings" panose="05000000000000000000" pitchFamily="2" charset="2"/>
              <a:buChar char="q"/>
            </a:pPr>
            <a:r>
              <a:rPr lang="en-US" sz="1600" b="1" dirty="0"/>
              <a:t>14% de la population vivant avec </a:t>
            </a:r>
            <a:r>
              <a:rPr lang="en-US" sz="1600" b="1" dirty="0" err="1"/>
              <a:t>moins</a:t>
            </a:r>
            <a:r>
              <a:rPr lang="en-US" sz="1600" b="1" dirty="0"/>
              <a:t> de </a:t>
            </a:r>
            <a:r>
              <a:rPr lang="en-US" sz="1600" b="1" dirty="0" err="1"/>
              <a:t>deux</a:t>
            </a:r>
            <a:r>
              <a:rPr lang="en-US" sz="1600" b="1" dirty="0"/>
              <a:t> dollars par jour</a:t>
            </a:r>
          </a:p>
          <a:p>
            <a:pPr marL="285750" indent="-285750" algn="just">
              <a:spcBef>
                <a:spcPts val="1200"/>
              </a:spcBef>
              <a:buFont typeface="Wingdings" panose="05000000000000000000" pitchFamily="2" charset="2"/>
              <a:buChar char="q"/>
            </a:pPr>
            <a:r>
              <a:rPr lang="en-US" sz="1600" b="1" dirty="0" err="1"/>
              <a:t>Près</a:t>
            </a:r>
            <a:r>
              <a:rPr lang="en-US" sz="1600" b="1" dirty="0"/>
              <a:t> de la </a:t>
            </a:r>
            <a:r>
              <a:rPr lang="en-US" sz="1600" b="1" dirty="0" err="1"/>
              <a:t>moitié</a:t>
            </a:r>
            <a:r>
              <a:rPr lang="en-US" sz="1600" b="1" dirty="0"/>
              <a:t> de la population vivant </a:t>
            </a:r>
            <a:r>
              <a:rPr lang="en-US" sz="1600" b="1" dirty="0" err="1"/>
              <a:t>en-dessous</a:t>
            </a:r>
            <a:r>
              <a:rPr lang="en-US" sz="1600" b="1" dirty="0"/>
              <a:t> du </a:t>
            </a:r>
            <a:r>
              <a:rPr lang="en-US" sz="1600" b="1" dirty="0" err="1"/>
              <a:t>seuil</a:t>
            </a:r>
            <a:r>
              <a:rPr lang="en-US" sz="1600" b="1" dirty="0"/>
              <a:t> de </a:t>
            </a:r>
            <a:r>
              <a:rPr lang="en-US" sz="1600" b="1" dirty="0" err="1"/>
              <a:t>pauvreté</a:t>
            </a:r>
            <a:endParaRPr lang="en-US" sz="1600" b="1" dirty="0"/>
          </a:p>
          <a:p>
            <a:pPr marL="285750" indent="-285750" algn="just">
              <a:spcBef>
                <a:spcPts val="1200"/>
              </a:spcBef>
              <a:buFont typeface="Wingdings" panose="05000000000000000000" pitchFamily="2" charset="2"/>
              <a:buChar char="q"/>
            </a:pPr>
            <a:endParaRPr lang="en-US" b="1" u="sng" dirty="0"/>
          </a:p>
          <a:p>
            <a:pPr algn="ctr">
              <a:spcBef>
                <a:spcPts val="1200"/>
              </a:spcBef>
            </a:pPr>
            <a:r>
              <a:rPr lang="en-US" b="1" u="sng" dirty="0">
                <a:solidFill>
                  <a:srgbClr val="0070C0"/>
                </a:solidFill>
              </a:rPr>
              <a:t>Eau potable et conditions </a:t>
            </a:r>
            <a:r>
              <a:rPr lang="en-US" b="1" u="sng" dirty="0" err="1">
                <a:solidFill>
                  <a:srgbClr val="0070C0"/>
                </a:solidFill>
              </a:rPr>
              <a:t>sanitaires</a:t>
            </a:r>
            <a:endParaRPr lang="en-US" b="1" u="sng" dirty="0">
              <a:solidFill>
                <a:srgbClr val="0070C0"/>
              </a:solidFill>
            </a:endParaRPr>
          </a:p>
          <a:p>
            <a:pPr algn="ctr">
              <a:spcBef>
                <a:spcPts val="1200"/>
              </a:spcBef>
            </a:pPr>
            <a:endParaRPr lang="en-US" sz="1600" b="1" dirty="0">
              <a:solidFill>
                <a:srgbClr val="0070C0"/>
              </a:solidFill>
            </a:endParaRPr>
          </a:p>
          <a:p>
            <a:pPr marL="285750" indent="-285750" algn="just">
              <a:spcBef>
                <a:spcPts val="1200"/>
              </a:spcBef>
              <a:buFont typeface="Wingdings" panose="05000000000000000000" pitchFamily="2" charset="2"/>
              <a:buChar char="q"/>
            </a:pPr>
            <a:r>
              <a:rPr lang="en-US" sz="1600" b="1" dirty="0"/>
              <a:t>80% de la population </a:t>
            </a:r>
            <a:r>
              <a:rPr lang="en-US" sz="1600" b="1" dirty="0" err="1"/>
              <a:t>utilisant</a:t>
            </a:r>
            <a:r>
              <a:rPr lang="en-US" sz="1600" b="1" dirty="0"/>
              <a:t> </a:t>
            </a:r>
            <a:r>
              <a:rPr lang="en-US" sz="1600" b="1" dirty="0" err="1"/>
              <a:t>une</a:t>
            </a:r>
            <a:r>
              <a:rPr lang="en-US" sz="1600" b="1" dirty="0"/>
              <a:t> source </a:t>
            </a:r>
            <a:r>
              <a:rPr lang="en-US" sz="1600" b="1" dirty="0" err="1"/>
              <a:t>d’eau</a:t>
            </a:r>
            <a:r>
              <a:rPr lang="en-US" sz="1600" b="1" dirty="0"/>
              <a:t> </a:t>
            </a:r>
            <a:r>
              <a:rPr lang="en-US" sz="1600" b="1" dirty="0" err="1"/>
              <a:t>dite</a:t>
            </a:r>
            <a:r>
              <a:rPr lang="en-US" sz="1600" b="1" dirty="0"/>
              <a:t> </a:t>
            </a:r>
            <a:r>
              <a:rPr lang="en-US" sz="1600" b="1" dirty="0" err="1"/>
              <a:t>améliorée</a:t>
            </a:r>
            <a:r>
              <a:rPr lang="en-US" sz="1600" b="1" dirty="0"/>
              <a:t> (eau du </a:t>
            </a:r>
            <a:r>
              <a:rPr lang="en-US" sz="1600" b="1" dirty="0" err="1"/>
              <a:t>robinet</a:t>
            </a:r>
            <a:r>
              <a:rPr lang="en-US" sz="1600" b="1" dirty="0"/>
              <a:t>, </a:t>
            </a:r>
            <a:r>
              <a:rPr lang="en-US" sz="1600" b="1" dirty="0" err="1"/>
              <a:t>fontaines</a:t>
            </a:r>
            <a:r>
              <a:rPr lang="en-US" sz="1600" b="1" dirty="0"/>
              <a:t> </a:t>
            </a:r>
            <a:r>
              <a:rPr lang="en-US" sz="1600" b="1" dirty="0" err="1"/>
              <a:t>publiques</a:t>
            </a:r>
            <a:r>
              <a:rPr lang="en-US" sz="1600" b="1" dirty="0"/>
              <a:t> </a:t>
            </a:r>
            <a:r>
              <a:rPr lang="en-US" sz="1600" b="1" dirty="0" err="1"/>
              <a:t>ou</a:t>
            </a:r>
            <a:r>
              <a:rPr lang="en-US" sz="1600" b="1" dirty="0"/>
              <a:t> </a:t>
            </a:r>
            <a:r>
              <a:rPr lang="en-US" sz="1600" b="1" dirty="0" err="1"/>
              <a:t>puits</a:t>
            </a:r>
            <a:r>
              <a:rPr lang="en-US" sz="1600" b="1" dirty="0"/>
              <a:t>/forages)</a:t>
            </a:r>
          </a:p>
          <a:p>
            <a:pPr marL="285750" indent="-285750" algn="just">
              <a:spcBef>
                <a:spcPts val="1200"/>
              </a:spcBef>
              <a:buFont typeface="Wingdings" panose="05000000000000000000" pitchFamily="2" charset="2"/>
              <a:buChar char="q"/>
            </a:pPr>
            <a:r>
              <a:rPr lang="en-US" sz="1600" b="1" dirty="0" err="1"/>
              <a:t>Moitié</a:t>
            </a:r>
            <a:r>
              <a:rPr lang="en-US" sz="1600" b="1" dirty="0"/>
              <a:t> des ménages </a:t>
            </a:r>
            <a:r>
              <a:rPr lang="en-US" sz="1600" b="1" dirty="0" err="1"/>
              <a:t>utilisant</a:t>
            </a:r>
            <a:r>
              <a:rPr lang="en-US" sz="1600" b="1" dirty="0"/>
              <a:t> des toilettes </a:t>
            </a:r>
            <a:r>
              <a:rPr lang="en-US" sz="1600" b="1" dirty="0" err="1"/>
              <a:t>améliorées</a:t>
            </a:r>
            <a:r>
              <a:rPr lang="en-US" sz="1600" b="1" dirty="0"/>
              <a:t> et 13% des toilettes à domicile</a:t>
            </a:r>
          </a:p>
          <a:p>
            <a:pPr marL="285750" indent="-285750" algn="just">
              <a:spcBef>
                <a:spcPts val="1200"/>
              </a:spcBef>
              <a:buFont typeface="Wingdings" panose="05000000000000000000" pitchFamily="2" charset="2"/>
              <a:buChar char="q"/>
            </a:pPr>
            <a:r>
              <a:rPr lang="en-US" sz="1600" b="1" dirty="0"/>
              <a:t>20% des toilettes </a:t>
            </a:r>
            <a:r>
              <a:rPr lang="en-US" sz="1600" b="1" dirty="0" err="1"/>
              <a:t>disposant</a:t>
            </a:r>
            <a:r>
              <a:rPr lang="en-US" sz="1600" b="1" dirty="0"/>
              <a:t> d’un </a:t>
            </a:r>
            <a:r>
              <a:rPr lang="en-US" sz="1600" b="1" dirty="0" err="1"/>
              <a:t>endroit</a:t>
            </a:r>
            <a:r>
              <a:rPr lang="en-US" sz="1600" b="1" dirty="0"/>
              <a:t> pour se laver les mains</a:t>
            </a:r>
          </a:p>
        </p:txBody>
      </p:sp>
      <p:grpSp>
        <p:nvGrpSpPr>
          <p:cNvPr id="3" name="Groupe 2"/>
          <p:cNvGrpSpPr/>
          <p:nvPr/>
        </p:nvGrpSpPr>
        <p:grpSpPr>
          <a:xfrm>
            <a:off x="8816340" y="973812"/>
            <a:ext cx="3242310" cy="3345876"/>
            <a:chOff x="3950970" y="1234440"/>
            <a:chExt cx="4290060" cy="4389120"/>
          </a:xfrm>
        </p:grpSpPr>
        <p:pic>
          <p:nvPicPr>
            <p:cNvPr id="15" name="Image 14" descr="Carte de l'Afrique"/>
            <p:cNvPicPr/>
            <p:nvPr/>
          </p:nvPicPr>
          <p:blipFill>
            <a:blip r:embed="rId3">
              <a:extLst>
                <a:ext uri="{28A0092B-C50C-407E-A947-70E740481C1C}">
                  <a14:useLocalDpi xmlns:a14="http://schemas.microsoft.com/office/drawing/2010/main" val="0"/>
                </a:ext>
              </a:extLst>
            </a:blip>
            <a:srcRect/>
            <a:stretch>
              <a:fillRect/>
            </a:stretch>
          </p:blipFill>
          <p:spPr bwMode="auto">
            <a:xfrm>
              <a:off x="3950970" y="1234440"/>
              <a:ext cx="4290060" cy="4389120"/>
            </a:xfrm>
            <a:prstGeom prst="rect">
              <a:avLst/>
            </a:prstGeom>
            <a:noFill/>
            <a:ln>
              <a:noFill/>
            </a:ln>
          </p:spPr>
        </p:pic>
        <p:cxnSp>
          <p:nvCxnSpPr>
            <p:cNvPr id="16" name="Connecteur droit avec flèche 15"/>
            <p:cNvCxnSpPr/>
            <p:nvPr/>
          </p:nvCxnSpPr>
          <p:spPr>
            <a:xfrm flipH="1" flipV="1">
              <a:off x="4484370" y="2921635"/>
              <a:ext cx="175260" cy="548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https://sante.gov.gn/wp-content/uploads/2022/11/Guinee_conakry-1024x75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5706" y="4486275"/>
            <a:ext cx="2872944" cy="2107013"/>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sp>
        <p:nvSpPr>
          <p:cNvPr id="4" name="ZoneTexte 3"/>
          <p:cNvSpPr txBox="1"/>
          <p:nvPr/>
        </p:nvSpPr>
        <p:spPr>
          <a:xfrm>
            <a:off x="704850" y="6181725"/>
            <a:ext cx="8111490" cy="369332"/>
          </a:xfrm>
          <a:prstGeom prst="rect">
            <a:avLst/>
          </a:prstGeom>
          <a:noFill/>
          <a:ln w="38100">
            <a:solidFill>
              <a:schemeClr val="accent1"/>
            </a:solidFill>
          </a:ln>
        </p:spPr>
        <p:txBody>
          <a:bodyPr wrap="square" rtlCol="0">
            <a:spAutoFit/>
          </a:bodyPr>
          <a:lstStyle/>
          <a:p>
            <a:pPr algn="ctr"/>
            <a:r>
              <a:rPr lang="fr-FR" b="1" dirty="0">
                <a:solidFill>
                  <a:srgbClr val="0070C0"/>
                </a:solidFill>
              </a:rPr>
              <a:t>Facteurs favorisant la transmission des parasitoses intestinales</a:t>
            </a:r>
          </a:p>
        </p:txBody>
      </p:sp>
      <p:sp>
        <p:nvSpPr>
          <p:cNvPr id="12" name="Flèche vers le bas 11"/>
          <p:cNvSpPr/>
          <p:nvPr/>
        </p:nvSpPr>
        <p:spPr>
          <a:xfrm>
            <a:off x="4398644" y="5781674"/>
            <a:ext cx="607695" cy="352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Économie - Icônes entreprise gratui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5569" y="966804"/>
            <a:ext cx="906247" cy="906247"/>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6" descr="Dessin Wc Vectores, Ilustraciones y Gráficos - 123R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6" name="Picture 8" descr="44 000+ Eau Robinet Stock Illustrations, graphiques vectoriels libre de  droits et Clip Art - iStock | Eau potable, Jet d'eau, Verre d'eau"/>
          <p:cNvPicPr>
            <a:picLocks noChangeAspect="1" noChangeArrowheads="1"/>
          </p:cNvPicPr>
          <p:nvPr/>
        </p:nvPicPr>
        <p:blipFill rotWithShape="1">
          <a:blip r:embed="rId7">
            <a:extLst>
              <a:ext uri="{28A0092B-C50C-407E-A947-70E740481C1C}">
                <a14:useLocalDpi xmlns:a14="http://schemas.microsoft.com/office/drawing/2010/main" val="0"/>
              </a:ext>
            </a:extLst>
          </a:blip>
          <a:srcRect l="5228" t="7878" r="77490" b="54409"/>
          <a:stretch/>
        </p:blipFill>
        <p:spPr bwMode="auto">
          <a:xfrm>
            <a:off x="1963697" y="3332353"/>
            <a:ext cx="777644" cy="95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593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9519D74D-8F92-4C39-B511-EBE0378BB8F7}"/>
              </a:ext>
            </a:extLst>
          </p:cNvPr>
          <p:cNvPicPr>
            <a:picLocks noChangeAspect="1"/>
          </p:cNvPicPr>
          <p:nvPr/>
        </p:nvPicPr>
        <p:blipFill>
          <a:blip r:embed="rId3"/>
          <a:stretch>
            <a:fillRect/>
          </a:stretch>
        </p:blipFill>
        <p:spPr>
          <a:xfrm>
            <a:off x="10614363" y="115127"/>
            <a:ext cx="1444288" cy="737144"/>
          </a:xfrm>
          <a:prstGeom prst="rect">
            <a:avLst/>
          </a:prstGeom>
        </p:spPr>
      </p:pic>
      <p:grpSp>
        <p:nvGrpSpPr>
          <p:cNvPr id="25" name="Groupe 2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6" name="Connecteur droit 2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7" name="Groupe 2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8" name="Connecteur droit 2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9" name="Connecteur droit 2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2" name="ZoneTexte 3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Sous-typage des isolats et distribution des </a:t>
            </a:r>
            <a:r>
              <a:rPr lang="fr-FR" sz="2800" b="1" dirty="0" err="1"/>
              <a:t>STs</a:t>
            </a:r>
            <a:endParaRPr lang="fr-FR" sz="2800" b="1" dirty="0"/>
          </a:p>
        </p:txBody>
      </p:sp>
      <p:sp>
        <p:nvSpPr>
          <p:cNvPr id="7" name="AutoShape 2" descr="https://upload.wikimedia.org/wikipedia/commons/e/ed/Flag_of_Guine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https://upload.wikimedia.org/wikipedia/commons/e/ed/Flag_of_Guinea.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3" name="Image 32"/>
          <p:cNvPicPr/>
          <p:nvPr/>
        </p:nvPicPr>
        <p:blipFill rotWithShape="1">
          <a:blip r:embed="rId4" cstate="print">
            <a:extLst>
              <a:ext uri="{28A0092B-C50C-407E-A947-70E740481C1C}">
                <a14:useLocalDpi xmlns:a14="http://schemas.microsoft.com/office/drawing/2010/main" val="0"/>
              </a:ext>
            </a:extLst>
          </a:blip>
          <a:srcRect l="34748" t="50416" r="21311" b="30471"/>
          <a:stretch/>
        </p:blipFill>
        <p:spPr bwMode="auto">
          <a:xfrm>
            <a:off x="255969" y="1097597"/>
            <a:ext cx="5432425" cy="1329055"/>
          </a:xfrm>
          <a:prstGeom prst="rect">
            <a:avLst/>
          </a:prstGeom>
          <a:ln>
            <a:noFill/>
          </a:ln>
          <a:extLst>
            <a:ext uri="{53640926-AAD7-44D8-BBD7-CCE9431645EC}">
              <a14:shadowObscured xmlns:a14="http://schemas.microsoft.com/office/drawing/2010/main"/>
            </a:ext>
          </a:extLst>
        </p:spPr>
      </p:pic>
      <p:pic>
        <p:nvPicPr>
          <p:cNvPr id="35"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5704" t="11525" r="14218" b="10417"/>
          <a:stretch/>
        </p:blipFill>
        <p:spPr bwMode="auto">
          <a:xfrm>
            <a:off x="155576" y="2584438"/>
            <a:ext cx="5951537" cy="326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094" t="23611" r="14453" b="23889"/>
          <a:stretch/>
        </p:blipFill>
        <p:spPr bwMode="auto">
          <a:xfrm>
            <a:off x="6238876" y="2232012"/>
            <a:ext cx="5731895" cy="213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21388" y="4489014"/>
            <a:ext cx="5949383" cy="1323439"/>
          </a:xfrm>
          <a:prstGeom prst="rect">
            <a:avLst/>
          </a:prstGeom>
          <a:ln>
            <a:solidFill>
              <a:srgbClr val="FF0000"/>
            </a:solidFill>
          </a:ln>
        </p:spPr>
        <p:txBody>
          <a:bodyPr wrap="square">
            <a:spAutoFit/>
          </a:bodyPr>
          <a:lstStyle/>
          <a:p>
            <a:pPr marL="285750" indent="-285750">
              <a:buFont typeface="Wingdings" panose="05000000000000000000" pitchFamily="2" charset="2"/>
              <a:buChar char="q"/>
            </a:pPr>
            <a:r>
              <a:rPr lang="fr-FR" sz="1600" b="1" dirty="0"/>
              <a:t>Identification d’isolats de ST14 dans une proportion significative (3,4%)</a:t>
            </a:r>
          </a:p>
          <a:p>
            <a:r>
              <a:rPr lang="fr-FR" sz="1600" b="1" dirty="0"/>
              <a:t>→ ST14 considéré comme adapté aux bovins</a:t>
            </a:r>
          </a:p>
          <a:p>
            <a:r>
              <a:rPr lang="fr-FR" sz="1600" b="1" dirty="0"/>
              <a:t>→ Présence dans la population guinéenne liée à une transmission zoonotique</a:t>
            </a:r>
          </a:p>
        </p:txBody>
      </p:sp>
      <p:sp>
        <p:nvSpPr>
          <p:cNvPr id="45" name="Rectangle 44"/>
          <p:cNvSpPr/>
          <p:nvPr/>
        </p:nvSpPr>
        <p:spPr>
          <a:xfrm>
            <a:off x="4848223" y="1304925"/>
            <a:ext cx="295277" cy="1019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4251721" y="2778976"/>
            <a:ext cx="1339453" cy="30687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10176870" y="2405805"/>
            <a:ext cx="1272180" cy="1956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224405" y="5965389"/>
            <a:ext cx="8771674" cy="584775"/>
          </a:xfrm>
          <a:prstGeom prst="rect">
            <a:avLst/>
          </a:prstGeom>
          <a:ln>
            <a:solidFill>
              <a:srgbClr val="FF0000"/>
            </a:solidFill>
          </a:ln>
        </p:spPr>
        <p:txBody>
          <a:bodyPr wrap="square">
            <a:spAutoFit/>
          </a:bodyPr>
          <a:lstStyle/>
          <a:p>
            <a:pPr marL="285750" indent="-285750">
              <a:buFont typeface="Wingdings" panose="05000000000000000000" pitchFamily="2" charset="2"/>
              <a:buChar char="q"/>
            </a:pPr>
            <a:r>
              <a:rPr lang="fr-FR" sz="1600" b="1" dirty="0"/>
              <a:t>Comptabilisation des isolats d’origine animale (ST5-ST7, ST10, ST14) dans la population africaine</a:t>
            </a:r>
          </a:p>
          <a:p>
            <a:r>
              <a:rPr lang="fr-FR" sz="1600" b="1" dirty="0"/>
              <a:t>→ Risque de transmission zoonotique non négligeable via un contact avec des volailles ou des bovins</a:t>
            </a:r>
          </a:p>
        </p:txBody>
      </p:sp>
    </p:spTree>
    <p:extLst>
      <p:ext uri="{BB962C8B-B14F-4D97-AF65-F5344CB8AC3E}">
        <p14:creationId xmlns:p14="http://schemas.microsoft.com/office/powerpoint/2010/main" val="4274377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ifférents types d'études épidémiologiques | Planet-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531" y="1259717"/>
            <a:ext cx="10428976" cy="547521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40C8EA32-1674-4837-9091-750608DE2440}"/>
              </a:ext>
            </a:extLst>
          </p:cNvPr>
          <p:cNvSpPr>
            <a:spLocks noGrp="1"/>
          </p:cNvSpPr>
          <p:nvPr>
            <p:ph type="sldNum" sz="quarter" idx="12"/>
          </p:nvPr>
        </p:nvSpPr>
        <p:spPr/>
        <p:txBody>
          <a:bodyPr/>
          <a:lstStyle/>
          <a:p>
            <a:fld id="{2A5C8685-6890-2F47-9E06-EE0DA0FCEC0E}" type="slidenum">
              <a:rPr lang="fr-FR" smtClean="0"/>
              <a:t>31</a:t>
            </a:fld>
            <a:endParaRPr lang="fr-FR"/>
          </a:p>
        </p:txBody>
      </p:sp>
      <p:sp>
        <p:nvSpPr>
          <p:cNvPr id="10" name="Espace réservé du contenu 2">
            <a:extLst>
              <a:ext uri="{FF2B5EF4-FFF2-40B4-BE49-F238E27FC236}">
                <a16:creationId xmlns:a16="http://schemas.microsoft.com/office/drawing/2014/main" id="{DB891AD7-4F2B-4E2A-9482-28F1C21A68B2}"/>
              </a:ext>
            </a:extLst>
          </p:cNvPr>
          <p:cNvSpPr txBox="1">
            <a:spLocks/>
          </p:cNvSpPr>
          <p:nvPr/>
        </p:nvSpPr>
        <p:spPr>
          <a:xfrm>
            <a:off x="848541" y="1370968"/>
            <a:ext cx="10515600" cy="1447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fr-FR" b="1" dirty="0"/>
              <a:t>Epidémiologie moléculaire de </a:t>
            </a:r>
            <a:r>
              <a:rPr lang="fr-FR" b="1" i="1" dirty="0" err="1"/>
              <a:t>Cryptosporidium</a:t>
            </a:r>
            <a:r>
              <a:rPr lang="fr-FR" b="1" dirty="0"/>
              <a:t> </a:t>
            </a:r>
            <a:r>
              <a:rPr lang="fr-FR" b="1" dirty="0" err="1"/>
              <a:t>spp</a:t>
            </a:r>
            <a:r>
              <a:rPr lang="fr-FR" b="1" dirty="0"/>
              <a:t>. en Guinée </a:t>
            </a:r>
            <a:r>
              <a:rPr lang="fr-FR" dirty="0"/>
              <a:t> </a:t>
            </a:r>
            <a:endParaRPr lang="fr-FR" b="1" dirty="0"/>
          </a:p>
        </p:txBody>
      </p:sp>
      <p:pic>
        <p:nvPicPr>
          <p:cNvPr id="12" name="Image 11">
            <a:extLst>
              <a:ext uri="{FF2B5EF4-FFF2-40B4-BE49-F238E27FC236}">
                <a16:creationId xmlns:a16="http://schemas.microsoft.com/office/drawing/2014/main" id="{9519D74D-8F92-4C39-B511-EBE0378BB8F7}"/>
              </a:ext>
            </a:extLst>
          </p:cNvPr>
          <p:cNvPicPr>
            <a:picLocks noChangeAspect="1"/>
          </p:cNvPicPr>
          <p:nvPr/>
        </p:nvPicPr>
        <p:blipFill>
          <a:blip r:embed="rId4"/>
          <a:stretch>
            <a:fillRect/>
          </a:stretch>
        </p:blipFill>
        <p:spPr>
          <a:xfrm>
            <a:off x="10614363" y="115127"/>
            <a:ext cx="1444288" cy="737144"/>
          </a:xfrm>
          <a:prstGeom prst="rect">
            <a:avLst/>
          </a:prstGeom>
        </p:spPr>
      </p:pic>
      <p:grpSp>
        <p:nvGrpSpPr>
          <p:cNvPr id="13" name="Groupe 12">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14" name="Connecteur droit 13">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15" name="Groupe 14">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16" name="Connecteur droit 15">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8" name="Connecteur droit 17">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1581683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3171C35-0D2C-4863-94B0-90DBBB4209C5}"/>
              </a:ext>
            </a:extLst>
          </p:cNvPr>
          <p:cNvPicPr>
            <a:picLocks noChangeAspect="1"/>
          </p:cNvPicPr>
          <p:nvPr/>
        </p:nvPicPr>
        <p:blipFill rotWithShape="1">
          <a:blip r:embed="rId3"/>
          <a:srcRect r="3605"/>
          <a:stretch/>
        </p:blipFill>
        <p:spPr>
          <a:xfrm>
            <a:off x="5323721" y="1450141"/>
            <a:ext cx="6751528" cy="5164942"/>
          </a:xfrm>
          <a:prstGeom prst="rect">
            <a:avLst/>
          </a:prstGeom>
        </p:spPr>
      </p:pic>
      <p:sp>
        <p:nvSpPr>
          <p:cNvPr id="14" name="ZoneTexte 13">
            <a:extLst>
              <a:ext uri="{FF2B5EF4-FFF2-40B4-BE49-F238E27FC236}">
                <a16:creationId xmlns:a16="http://schemas.microsoft.com/office/drawing/2014/main" id="{E6ADB39B-81D4-406D-BE6A-91E304CBCE18}"/>
              </a:ext>
            </a:extLst>
          </p:cNvPr>
          <p:cNvSpPr txBox="1"/>
          <p:nvPr/>
        </p:nvSpPr>
        <p:spPr>
          <a:xfrm>
            <a:off x="9248774" y="4723547"/>
            <a:ext cx="2818356" cy="369332"/>
          </a:xfrm>
          <a:prstGeom prst="rect">
            <a:avLst/>
          </a:prstGeom>
          <a:noFill/>
        </p:spPr>
        <p:txBody>
          <a:bodyPr wrap="square" rtlCol="0">
            <a:spAutoFit/>
          </a:bodyPr>
          <a:lstStyle/>
          <a:p>
            <a:r>
              <a:rPr lang="fr-FR" b="1" dirty="0"/>
              <a:t>N=250        N=50</a:t>
            </a:r>
          </a:p>
        </p:txBody>
      </p:sp>
      <p:pic>
        <p:nvPicPr>
          <p:cNvPr id="25" name="Image 24">
            <a:extLst>
              <a:ext uri="{FF2B5EF4-FFF2-40B4-BE49-F238E27FC236}">
                <a16:creationId xmlns:a16="http://schemas.microsoft.com/office/drawing/2014/main" id="{87A7B691-9737-45B7-B330-E45F1D9C8E49}"/>
              </a:ext>
            </a:extLst>
          </p:cNvPr>
          <p:cNvPicPr>
            <a:picLocks noChangeAspect="1"/>
          </p:cNvPicPr>
          <p:nvPr/>
        </p:nvPicPr>
        <p:blipFill rotWithShape="1">
          <a:blip r:embed="rId4"/>
          <a:srcRect l="50000"/>
          <a:stretch/>
        </p:blipFill>
        <p:spPr>
          <a:xfrm>
            <a:off x="9193293" y="5036926"/>
            <a:ext cx="847697" cy="823477"/>
          </a:xfrm>
          <a:prstGeom prst="rect">
            <a:avLst/>
          </a:prstGeom>
        </p:spPr>
      </p:pic>
      <p:sp>
        <p:nvSpPr>
          <p:cNvPr id="34" name="Flèche : gauche 33">
            <a:extLst>
              <a:ext uri="{FF2B5EF4-FFF2-40B4-BE49-F238E27FC236}">
                <a16:creationId xmlns:a16="http://schemas.microsoft.com/office/drawing/2014/main" id="{EAE706C0-4594-4B1B-A760-F4D4C4FC684F}"/>
              </a:ext>
            </a:extLst>
          </p:cNvPr>
          <p:cNvSpPr/>
          <p:nvPr/>
        </p:nvSpPr>
        <p:spPr>
          <a:xfrm flipH="1">
            <a:off x="6932720" y="4741588"/>
            <a:ext cx="2268429" cy="3435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 gauche 34">
            <a:extLst>
              <a:ext uri="{FF2B5EF4-FFF2-40B4-BE49-F238E27FC236}">
                <a16:creationId xmlns:a16="http://schemas.microsoft.com/office/drawing/2014/main" id="{D9882C73-B11E-47A0-BB67-F3781C62A18F}"/>
              </a:ext>
            </a:extLst>
          </p:cNvPr>
          <p:cNvSpPr/>
          <p:nvPr/>
        </p:nvSpPr>
        <p:spPr>
          <a:xfrm rot="10800000">
            <a:off x="7594532" y="5846763"/>
            <a:ext cx="1606617" cy="3786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E6ADB39B-81D4-406D-BE6A-91E304CBCE18}"/>
              </a:ext>
            </a:extLst>
          </p:cNvPr>
          <p:cNvSpPr txBox="1"/>
          <p:nvPr/>
        </p:nvSpPr>
        <p:spPr>
          <a:xfrm>
            <a:off x="9229724" y="5820490"/>
            <a:ext cx="2818356" cy="369332"/>
          </a:xfrm>
          <a:prstGeom prst="rect">
            <a:avLst/>
          </a:prstGeom>
          <a:noFill/>
        </p:spPr>
        <p:txBody>
          <a:bodyPr wrap="square" rtlCol="0">
            <a:spAutoFit/>
          </a:bodyPr>
          <a:lstStyle/>
          <a:p>
            <a:r>
              <a:rPr lang="fr-FR" b="1" dirty="0"/>
              <a:t>N=250        N=284</a:t>
            </a:r>
          </a:p>
        </p:txBody>
      </p:sp>
      <p:pic>
        <p:nvPicPr>
          <p:cNvPr id="23" name="Image 22">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grpSp>
        <p:nvGrpSpPr>
          <p:cNvPr id="24" name="Groupe 23">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7" name="Connecteur droit 26">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8" name="Groupe 27">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32" name="Connecteur droit 31">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33" name="Connecteur droit 32">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6" name="Connecteur droit 35">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7" name="ZoneTexte 36">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Population étudiée</a:t>
            </a:r>
          </a:p>
        </p:txBody>
      </p:sp>
      <p:sp>
        <p:nvSpPr>
          <p:cNvPr id="4" name="Rectangle 3"/>
          <p:cNvSpPr/>
          <p:nvPr/>
        </p:nvSpPr>
        <p:spPr>
          <a:xfrm>
            <a:off x="381000" y="963717"/>
            <a:ext cx="4724400" cy="2308324"/>
          </a:xfrm>
          <a:prstGeom prst="rect">
            <a:avLst/>
          </a:prstGeom>
        </p:spPr>
        <p:txBody>
          <a:bodyPr wrap="square">
            <a:spAutoFit/>
          </a:bodyPr>
          <a:lstStyle/>
          <a:p>
            <a:endParaRPr lang="fr-FR" sz="1600" b="1" dirty="0"/>
          </a:p>
          <a:p>
            <a:pPr marL="285750" indent="-285750">
              <a:buFont typeface="Wingdings" panose="05000000000000000000" pitchFamily="2" charset="2"/>
              <a:buChar char="q"/>
            </a:pPr>
            <a:r>
              <a:rPr lang="fr-FR" sz="1600" b="1" dirty="0"/>
              <a:t>Implication de deux hôpitaux de Conakry</a:t>
            </a:r>
          </a:p>
          <a:p>
            <a:endParaRPr lang="fr-FR" sz="1600" b="1" dirty="0"/>
          </a:p>
          <a:p>
            <a:pPr marL="285750" indent="-285750">
              <a:buFont typeface="Wingdings" panose="05000000000000000000" pitchFamily="2" charset="2"/>
              <a:buChar char="q"/>
            </a:pPr>
            <a:r>
              <a:rPr lang="fr-FR" sz="1600" b="1" dirty="0"/>
              <a:t>Un échantillon de selle collecté pour chaque participant</a:t>
            </a:r>
          </a:p>
          <a:p>
            <a:pPr marL="285750" indent="-285750">
              <a:buFont typeface="Wingdings" panose="05000000000000000000" pitchFamily="2" charset="2"/>
              <a:buChar char="q"/>
            </a:pPr>
            <a:endParaRPr lang="fr-FR" sz="1600" b="1" dirty="0"/>
          </a:p>
          <a:p>
            <a:pPr marL="285750" indent="-285750">
              <a:buFont typeface="Wingdings" panose="05000000000000000000" pitchFamily="2" charset="2"/>
              <a:buChar char="q"/>
            </a:pPr>
            <a:r>
              <a:rPr lang="fr-FR" sz="1600" b="1" dirty="0"/>
              <a:t>Patients originaires de Conakry ou des villes alentours présentant ou non des symptômes digestifs</a:t>
            </a:r>
          </a:p>
        </p:txBody>
      </p:sp>
      <p:sp>
        <p:nvSpPr>
          <p:cNvPr id="2" name="Rectangle 1"/>
          <p:cNvSpPr/>
          <p:nvPr/>
        </p:nvSpPr>
        <p:spPr>
          <a:xfrm>
            <a:off x="381001" y="4435577"/>
            <a:ext cx="4610100" cy="1815882"/>
          </a:xfrm>
          <a:prstGeom prst="rect">
            <a:avLst/>
          </a:prstGeom>
        </p:spPr>
        <p:txBody>
          <a:bodyPr wrap="square">
            <a:spAutoFit/>
          </a:bodyPr>
          <a:lstStyle/>
          <a:p>
            <a:pPr marL="285750" indent="-285750">
              <a:buFont typeface="Wingdings" panose="05000000000000000000" pitchFamily="2" charset="2"/>
              <a:buChar char="q"/>
            </a:pPr>
            <a:r>
              <a:rPr lang="fr-FR" sz="1600" b="1" dirty="0"/>
              <a:t>500 échantillons collectés en saison sèche de Janvier à Mars 2021</a:t>
            </a:r>
          </a:p>
          <a:p>
            <a:pPr marL="285750" indent="-285750">
              <a:buFont typeface="Wingdings" panose="05000000000000000000" pitchFamily="2" charset="2"/>
              <a:buChar char="q"/>
            </a:pPr>
            <a:endParaRPr lang="fr-FR" sz="1600" b="1" dirty="0"/>
          </a:p>
          <a:p>
            <a:pPr marL="285750" indent="-285750">
              <a:buFont typeface="Wingdings" panose="05000000000000000000" pitchFamily="2" charset="2"/>
              <a:buChar char="q"/>
            </a:pPr>
            <a:r>
              <a:rPr lang="fr-FR" sz="1600" b="1" dirty="0"/>
              <a:t>334 échantillons collectés en saison des pluies en Juillet 2022</a:t>
            </a:r>
          </a:p>
          <a:p>
            <a:endParaRPr lang="fr-FR" sz="1600" b="1" dirty="0"/>
          </a:p>
          <a:p>
            <a:r>
              <a:rPr lang="fr-FR" sz="1600" b="1" dirty="0">
                <a:solidFill>
                  <a:srgbClr val="0070C0"/>
                </a:solidFill>
              </a:rPr>
              <a:t>→ Total de 834 échantillons analysés</a:t>
            </a:r>
          </a:p>
        </p:txBody>
      </p:sp>
      <p:pic>
        <p:nvPicPr>
          <p:cNvPr id="19" name="Image 18">
            <a:extLst>
              <a:ext uri="{FF2B5EF4-FFF2-40B4-BE49-F238E27FC236}">
                <a16:creationId xmlns:a16="http://schemas.microsoft.com/office/drawing/2014/main" id="{C91CE5BE-EC0B-431B-89D0-0DEEE112E9CD}"/>
              </a:ext>
            </a:extLst>
          </p:cNvPr>
          <p:cNvPicPr>
            <a:picLocks noChangeAspect="1"/>
          </p:cNvPicPr>
          <p:nvPr/>
        </p:nvPicPr>
        <p:blipFill rotWithShape="1">
          <a:blip r:embed="rId4"/>
          <a:srcRect r="51138" b="3195"/>
          <a:stretch/>
        </p:blipFill>
        <p:spPr>
          <a:xfrm>
            <a:off x="10203951" y="5023287"/>
            <a:ext cx="869902" cy="837116"/>
          </a:xfrm>
          <a:prstGeom prst="rect">
            <a:avLst/>
          </a:prstGeom>
        </p:spPr>
      </p:pic>
    </p:spTree>
    <p:extLst>
      <p:ext uri="{BB962C8B-B14F-4D97-AF65-F5344CB8AC3E}">
        <p14:creationId xmlns:p14="http://schemas.microsoft.com/office/powerpoint/2010/main" val="2666580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8539" y="1082340"/>
            <a:ext cx="4097042" cy="1077218"/>
          </a:xfrm>
          <a:prstGeom prst="rect">
            <a:avLst/>
          </a:prstGeom>
          <a:noFill/>
        </p:spPr>
        <p:txBody>
          <a:bodyPr wrap="square" rtlCol="0">
            <a:spAutoFit/>
          </a:bodyPr>
          <a:lstStyle/>
          <a:p>
            <a:pPr algn="ctr"/>
            <a:r>
              <a:rPr lang="fr-FR" sz="1600" b="1" u="sng" dirty="0"/>
              <a:t>Questionnaire</a:t>
            </a:r>
          </a:p>
          <a:p>
            <a:pPr algn="ctr"/>
            <a:r>
              <a:rPr lang="fr-FR" sz="1600" b="1" dirty="0">
                <a:solidFill>
                  <a:srgbClr val="0070C0"/>
                </a:solidFill>
              </a:rPr>
              <a:t>→ Age, Sexe, Lieu de résidence, source d’eau potable, contact avec des animaux, symptômes digestifs)</a:t>
            </a:r>
          </a:p>
        </p:txBody>
      </p:sp>
      <p:sp>
        <p:nvSpPr>
          <p:cNvPr id="15" name="ZoneTexte 14"/>
          <p:cNvSpPr txBox="1"/>
          <p:nvPr/>
        </p:nvSpPr>
        <p:spPr>
          <a:xfrm>
            <a:off x="8334716" y="2902439"/>
            <a:ext cx="3781084" cy="584775"/>
          </a:xfrm>
          <a:prstGeom prst="rect">
            <a:avLst/>
          </a:prstGeom>
          <a:noFill/>
        </p:spPr>
        <p:txBody>
          <a:bodyPr wrap="square" rtlCol="0">
            <a:spAutoFit/>
          </a:bodyPr>
          <a:lstStyle/>
          <a:p>
            <a:pPr algn="ctr"/>
            <a:r>
              <a:rPr lang="fr-FR" sz="1600" b="1" u="sng" dirty="0"/>
              <a:t>Séquençage des produits de PCR et génotypage</a:t>
            </a:r>
          </a:p>
        </p:txBody>
      </p:sp>
      <p:sp>
        <p:nvSpPr>
          <p:cNvPr id="31" name="Freeform 424">
            <a:extLst>
              <a:ext uri="{FF2B5EF4-FFF2-40B4-BE49-F238E27FC236}">
                <a16:creationId xmlns:a16="http://schemas.microsoft.com/office/drawing/2014/main" id="{B432D6BA-4BDE-4003-A3D6-219A80E6E886}"/>
              </a:ext>
            </a:extLst>
          </p:cNvPr>
          <p:cNvSpPr>
            <a:spLocks noChangeArrowheads="1"/>
          </p:cNvSpPr>
          <p:nvPr/>
        </p:nvSpPr>
        <p:spPr bwMode="auto">
          <a:xfrm>
            <a:off x="1586505" y="2242613"/>
            <a:ext cx="1138246" cy="1292532"/>
          </a:xfrm>
          <a:custGeom>
            <a:avLst/>
            <a:gdLst>
              <a:gd name="T0" fmla="*/ 125308 w 307617"/>
              <a:gd name="T1" fmla="*/ 269837 h 309202"/>
              <a:gd name="T2" fmla="*/ 39750 w 307617"/>
              <a:gd name="T3" fmla="*/ 260654 h 309202"/>
              <a:gd name="T4" fmla="*/ 39750 w 307617"/>
              <a:gd name="T5" fmla="*/ 269837 h 309202"/>
              <a:gd name="T6" fmla="*/ 163082 w 307617"/>
              <a:gd name="T7" fmla="*/ 269295 h 309202"/>
              <a:gd name="T8" fmla="*/ 259884 w 307617"/>
              <a:gd name="T9" fmla="*/ 251769 h 309202"/>
              <a:gd name="T10" fmla="*/ 268497 w 307617"/>
              <a:gd name="T11" fmla="*/ 251769 h 309202"/>
              <a:gd name="T12" fmla="*/ 9360 w 307617"/>
              <a:gd name="T13" fmla="*/ 284478 h 309202"/>
              <a:gd name="T14" fmla="*/ 176761 w 307617"/>
              <a:gd name="T15" fmla="*/ 246161 h 309202"/>
              <a:gd name="T16" fmla="*/ 214202 w 307617"/>
              <a:gd name="T17" fmla="*/ 212905 h 309202"/>
              <a:gd name="T18" fmla="*/ 213122 w 307617"/>
              <a:gd name="T19" fmla="*/ 253752 h 309202"/>
              <a:gd name="T20" fmla="*/ 159841 w 307617"/>
              <a:gd name="T21" fmla="*/ 307612 h 309202"/>
              <a:gd name="T22" fmla="*/ 0 w 307617"/>
              <a:gd name="T23" fmla="*/ 212905 h 309202"/>
              <a:gd name="T24" fmla="*/ 250912 w 307617"/>
              <a:gd name="T25" fmla="*/ 185666 h 309202"/>
              <a:gd name="T26" fmla="*/ 277470 w 307617"/>
              <a:gd name="T27" fmla="*/ 245989 h 309202"/>
              <a:gd name="T28" fmla="*/ 259884 w 307617"/>
              <a:gd name="T29" fmla="*/ 177358 h 309202"/>
              <a:gd name="T30" fmla="*/ 95761 w 307617"/>
              <a:gd name="T31" fmla="*/ 192107 h 309202"/>
              <a:gd name="T32" fmla="*/ 130681 w 307617"/>
              <a:gd name="T33" fmla="*/ 149399 h 309202"/>
              <a:gd name="T34" fmla="*/ 175322 w 307617"/>
              <a:gd name="T35" fmla="*/ 189236 h 309202"/>
              <a:gd name="T36" fmla="*/ 178562 w 307617"/>
              <a:gd name="T37" fmla="*/ 198567 h 309202"/>
              <a:gd name="T38" fmla="*/ 130681 w 307617"/>
              <a:gd name="T39" fmla="*/ 167343 h 309202"/>
              <a:gd name="T40" fmla="*/ 89281 w 307617"/>
              <a:gd name="T41" fmla="*/ 235173 h 309202"/>
              <a:gd name="T42" fmla="*/ 44641 w 307617"/>
              <a:gd name="T43" fmla="*/ 195337 h 309202"/>
              <a:gd name="T44" fmla="*/ 4680 w 307617"/>
              <a:gd name="T45" fmla="*/ 189236 h 309202"/>
              <a:gd name="T46" fmla="*/ 105174 w 307617"/>
              <a:gd name="T47" fmla="*/ 128738 h 309202"/>
              <a:gd name="T48" fmla="*/ 105174 w 307617"/>
              <a:gd name="T49" fmla="*/ 137908 h 309202"/>
              <a:gd name="T50" fmla="*/ 82385 w 307617"/>
              <a:gd name="T51" fmla="*/ 128738 h 309202"/>
              <a:gd name="T52" fmla="*/ 34966 w 307617"/>
              <a:gd name="T53" fmla="*/ 133139 h 309202"/>
              <a:gd name="T54" fmla="*/ 179239 w 307617"/>
              <a:gd name="T55" fmla="*/ 104721 h 309202"/>
              <a:gd name="T56" fmla="*/ 128604 w 307617"/>
              <a:gd name="T57" fmla="*/ 100130 h 309202"/>
              <a:gd name="T58" fmla="*/ 106527 w 307617"/>
              <a:gd name="T59" fmla="*/ 109312 h 309202"/>
              <a:gd name="T60" fmla="*/ 39644 w 307617"/>
              <a:gd name="T61" fmla="*/ 100130 h 309202"/>
              <a:gd name="T62" fmla="*/ 39644 w 307617"/>
              <a:gd name="T63" fmla="*/ 109325 h 309202"/>
              <a:gd name="T64" fmla="*/ 113598 w 307617"/>
              <a:gd name="T65" fmla="*/ 44502 h 309202"/>
              <a:gd name="T66" fmla="*/ 125236 w 307617"/>
              <a:gd name="T67" fmla="*/ 65775 h 309202"/>
              <a:gd name="T68" fmla="*/ 104143 w 307617"/>
              <a:gd name="T69" fmla="*/ 77511 h 309202"/>
              <a:gd name="T70" fmla="*/ 92141 w 307617"/>
              <a:gd name="T71" fmla="*/ 56239 h 309202"/>
              <a:gd name="T72" fmla="*/ 259884 w 307617"/>
              <a:gd name="T73" fmla="*/ 34315 h 309202"/>
              <a:gd name="T74" fmla="*/ 272804 w 307617"/>
              <a:gd name="T75" fmla="*/ 169411 h 309202"/>
              <a:gd name="T76" fmla="*/ 259884 w 307617"/>
              <a:gd name="T77" fmla="*/ 34315 h 309202"/>
              <a:gd name="T78" fmla="*/ 269215 w 307617"/>
              <a:gd name="T79" fmla="*/ 24201 h 309202"/>
              <a:gd name="T80" fmla="*/ 255937 w 307617"/>
              <a:gd name="T81" fmla="*/ 2889 h 309202"/>
              <a:gd name="T82" fmla="*/ 278187 w 307617"/>
              <a:gd name="T83" fmla="*/ 28898 h 309202"/>
              <a:gd name="T84" fmla="*/ 303310 w 307617"/>
              <a:gd name="T85" fmla="*/ 145209 h 309202"/>
              <a:gd name="T86" fmla="*/ 286800 w 307617"/>
              <a:gd name="T87" fmla="*/ 253936 h 309202"/>
              <a:gd name="T88" fmla="*/ 264191 w 307617"/>
              <a:gd name="T89" fmla="*/ 309563 h 309202"/>
              <a:gd name="T90" fmla="*/ 241581 w 307617"/>
              <a:gd name="T91" fmla="*/ 253936 h 309202"/>
              <a:gd name="T92" fmla="*/ 249835 w 307617"/>
              <a:gd name="T93" fmla="*/ 8669 h 309202"/>
              <a:gd name="T94" fmla="*/ 51840 w 307617"/>
              <a:gd name="T95" fmla="*/ 4691 h 309202"/>
              <a:gd name="T96" fmla="*/ 87841 w 307617"/>
              <a:gd name="T97" fmla="*/ 0 h 309202"/>
              <a:gd name="T98" fmla="*/ 123482 w 307617"/>
              <a:gd name="T99" fmla="*/ 4691 h 309202"/>
              <a:gd name="T100" fmla="*/ 163801 w 307617"/>
              <a:gd name="T101" fmla="*/ 13355 h 309202"/>
              <a:gd name="T102" fmla="*/ 173161 w 307617"/>
              <a:gd name="T103" fmla="*/ 13355 h 309202"/>
              <a:gd name="T104" fmla="*/ 209522 w 307617"/>
              <a:gd name="T105" fmla="*/ 180825 h 309202"/>
              <a:gd name="T106" fmla="*/ 173161 w 307617"/>
              <a:gd name="T107" fmla="*/ 22739 h 309202"/>
              <a:gd name="T108" fmla="*/ 163801 w 307617"/>
              <a:gd name="T109" fmla="*/ 22739 h 309202"/>
              <a:gd name="T110" fmla="*/ 123482 w 307617"/>
              <a:gd name="T111" fmla="*/ 31040 h 309202"/>
              <a:gd name="T112" fmla="*/ 87841 w 307617"/>
              <a:gd name="T113" fmla="*/ 35732 h 309202"/>
              <a:gd name="T114" fmla="*/ 51840 w 307617"/>
              <a:gd name="T115" fmla="*/ 31040 h 309202"/>
              <a:gd name="T116" fmla="*/ 23041 w 307617"/>
              <a:gd name="T117" fmla="*/ 22739 h 309202"/>
              <a:gd name="T118" fmla="*/ 0 w 307617"/>
              <a:gd name="T119" fmla="*/ 176133 h 309202"/>
              <a:gd name="T120" fmla="*/ 42480 w 307617"/>
              <a:gd name="T121" fmla="*/ 4691 h 3092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7617" h="309202">
                <a:moveTo>
                  <a:pt x="87205" y="260350"/>
                </a:moveTo>
                <a:lnTo>
                  <a:pt x="125162" y="260350"/>
                </a:lnTo>
                <a:cubicBezTo>
                  <a:pt x="128027" y="260350"/>
                  <a:pt x="129817" y="262467"/>
                  <a:pt x="129817" y="264936"/>
                </a:cubicBezTo>
                <a:cubicBezTo>
                  <a:pt x="129817" y="267758"/>
                  <a:pt x="128027" y="269522"/>
                  <a:pt x="125162" y="269522"/>
                </a:cubicBezTo>
                <a:lnTo>
                  <a:pt x="87205" y="269522"/>
                </a:lnTo>
                <a:cubicBezTo>
                  <a:pt x="84699" y="269522"/>
                  <a:pt x="82550" y="267758"/>
                  <a:pt x="82550" y="264936"/>
                </a:cubicBezTo>
                <a:cubicBezTo>
                  <a:pt x="82550" y="262467"/>
                  <a:pt x="84699" y="260350"/>
                  <a:pt x="87205" y="260350"/>
                </a:cubicBezTo>
                <a:close/>
                <a:moveTo>
                  <a:pt x="39704" y="260350"/>
                </a:moveTo>
                <a:lnTo>
                  <a:pt x="64336" y="260350"/>
                </a:lnTo>
                <a:cubicBezTo>
                  <a:pt x="66909" y="260350"/>
                  <a:pt x="69483" y="262467"/>
                  <a:pt x="69483" y="264936"/>
                </a:cubicBezTo>
                <a:cubicBezTo>
                  <a:pt x="69483" y="267758"/>
                  <a:pt x="66909" y="269522"/>
                  <a:pt x="64336" y="269522"/>
                </a:cubicBezTo>
                <a:lnTo>
                  <a:pt x="39704" y="269522"/>
                </a:lnTo>
                <a:cubicBezTo>
                  <a:pt x="37131" y="269522"/>
                  <a:pt x="34925" y="267758"/>
                  <a:pt x="34925" y="264936"/>
                </a:cubicBezTo>
                <a:cubicBezTo>
                  <a:pt x="34925" y="262467"/>
                  <a:pt x="37131" y="260350"/>
                  <a:pt x="39704" y="260350"/>
                </a:cubicBezTo>
                <a:close/>
                <a:moveTo>
                  <a:pt x="176556" y="255261"/>
                </a:moveTo>
                <a:cubicBezTo>
                  <a:pt x="169005" y="255261"/>
                  <a:pt x="162892" y="261399"/>
                  <a:pt x="162892" y="268981"/>
                </a:cubicBezTo>
                <a:lnTo>
                  <a:pt x="162892" y="291367"/>
                </a:lnTo>
                <a:lnTo>
                  <a:pt x="198131" y="255261"/>
                </a:lnTo>
                <a:lnTo>
                  <a:pt x="176556" y="255261"/>
                </a:lnTo>
                <a:close/>
                <a:moveTo>
                  <a:pt x="259582" y="251475"/>
                </a:moveTo>
                <a:lnTo>
                  <a:pt x="251696" y="255805"/>
                </a:lnTo>
                <a:lnTo>
                  <a:pt x="263884" y="290441"/>
                </a:lnTo>
                <a:lnTo>
                  <a:pt x="276072" y="255805"/>
                </a:lnTo>
                <a:lnTo>
                  <a:pt x="268185" y="251475"/>
                </a:lnTo>
                <a:cubicBezTo>
                  <a:pt x="265318" y="250393"/>
                  <a:pt x="262091" y="250393"/>
                  <a:pt x="259582" y="251475"/>
                </a:cubicBezTo>
                <a:close/>
                <a:moveTo>
                  <a:pt x="4675" y="207963"/>
                </a:moveTo>
                <a:cubicBezTo>
                  <a:pt x="7192" y="207963"/>
                  <a:pt x="9349" y="209768"/>
                  <a:pt x="9349" y="212657"/>
                </a:cubicBezTo>
                <a:lnTo>
                  <a:pt x="9349" y="284146"/>
                </a:lnTo>
                <a:cubicBezTo>
                  <a:pt x="9349" y="291728"/>
                  <a:pt x="15462" y="297866"/>
                  <a:pt x="23014" y="297866"/>
                </a:cubicBezTo>
                <a:lnTo>
                  <a:pt x="153543" y="297866"/>
                </a:lnTo>
                <a:lnTo>
                  <a:pt x="153543" y="268981"/>
                </a:lnTo>
                <a:cubicBezTo>
                  <a:pt x="153543" y="256344"/>
                  <a:pt x="163970" y="245874"/>
                  <a:pt x="176556" y="245874"/>
                </a:cubicBezTo>
                <a:lnTo>
                  <a:pt x="204603" y="245874"/>
                </a:lnTo>
                <a:lnTo>
                  <a:pt x="204603" y="212657"/>
                </a:lnTo>
                <a:cubicBezTo>
                  <a:pt x="204603" y="209768"/>
                  <a:pt x="206761" y="207963"/>
                  <a:pt x="209278" y="207963"/>
                </a:cubicBezTo>
                <a:cubicBezTo>
                  <a:pt x="211795" y="207963"/>
                  <a:pt x="213953" y="209768"/>
                  <a:pt x="213953" y="212657"/>
                </a:cubicBezTo>
                <a:lnTo>
                  <a:pt x="213953" y="250568"/>
                </a:lnTo>
                <a:cubicBezTo>
                  <a:pt x="213953" y="250568"/>
                  <a:pt x="213953" y="250568"/>
                  <a:pt x="213953" y="250929"/>
                </a:cubicBezTo>
                <a:cubicBezTo>
                  <a:pt x="213953" y="251290"/>
                  <a:pt x="213593" y="251651"/>
                  <a:pt x="213593" y="252373"/>
                </a:cubicBezTo>
                <a:cubicBezTo>
                  <a:pt x="213233" y="252734"/>
                  <a:pt x="212874" y="253095"/>
                  <a:pt x="212874" y="253456"/>
                </a:cubicBezTo>
                <a:lnTo>
                  <a:pt x="212514" y="253456"/>
                </a:lnTo>
                <a:lnTo>
                  <a:pt x="212514" y="253817"/>
                </a:lnTo>
                <a:lnTo>
                  <a:pt x="161453" y="306170"/>
                </a:lnTo>
                <a:cubicBezTo>
                  <a:pt x="161094" y="306531"/>
                  <a:pt x="160375" y="306892"/>
                  <a:pt x="159655" y="307253"/>
                </a:cubicBezTo>
                <a:cubicBezTo>
                  <a:pt x="159296" y="307253"/>
                  <a:pt x="158577" y="307614"/>
                  <a:pt x="158217" y="307614"/>
                </a:cubicBezTo>
                <a:lnTo>
                  <a:pt x="23014" y="307614"/>
                </a:lnTo>
                <a:cubicBezTo>
                  <a:pt x="10428" y="307614"/>
                  <a:pt x="0" y="296782"/>
                  <a:pt x="0" y="284146"/>
                </a:cubicBezTo>
                <a:lnTo>
                  <a:pt x="0" y="212657"/>
                </a:lnTo>
                <a:cubicBezTo>
                  <a:pt x="0" y="209768"/>
                  <a:pt x="1798" y="207963"/>
                  <a:pt x="4675" y="207963"/>
                </a:cubicBezTo>
                <a:close/>
                <a:moveTo>
                  <a:pt x="259582" y="177151"/>
                </a:moveTo>
                <a:lnTo>
                  <a:pt x="250620" y="181841"/>
                </a:lnTo>
                <a:lnTo>
                  <a:pt x="250620" y="185449"/>
                </a:lnTo>
                <a:lnTo>
                  <a:pt x="250620" y="245702"/>
                </a:lnTo>
                <a:lnTo>
                  <a:pt x="255280" y="243537"/>
                </a:lnTo>
                <a:cubicBezTo>
                  <a:pt x="260658" y="240290"/>
                  <a:pt x="267110" y="240290"/>
                  <a:pt x="272487" y="243537"/>
                </a:cubicBezTo>
                <a:lnTo>
                  <a:pt x="277147" y="245702"/>
                </a:lnTo>
                <a:lnTo>
                  <a:pt x="277147" y="183645"/>
                </a:lnTo>
                <a:lnTo>
                  <a:pt x="277147" y="181841"/>
                </a:lnTo>
                <a:lnTo>
                  <a:pt x="268185" y="177151"/>
                </a:lnTo>
                <a:cubicBezTo>
                  <a:pt x="265318" y="175708"/>
                  <a:pt x="262091" y="175708"/>
                  <a:pt x="259582" y="177151"/>
                </a:cubicBezTo>
                <a:close/>
                <a:moveTo>
                  <a:pt x="55376" y="149225"/>
                </a:moveTo>
                <a:cubicBezTo>
                  <a:pt x="57174" y="149225"/>
                  <a:pt x="58972" y="150659"/>
                  <a:pt x="59332" y="152451"/>
                </a:cubicBezTo>
                <a:lnTo>
                  <a:pt x="84862" y="219843"/>
                </a:lnTo>
                <a:lnTo>
                  <a:pt x="95650" y="191883"/>
                </a:lnTo>
                <a:cubicBezTo>
                  <a:pt x="96369" y="190090"/>
                  <a:pt x="97807" y="189015"/>
                  <a:pt x="99965" y="189015"/>
                </a:cubicBezTo>
                <a:lnTo>
                  <a:pt x="112190" y="189015"/>
                </a:lnTo>
                <a:lnTo>
                  <a:pt x="126214" y="152451"/>
                </a:lnTo>
                <a:cubicBezTo>
                  <a:pt x="126933" y="150659"/>
                  <a:pt x="128372" y="149225"/>
                  <a:pt x="130529" y="149225"/>
                </a:cubicBezTo>
                <a:cubicBezTo>
                  <a:pt x="132687" y="149225"/>
                  <a:pt x="134125" y="150659"/>
                  <a:pt x="134844" y="152451"/>
                </a:cubicBezTo>
                <a:lnTo>
                  <a:pt x="160375" y="219843"/>
                </a:lnTo>
                <a:lnTo>
                  <a:pt x="170803" y="191883"/>
                </a:lnTo>
                <a:cubicBezTo>
                  <a:pt x="171522" y="190090"/>
                  <a:pt x="173320" y="189015"/>
                  <a:pt x="175118" y="189015"/>
                </a:cubicBezTo>
                <a:lnTo>
                  <a:pt x="209278" y="189015"/>
                </a:lnTo>
                <a:cubicBezTo>
                  <a:pt x="211795" y="189015"/>
                  <a:pt x="213953" y="190807"/>
                  <a:pt x="213953" y="193675"/>
                </a:cubicBezTo>
                <a:cubicBezTo>
                  <a:pt x="213953" y="196184"/>
                  <a:pt x="211795" y="198335"/>
                  <a:pt x="209278" y="198335"/>
                </a:cubicBezTo>
                <a:lnTo>
                  <a:pt x="178354" y="198335"/>
                </a:lnTo>
                <a:lnTo>
                  <a:pt x="164690" y="234899"/>
                </a:lnTo>
                <a:cubicBezTo>
                  <a:pt x="163970" y="236691"/>
                  <a:pt x="162173" y="237767"/>
                  <a:pt x="160375" y="237767"/>
                </a:cubicBezTo>
                <a:cubicBezTo>
                  <a:pt x="158217" y="237767"/>
                  <a:pt x="156779" y="236691"/>
                  <a:pt x="156060" y="234899"/>
                </a:cubicBezTo>
                <a:lnTo>
                  <a:pt x="130529" y="167148"/>
                </a:lnTo>
                <a:lnTo>
                  <a:pt x="119742" y="195109"/>
                </a:lnTo>
                <a:cubicBezTo>
                  <a:pt x="119382" y="196901"/>
                  <a:pt x="117584" y="198335"/>
                  <a:pt x="115786" y="198335"/>
                </a:cubicBezTo>
                <a:lnTo>
                  <a:pt x="103201" y="198335"/>
                </a:lnTo>
                <a:lnTo>
                  <a:pt x="89177" y="234899"/>
                </a:lnTo>
                <a:cubicBezTo>
                  <a:pt x="88458" y="236691"/>
                  <a:pt x="87020" y="237767"/>
                  <a:pt x="84862" y="237767"/>
                </a:cubicBezTo>
                <a:cubicBezTo>
                  <a:pt x="83064" y="237767"/>
                  <a:pt x="81266" y="236691"/>
                  <a:pt x="80547" y="234899"/>
                </a:cubicBezTo>
                <a:lnTo>
                  <a:pt x="55376" y="167148"/>
                </a:lnTo>
                <a:lnTo>
                  <a:pt x="44589" y="195109"/>
                </a:lnTo>
                <a:cubicBezTo>
                  <a:pt x="43869" y="196901"/>
                  <a:pt x="42072" y="198335"/>
                  <a:pt x="40274" y="198335"/>
                </a:cubicBezTo>
                <a:lnTo>
                  <a:pt x="4675" y="198335"/>
                </a:lnTo>
                <a:cubicBezTo>
                  <a:pt x="1798" y="198335"/>
                  <a:pt x="0" y="196184"/>
                  <a:pt x="0" y="193675"/>
                </a:cubicBezTo>
                <a:cubicBezTo>
                  <a:pt x="0" y="190807"/>
                  <a:pt x="1798" y="189015"/>
                  <a:pt x="4675" y="189015"/>
                </a:cubicBezTo>
                <a:lnTo>
                  <a:pt x="37037" y="189015"/>
                </a:lnTo>
                <a:lnTo>
                  <a:pt x="50702" y="152451"/>
                </a:lnTo>
                <a:cubicBezTo>
                  <a:pt x="51421" y="150659"/>
                  <a:pt x="53219" y="149225"/>
                  <a:pt x="55376" y="149225"/>
                </a:cubicBezTo>
                <a:close/>
                <a:moveTo>
                  <a:pt x="105052" y="128588"/>
                </a:moveTo>
                <a:lnTo>
                  <a:pt x="156886" y="128588"/>
                </a:lnTo>
                <a:cubicBezTo>
                  <a:pt x="159765" y="128588"/>
                  <a:pt x="161565" y="130420"/>
                  <a:pt x="161565" y="132984"/>
                </a:cubicBezTo>
                <a:cubicBezTo>
                  <a:pt x="161565" y="135915"/>
                  <a:pt x="159765" y="137747"/>
                  <a:pt x="156886" y="137747"/>
                </a:cubicBezTo>
                <a:lnTo>
                  <a:pt x="105052" y="137747"/>
                </a:lnTo>
                <a:cubicBezTo>
                  <a:pt x="102172" y="137747"/>
                  <a:pt x="100012" y="135915"/>
                  <a:pt x="100012" y="132984"/>
                </a:cubicBezTo>
                <a:cubicBezTo>
                  <a:pt x="100012" y="130420"/>
                  <a:pt x="102172" y="128588"/>
                  <a:pt x="105052" y="128588"/>
                </a:cubicBezTo>
                <a:close/>
                <a:moveTo>
                  <a:pt x="39590" y="128588"/>
                </a:moveTo>
                <a:lnTo>
                  <a:pt x="82289" y="128588"/>
                </a:lnTo>
                <a:cubicBezTo>
                  <a:pt x="84801" y="128588"/>
                  <a:pt x="86953" y="130420"/>
                  <a:pt x="86953" y="132984"/>
                </a:cubicBezTo>
                <a:cubicBezTo>
                  <a:pt x="86953" y="135915"/>
                  <a:pt x="84801" y="137747"/>
                  <a:pt x="82289" y="137747"/>
                </a:cubicBezTo>
                <a:lnTo>
                  <a:pt x="39590" y="137747"/>
                </a:lnTo>
                <a:cubicBezTo>
                  <a:pt x="37078" y="137747"/>
                  <a:pt x="34925" y="135915"/>
                  <a:pt x="34925" y="132984"/>
                </a:cubicBezTo>
                <a:cubicBezTo>
                  <a:pt x="34925" y="130420"/>
                  <a:pt x="37078" y="128588"/>
                  <a:pt x="39590" y="128588"/>
                </a:cubicBezTo>
                <a:close/>
                <a:moveTo>
                  <a:pt x="128455" y="100013"/>
                </a:moveTo>
                <a:lnTo>
                  <a:pt x="174401" y="100013"/>
                </a:lnTo>
                <a:cubicBezTo>
                  <a:pt x="176894" y="100013"/>
                  <a:pt x="179031" y="101777"/>
                  <a:pt x="179031" y="104599"/>
                </a:cubicBezTo>
                <a:cubicBezTo>
                  <a:pt x="179031" y="107068"/>
                  <a:pt x="176894" y="109185"/>
                  <a:pt x="174401" y="109185"/>
                </a:cubicBezTo>
                <a:lnTo>
                  <a:pt x="128455" y="109185"/>
                </a:lnTo>
                <a:cubicBezTo>
                  <a:pt x="125962" y="109185"/>
                  <a:pt x="123825" y="107068"/>
                  <a:pt x="123825" y="104599"/>
                </a:cubicBezTo>
                <a:cubicBezTo>
                  <a:pt x="123825" y="101777"/>
                  <a:pt x="125962" y="100013"/>
                  <a:pt x="128455" y="100013"/>
                </a:cubicBezTo>
                <a:close/>
                <a:moveTo>
                  <a:pt x="73348" y="100013"/>
                </a:moveTo>
                <a:lnTo>
                  <a:pt x="106403" y="100013"/>
                </a:lnTo>
                <a:cubicBezTo>
                  <a:pt x="108583" y="100013"/>
                  <a:pt x="110762" y="101777"/>
                  <a:pt x="110762" y="104599"/>
                </a:cubicBezTo>
                <a:cubicBezTo>
                  <a:pt x="110762" y="107068"/>
                  <a:pt x="108583" y="109185"/>
                  <a:pt x="106403" y="109185"/>
                </a:cubicBezTo>
                <a:lnTo>
                  <a:pt x="73348" y="109185"/>
                </a:lnTo>
                <a:cubicBezTo>
                  <a:pt x="70442" y="109185"/>
                  <a:pt x="68262" y="107068"/>
                  <a:pt x="68262" y="104599"/>
                </a:cubicBezTo>
                <a:cubicBezTo>
                  <a:pt x="68262" y="101777"/>
                  <a:pt x="70442" y="100013"/>
                  <a:pt x="73348" y="100013"/>
                </a:cubicBezTo>
                <a:close/>
                <a:moveTo>
                  <a:pt x="39598" y="100013"/>
                </a:moveTo>
                <a:lnTo>
                  <a:pt x="48943" y="100013"/>
                </a:lnTo>
                <a:cubicBezTo>
                  <a:pt x="51459" y="100013"/>
                  <a:pt x="53616" y="102054"/>
                  <a:pt x="53616" y="104775"/>
                </a:cubicBezTo>
                <a:cubicBezTo>
                  <a:pt x="53616" y="107157"/>
                  <a:pt x="51459" y="109198"/>
                  <a:pt x="48943" y="109198"/>
                </a:cubicBezTo>
                <a:lnTo>
                  <a:pt x="39598" y="109198"/>
                </a:lnTo>
                <a:cubicBezTo>
                  <a:pt x="37082" y="109198"/>
                  <a:pt x="34925" y="107157"/>
                  <a:pt x="34925" y="104775"/>
                </a:cubicBezTo>
                <a:cubicBezTo>
                  <a:pt x="34925" y="102054"/>
                  <a:pt x="37082" y="100013"/>
                  <a:pt x="39598" y="100013"/>
                </a:cubicBezTo>
                <a:close/>
                <a:moveTo>
                  <a:pt x="108744" y="39688"/>
                </a:moveTo>
                <a:cubicBezTo>
                  <a:pt x="111286" y="39688"/>
                  <a:pt x="113466" y="41520"/>
                  <a:pt x="113466" y="44450"/>
                </a:cubicBezTo>
                <a:lnTo>
                  <a:pt x="113466" y="56173"/>
                </a:lnTo>
                <a:lnTo>
                  <a:pt x="125090" y="56173"/>
                </a:lnTo>
                <a:cubicBezTo>
                  <a:pt x="127633" y="56173"/>
                  <a:pt x="129812" y="58371"/>
                  <a:pt x="129812" y="60936"/>
                </a:cubicBezTo>
                <a:cubicBezTo>
                  <a:pt x="129812" y="63500"/>
                  <a:pt x="127633" y="65698"/>
                  <a:pt x="125090" y="65698"/>
                </a:cubicBezTo>
                <a:lnTo>
                  <a:pt x="113466" y="65698"/>
                </a:lnTo>
                <a:lnTo>
                  <a:pt x="113466" y="77421"/>
                </a:lnTo>
                <a:cubicBezTo>
                  <a:pt x="113466" y="80352"/>
                  <a:pt x="111286" y="82184"/>
                  <a:pt x="108744" y="82184"/>
                </a:cubicBezTo>
                <a:cubicBezTo>
                  <a:pt x="105838" y="82184"/>
                  <a:pt x="104022" y="80352"/>
                  <a:pt x="104022" y="77421"/>
                </a:cubicBezTo>
                <a:lnTo>
                  <a:pt x="104022" y="65698"/>
                </a:lnTo>
                <a:lnTo>
                  <a:pt x="92034" y="65698"/>
                </a:lnTo>
                <a:cubicBezTo>
                  <a:pt x="89492" y="65698"/>
                  <a:pt x="87312" y="63500"/>
                  <a:pt x="87312" y="60936"/>
                </a:cubicBezTo>
                <a:cubicBezTo>
                  <a:pt x="87312" y="58371"/>
                  <a:pt x="89492" y="56173"/>
                  <a:pt x="92034" y="56173"/>
                </a:cubicBezTo>
                <a:lnTo>
                  <a:pt x="104022" y="56173"/>
                </a:lnTo>
                <a:lnTo>
                  <a:pt x="104022" y="44450"/>
                </a:lnTo>
                <a:cubicBezTo>
                  <a:pt x="104022" y="41520"/>
                  <a:pt x="105838" y="39688"/>
                  <a:pt x="108744" y="39688"/>
                </a:cubicBezTo>
                <a:close/>
                <a:moveTo>
                  <a:pt x="259582" y="34275"/>
                </a:moveTo>
                <a:lnTo>
                  <a:pt x="250620" y="38966"/>
                </a:lnTo>
                <a:lnTo>
                  <a:pt x="250620" y="171378"/>
                </a:lnTo>
                <a:lnTo>
                  <a:pt x="255280" y="169213"/>
                </a:lnTo>
                <a:cubicBezTo>
                  <a:pt x="260658" y="165966"/>
                  <a:pt x="267110" y="165966"/>
                  <a:pt x="272487" y="169213"/>
                </a:cubicBezTo>
                <a:lnTo>
                  <a:pt x="277147" y="171378"/>
                </a:lnTo>
                <a:lnTo>
                  <a:pt x="277147" y="38966"/>
                </a:lnTo>
                <a:lnTo>
                  <a:pt x="268185" y="34275"/>
                </a:lnTo>
                <a:cubicBezTo>
                  <a:pt x="265318" y="32472"/>
                  <a:pt x="262091" y="32472"/>
                  <a:pt x="259582" y="34275"/>
                </a:cubicBezTo>
                <a:close/>
                <a:moveTo>
                  <a:pt x="259582" y="11185"/>
                </a:moveTo>
                <a:lnTo>
                  <a:pt x="258865" y="11545"/>
                </a:lnTo>
                <a:lnTo>
                  <a:pt x="258865" y="24173"/>
                </a:lnTo>
                <a:cubicBezTo>
                  <a:pt x="262091" y="23452"/>
                  <a:pt x="265676" y="23452"/>
                  <a:pt x="268902" y="24173"/>
                </a:cubicBezTo>
                <a:lnTo>
                  <a:pt x="268902" y="11545"/>
                </a:lnTo>
                <a:lnTo>
                  <a:pt x="268185" y="11185"/>
                </a:lnTo>
                <a:cubicBezTo>
                  <a:pt x="265318" y="9741"/>
                  <a:pt x="262091" y="9741"/>
                  <a:pt x="259582" y="11185"/>
                </a:cubicBezTo>
                <a:close/>
                <a:moveTo>
                  <a:pt x="255639" y="2886"/>
                </a:moveTo>
                <a:cubicBezTo>
                  <a:pt x="260658" y="0"/>
                  <a:pt x="266751" y="0"/>
                  <a:pt x="272128" y="2886"/>
                </a:cubicBezTo>
                <a:lnTo>
                  <a:pt x="275355" y="4329"/>
                </a:lnTo>
                <a:cubicBezTo>
                  <a:pt x="277147" y="5412"/>
                  <a:pt x="277864" y="6855"/>
                  <a:pt x="277864" y="8659"/>
                </a:cubicBezTo>
                <a:lnTo>
                  <a:pt x="277864" y="28864"/>
                </a:lnTo>
                <a:lnTo>
                  <a:pt x="283241" y="31389"/>
                </a:lnTo>
                <a:cubicBezTo>
                  <a:pt x="296863" y="32111"/>
                  <a:pt x="307617" y="43656"/>
                  <a:pt x="307617" y="57727"/>
                </a:cubicBezTo>
                <a:lnTo>
                  <a:pt x="307617" y="140350"/>
                </a:lnTo>
                <a:cubicBezTo>
                  <a:pt x="307617" y="142875"/>
                  <a:pt x="305824" y="145040"/>
                  <a:pt x="302957" y="145040"/>
                </a:cubicBezTo>
                <a:cubicBezTo>
                  <a:pt x="300447" y="145040"/>
                  <a:pt x="298655" y="142875"/>
                  <a:pt x="298655" y="140350"/>
                </a:cubicBezTo>
                <a:lnTo>
                  <a:pt x="298655" y="57727"/>
                </a:lnTo>
                <a:cubicBezTo>
                  <a:pt x="298655" y="49790"/>
                  <a:pt x="293278" y="43656"/>
                  <a:pt x="286467" y="41491"/>
                </a:cubicBezTo>
                <a:lnTo>
                  <a:pt x="286467" y="253640"/>
                </a:lnTo>
                <a:cubicBezTo>
                  <a:pt x="286467" y="254001"/>
                  <a:pt x="286109" y="254361"/>
                  <a:pt x="286109" y="254722"/>
                </a:cubicBezTo>
                <a:cubicBezTo>
                  <a:pt x="286109" y="255083"/>
                  <a:pt x="286109" y="255083"/>
                  <a:pt x="286109" y="255083"/>
                </a:cubicBezTo>
                <a:lnTo>
                  <a:pt x="268185" y="305955"/>
                </a:lnTo>
                <a:cubicBezTo>
                  <a:pt x="267468" y="307759"/>
                  <a:pt x="265676" y="309202"/>
                  <a:pt x="263884" y="309202"/>
                </a:cubicBezTo>
                <a:cubicBezTo>
                  <a:pt x="261733" y="309202"/>
                  <a:pt x="259941" y="307759"/>
                  <a:pt x="259582" y="305955"/>
                </a:cubicBezTo>
                <a:lnTo>
                  <a:pt x="241659" y="255083"/>
                </a:lnTo>
                <a:cubicBezTo>
                  <a:pt x="241300" y="254722"/>
                  <a:pt x="241300" y="254361"/>
                  <a:pt x="241300" y="254361"/>
                </a:cubicBezTo>
                <a:cubicBezTo>
                  <a:pt x="241300" y="254001"/>
                  <a:pt x="241300" y="254001"/>
                  <a:pt x="241300" y="253640"/>
                </a:cubicBezTo>
                <a:lnTo>
                  <a:pt x="241300" y="36079"/>
                </a:lnTo>
                <a:cubicBezTo>
                  <a:pt x="241300" y="34636"/>
                  <a:pt x="242376" y="32832"/>
                  <a:pt x="243810" y="31750"/>
                </a:cubicBezTo>
                <a:lnTo>
                  <a:pt x="249545" y="28864"/>
                </a:lnTo>
                <a:lnTo>
                  <a:pt x="249545" y="8659"/>
                </a:lnTo>
                <a:cubicBezTo>
                  <a:pt x="249545" y="6855"/>
                  <a:pt x="250620" y="5412"/>
                  <a:pt x="252054" y="4329"/>
                </a:cubicBezTo>
                <a:lnTo>
                  <a:pt x="255639" y="2886"/>
                </a:lnTo>
                <a:close/>
                <a:moveTo>
                  <a:pt x="47106" y="0"/>
                </a:moveTo>
                <a:cubicBezTo>
                  <a:pt x="49623" y="0"/>
                  <a:pt x="51780" y="2163"/>
                  <a:pt x="51780" y="4686"/>
                </a:cubicBezTo>
                <a:lnTo>
                  <a:pt x="51780" y="13339"/>
                </a:lnTo>
                <a:lnTo>
                  <a:pt x="83064" y="13339"/>
                </a:lnTo>
                <a:lnTo>
                  <a:pt x="83064" y="4686"/>
                </a:lnTo>
                <a:cubicBezTo>
                  <a:pt x="83064" y="2163"/>
                  <a:pt x="84862" y="0"/>
                  <a:pt x="87739" y="0"/>
                </a:cubicBezTo>
                <a:cubicBezTo>
                  <a:pt x="90256" y="0"/>
                  <a:pt x="92054" y="2163"/>
                  <a:pt x="92054" y="4686"/>
                </a:cubicBezTo>
                <a:lnTo>
                  <a:pt x="92054" y="13339"/>
                </a:lnTo>
                <a:lnTo>
                  <a:pt x="123338" y="13339"/>
                </a:lnTo>
                <a:lnTo>
                  <a:pt x="123338" y="4686"/>
                </a:lnTo>
                <a:cubicBezTo>
                  <a:pt x="123338" y="2163"/>
                  <a:pt x="125495" y="0"/>
                  <a:pt x="128012" y="0"/>
                </a:cubicBezTo>
                <a:cubicBezTo>
                  <a:pt x="130529" y="0"/>
                  <a:pt x="132687" y="2163"/>
                  <a:pt x="132687" y="4686"/>
                </a:cubicBezTo>
                <a:lnTo>
                  <a:pt x="132687" y="13339"/>
                </a:lnTo>
                <a:lnTo>
                  <a:pt x="163611" y="13339"/>
                </a:lnTo>
                <a:lnTo>
                  <a:pt x="163611" y="4686"/>
                </a:lnTo>
                <a:cubicBezTo>
                  <a:pt x="163611" y="2163"/>
                  <a:pt x="165768" y="0"/>
                  <a:pt x="168286" y="0"/>
                </a:cubicBezTo>
                <a:cubicBezTo>
                  <a:pt x="170803" y="0"/>
                  <a:pt x="172960" y="2163"/>
                  <a:pt x="172960" y="4686"/>
                </a:cubicBezTo>
                <a:lnTo>
                  <a:pt x="172960" y="13339"/>
                </a:lnTo>
                <a:lnTo>
                  <a:pt x="190580" y="13339"/>
                </a:lnTo>
                <a:cubicBezTo>
                  <a:pt x="203525" y="13339"/>
                  <a:pt x="213953" y="23433"/>
                  <a:pt x="213953" y="36411"/>
                </a:cubicBezTo>
                <a:lnTo>
                  <a:pt x="213953" y="175928"/>
                </a:lnTo>
                <a:cubicBezTo>
                  <a:pt x="213953" y="178451"/>
                  <a:pt x="211795" y="180614"/>
                  <a:pt x="209278" y="180614"/>
                </a:cubicBezTo>
                <a:cubicBezTo>
                  <a:pt x="206761" y="180614"/>
                  <a:pt x="204603" y="178451"/>
                  <a:pt x="204603" y="175928"/>
                </a:cubicBezTo>
                <a:lnTo>
                  <a:pt x="204603" y="36411"/>
                </a:lnTo>
                <a:cubicBezTo>
                  <a:pt x="204603" y="28841"/>
                  <a:pt x="198491" y="22712"/>
                  <a:pt x="190580" y="22712"/>
                </a:cubicBezTo>
                <a:lnTo>
                  <a:pt x="172960" y="22712"/>
                </a:lnTo>
                <a:lnTo>
                  <a:pt x="172960" y="31004"/>
                </a:lnTo>
                <a:cubicBezTo>
                  <a:pt x="172960" y="33527"/>
                  <a:pt x="170803" y="35690"/>
                  <a:pt x="168286" y="35690"/>
                </a:cubicBezTo>
                <a:cubicBezTo>
                  <a:pt x="165768" y="35690"/>
                  <a:pt x="163611" y="33527"/>
                  <a:pt x="163611" y="31004"/>
                </a:cubicBezTo>
                <a:lnTo>
                  <a:pt x="163611" y="22712"/>
                </a:lnTo>
                <a:lnTo>
                  <a:pt x="132687" y="22712"/>
                </a:lnTo>
                <a:lnTo>
                  <a:pt x="132687" y="31004"/>
                </a:lnTo>
                <a:cubicBezTo>
                  <a:pt x="132687" y="33527"/>
                  <a:pt x="130529" y="35690"/>
                  <a:pt x="128012" y="35690"/>
                </a:cubicBezTo>
                <a:cubicBezTo>
                  <a:pt x="125495" y="35690"/>
                  <a:pt x="123338" y="33527"/>
                  <a:pt x="123338" y="31004"/>
                </a:cubicBezTo>
                <a:lnTo>
                  <a:pt x="123338" y="22712"/>
                </a:lnTo>
                <a:lnTo>
                  <a:pt x="92054" y="22712"/>
                </a:lnTo>
                <a:lnTo>
                  <a:pt x="92054" y="31004"/>
                </a:lnTo>
                <a:cubicBezTo>
                  <a:pt x="92054" y="33527"/>
                  <a:pt x="90256" y="35690"/>
                  <a:pt x="87739" y="35690"/>
                </a:cubicBezTo>
                <a:cubicBezTo>
                  <a:pt x="84862" y="35690"/>
                  <a:pt x="83064" y="33527"/>
                  <a:pt x="83064" y="31004"/>
                </a:cubicBezTo>
                <a:lnTo>
                  <a:pt x="83064" y="22712"/>
                </a:lnTo>
                <a:lnTo>
                  <a:pt x="51780" y="22712"/>
                </a:lnTo>
                <a:lnTo>
                  <a:pt x="51780" y="31004"/>
                </a:lnTo>
                <a:cubicBezTo>
                  <a:pt x="51780" y="33527"/>
                  <a:pt x="49623" y="35690"/>
                  <a:pt x="47106" y="35690"/>
                </a:cubicBezTo>
                <a:cubicBezTo>
                  <a:pt x="44589" y="35690"/>
                  <a:pt x="42431" y="33527"/>
                  <a:pt x="42431" y="31004"/>
                </a:cubicBezTo>
                <a:lnTo>
                  <a:pt x="42431" y="22712"/>
                </a:lnTo>
                <a:lnTo>
                  <a:pt x="23014" y="22712"/>
                </a:lnTo>
                <a:cubicBezTo>
                  <a:pt x="15462" y="22712"/>
                  <a:pt x="9349" y="28841"/>
                  <a:pt x="9349" y="36411"/>
                </a:cubicBezTo>
                <a:lnTo>
                  <a:pt x="9349" y="175928"/>
                </a:lnTo>
                <a:cubicBezTo>
                  <a:pt x="9349" y="178451"/>
                  <a:pt x="7192" y="180614"/>
                  <a:pt x="4675" y="180614"/>
                </a:cubicBezTo>
                <a:cubicBezTo>
                  <a:pt x="1798" y="180614"/>
                  <a:pt x="0" y="178451"/>
                  <a:pt x="0" y="175928"/>
                </a:cubicBezTo>
                <a:lnTo>
                  <a:pt x="0" y="36411"/>
                </a:lnTo>
                <a:cubicBezTo>
                  <a:pt x="0" y="23433"/>
                  <a:pt x="10428" y="13339"/>
                  <a:pt x="23014" y="13339"/>
                </a:cubicBezTo>
                <a:lnTo>
                  <a:pt x="42431" y="13339"/>
                </a:lnTo>
                <a:lnTo>
                  <a:pt x="42431" y="4686"/>
                </a:lnTo>
                <a:cubicBezTo>
                  <a:pt x="42431" y="2163"/>
                  <a:pt x="44589" y="0"/>
                  <a:pt x="47106" y="0"/>
                </a:cubicBezTo>
                <a:close/>
              </a:path>
            </a:pathLst>
          </a:custGeom>
          <a:solidFill>
            <a:schemeClr val="accent1"/>
          </a:solidFill>
          <a:ln>
            <a:noFill/>
          </a:ln>
          <a:effectLst/>
        </p:spPr>
        <p:txBody>
          <a:bodyPr anchor="ctr"/>
          <a:lstStyle/>
          <a:p>
            <a:endParaRPr lang="en-US" sz="900" dirty="0">
              <a:latin typeface="Lato Light" panose="020F0502020204030203" pitchFamily="34" charset="0"/>
            </a:endParaRPr>
          </a:p>
        </p:txBody>
      </p:sp>
      <p:pic>
        <p:nvPicPr>
          <p:cNvPr id="36" name="Picture 14" descr="http://medicalimages.allrefer.com/large/fecal-sample.jpg">
            <a:extLst>
              <a:ext uri="{FF2B5EF4-FFF2-40B4-BE49-F238E27FC236}">
                <a16:creationId xmlns:a16="http://schemas.microsoft.com/office/drawing/2014/main" id="{F81B0085-7CDD-4FEB-A812-D0D07AF9CC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793" t="14777" r="7207" b="9001"/>
          <a:stretch>
            <a:fillRect/>
          </a:stretch>
        </p:blipFill>
        <p:spPr bwMode="auto">
          <a:xfrm>
            <a:off x="1905330" y="4465251"/>
            <a:ext cx="743492" cy="906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 descr="http://img.ehowcdn.com/article-new/ehow/images/a04/ug/mq/steps-dna-extraction-800x800.jpg">
            <a:extLst>
              <a:ext uri="{FF2B5EF4-FFF2-40B4-BE49-F238E27FC236}">
                <a16:creationId xmlns:a16="http://schemas.microsoft.com/office/drawing/2014/main" id="{7B493590-3F6D-4B96-8CD0-08C2540A66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6547" y="2181904"/>
            <a:ext cx="1085850" cy="1428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Content Placeholder 2">
            <a:extLst>
              <a:ext uri="{FF2B5EF4-FFF2-40B4-BE49-F238E27FC236}">
                <a16:creationId xmlns:a16="http://schemas.microsoft.com/office/drawing/2014/main" id="{BED790DE-F5A3-4837-A260-3BCC3A95B58A}"/>
              </a:ext>
            </a:extLst>
          </p:cNvPr>
          <p:cNvSpPr txBox="1">
            <a:spLocks/>
          </p:cNvSpPr>
          <p:nvPr/>
        </p:nvSpPr>
        <p:spPr bwMode="auto">
          <a:xfrm>
            <a:off x="3965000" y="1535194"/>
            <a:ext cx="477547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9850"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marL="0" algn="ctr" eaLnBrk="1" hangingPunct="1">
              <a:buClr>
                <a:schemeClr val="accent1"/>
              </a:buClr>
              <a:buSzPct val="76000"/>
              <a:buFont typeface="Wingdings 2" pitchFamily="18" charset="2"/>
              <a:buNone/>
            </a:pPr>
            <a:r>
              <a:rPr lang="fr-FR" altLang="en-US" sz="1600" b="1" u="sng" dirty="0">
                <a:latin typeface="+mn-lt"/>
                <a:ea typeface="League Spartan" charset="0"/>
                <a:cs typeface="Poppins" pitchFamily="2" charset="77"/>
              </a:rPr>
              <a:t>Lavage des selles et extraction d’ADN</a:t>
            </a:r>
          </a:p>
          <a:p>
            <a:pPr marL="0" algn="ctr" eaLnBrk="1" hangingPunct="1">
              <a:buClr>
                <a:schemeClr val="accent1"/>
              </a:buClr>
              <a:buSzPct val="76000"/>
              <a:buNone/>
            </a:pPr>
            <a:r>
              <a:rPr lang="fr-FR" sz="1600" b="1" dirty="0">
                <a:solidFill>
                  <a:srgbClr val="0070C0"/>
                </a:solidFill>
                <a:latin typeface="+mn-lt"/>
              </a:rPr>
              <a:t>→</a:t>
            </a:r>
            <a:r>
              <a:rPr lang="fr-FR" sz="1600" b="1" dirty="0"/>
              <a:t> </a:t>
            </a:r>
            <a:r>
              <a:rPr lang="fr-FR" altLang="en-US" sz="1600" b="1" dirty="0">
                <a:solidFill>
                  <a:srgbClr val="0070C0"/>
                </a:solidFill>
                <a:latin typeface="+mn-lt"/>
                <a:ea typeface="League Spartan" charset="0"/>
                <a:cs typeface="Poppins" pitchFamily="2" charset="77"/>
              </a:rPr>
              <a:t>Kit </a:t>
            </a:r>
            <a:r>
              <a:rPr lang="fr-FR" altLang="en-US" sz="1600" b="1" dirty="0" err="1">
                <a:solidFill>
                  <a:srgbClr val="0070C0"/>
                </a:solidFill>
                <a:latin typeface="+mn-lt"/>
                <a:ea typeface="League Spartan" charset="0"/>
                <a:cs typeface="Poppins" pitchFamily="2" charset="77"/>
              </a:rPr>
              <a:t>NucleoSpin</a:t>
            </a:r>
            <a:r>
              <a:rPr lang="fr-FR" altLang="en-US" sz="1600" b="1" dirty="0">
                <a:solidFill>
                  <a:srgbClr val="0070C0"/>
                </a:solidFill>
                <a:latin typeface="+mn-lt"/>
                <a:ea typeface="League Spartan" charset="0"/>
                <a:cs typeface="Poppins" pitchFamily="2" charset="77"/>
              </a:rPr>
              <a:t> </a:t>
            </a:r>
            <a:r>
              <a:rPr lang="fr-FR" altLang="en-US" sz="1600" b="1" dirty="0" err="1">
                <a:solidFill>
                  <a:srgbClr val="0070C0"/>
                </a:solidFill>
                <a:latin typeface="+mn-lt"/>
                <a:ea typeface="League Spartan" charset="0"/>
                <a:cs typeface="Poppins" pitchFamily="2" charset="77"/>
              </a:rPr>
              <a:t>Soil</a:t>
            </a:r>
            <a:endParaRPr lang="fr-FR" altLang="en-US" sz="1600" b="1" dirty="0">
              <a:solidFill>
                <a:srgbClr val="0070C0"/>
              </a:solidFill>
              <a:latin typeface="+mn-lt"/>
              <a:ea typeface="League Spartan" charset="0"/>
              <a:cs typeface="Poppins" pitchFamily="2" charset="77"/>
            </a:endParaRPr>
          </a:p>
        </p:txBody>
      </p:sp>
      <p:sp>
        <p:nvSpPr>
          <p:cNvPr id="40" name="Content Placeholder 2">
            <a:extLst>
              <a:ext uri="{FF2B5EF4-FFF2-40B4-BE49-F238E27FC236}">
                <a16:creationId xmlns:a16="http://schemas.microsoft.com/office/drawing/2014/main" id="{55004BCF-CAF9-4E0B-905B-C4C835B7E294}"/>
              </a:ext>
            </a:extLst>
          </p:cNvPr>
          <p:cNvSpPr txBox="1">
            <a:spLocks/>
          </p:cNvSpPr>
          <p:nvPr/>
        </p:nvSpPr>
        <p:spPr bwMode="auto">
          <a:xfrm>
            <a:off x="4758796" y="5370274"/>
            <a:ext cx="3118379"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98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algn="ctr" eaLnBrk="1" hangingPunct="1">
              <a:buClr>
                <a:schemeClr val="accent1"/>
              </a:buClr>
              <a:buSzPct val="76000"/>
              <a:buFont typeface="Wingdings 2" pitchFamily="18" charset="2"/>
              <a:buNone/>
              <a:defRPr/>
            </a:pPr>
            <a:r>
              <a:rPr lang="fr-FR" altLang="en-US" sz="1600" b="1" u="sng" dirty="0">
                <a:latin typeface="+mn-lt"/>
                <a:ea typeface="League Spartan" charset="0"/>
                <a:cs typeface="Poppins" pitchFamily="2" charset="77"/>
              </a:rPr>
              <a:t>PCR Nichée</a:t>
            </a:r>
          </a:p>
          <a:p>
            <a:pPr marL="0" algn="ctr" eaLnBrk="1" hangingPunct="1">
              <a:buClr>
                <a:schemeClr val="accent1"/>
              </a:buClr>
              <a:buSzPct val="76000"/>
              <a:buFont typeface="Wingdings 2" pitchFamily="18" charset="2"/>
              <a:buNone/>
              <a:defRPr/>
            </a:pPr>
            <a:r>
              <a:rPr lang="fr-FR" sz="1600" b="1" dirty="0">
                <a:solidFill>
                  <a:srgbClr val="0070C0"/>
                </a:solidFill>
                <a:latin typeface="+mn-lt"/>
              </a:rPr>
              <a:t>→</a:t>
            </a:r>
            <a:r>
              <a:rPr lang="fr-FR" sz="1600" b="1" dirty="0">
                <a:solidFill>
                  <a:srgbClr val="0070C0"/>
                </a:solidFill>
              </a:rPr>
              <a:t> </a:t>
            </a:r>
            <a:r>
              <a:rPr lang="fr-FR" altLang="en-US" sz="1600" b="1" dirty="0">
                <a:solidFill>
                  <a:srgbClr val="0070C0"/>
                </a:solidFill>
                <a:latin typeface="+mn-lt"/>
                <a:ea typeface="League Spartan" charset="0"/>
                <a:cs typeface="Poppins" pitchFamily="2" charset="77"/>
              </a:rPr>
              <a:t>Ciblage d’un fragment de 800 </a:t>
            </a:r>
            <a:r>
              <a:rPr lang="fr-FR" altLang="en-US" sz="1600" b="1" dirty="0" err="1">
                <a:solidFill>
                  <a:srgbClr val="0070C0"/>
                </a:solidFill>
                <a:latin typeface="+mn-lt"/>
                <a:ea typeface="League Spartan" charset="0"/>
                <a:cs typeface="Poppins" pitchFamily="2" charset="77"/>
              </a:rPr>
              <a:t>pb</a:t>
            </a:r>
            <a:r>
              <a:rPr lang="fr-FR" altLang="en-US" sz="1600" b="1" dirty="0">
                <a:solidFill>
                  <a:srgbClr val="0070C0"/>
                </a:solidFill>
                <a:latin typeface="+mn-lt"/>
                <a:ea typeface="League Spartan" charset="0"/>
                <a:cs typeface="Poppins" pitchFamily="2" charset="77"/>
              </a:rPr>
              <a:t> du gène de l’ARNr 18S de </a:t>
            </a:r>
            <a:r>
              <a:rPr lang="fr-FR" altLang="en-US" sz="1600" b="1" i="1" dirty="0" err="1">
                <a:solidFill>
                  <a:srgbClr val="0070C0"/>
                </a:solidFill>
                <a:latin typeface="+mn-lt"/>
                <a:ea typeface="League Spartan" charset="0"/>
                <a:cs typeface="Poppins" pitchFamily="2" charset="77"/>
              </a:rPr>
              <a:t>Cryptosporidium</a:t>
            </a:r>
            <a:endParaRPr lang="fr-FR" altLang="en-US" sz="1600" b="1" i="1" dirty="0">
              <a:solidFill>
                <a:srgbClr val="0070C0"/>
              </a:solidFill>
              <a:latin typeface="+mn-lt"/>
              <a:ea typeface="League Spartan" charset="0"/>
              <a:cs typeface="Poppins" pitchFamily="2" charset="77"/>
            </a:endParaRPr>
          </a:p>
        </p:txBody>
      </p:sp>
      <p:sp>
        <p:nvSpPr>
          <p:cNvPr id="47" name="ZoneTexte 46">
            <a:extLst>
              <a:ext uri="{FF2B5EF4-FFF2-40B4-BE49-F238E27FC236}">
                <a16:creationId xmlns:a16="http://schemas.microsoft.com/office/drawing/2014/main" id="{5D19455B-9142-4100-A360-9EA353E5A492}"/>
              </a:ext>
            </a:extLst>
          </p:cNvPr>
          <p:cNvSpPr txBox="1"/>
          <p:nvPr/>
        </p:nvSpPr>
        <p:spPr>
          <a:xfrm>
            <a:off x="826685" y="5371574"/>
            <a:ext cx="2849966" cy="1077218"/>
          </a:xfrm>
          <a:prstGeom prst="rect">
            <a:avLst/>
          </a:prstGeom>
          <a:noFill/>
        </p:spPr>
        <p:txBody>
          <a:bodyPr wrap="square" rtlCol="0">
            <a:spAutoFit/>
          </a:bodyPr>
          <a:lstStyle/>
          <a:p>
            <a:pPr algn="ctr"/>
            <a:r>
              <a:rPr lang="fr-FR" sz="1600" b="1" u="sng" dirty="0"/>
              <a:t>Collecte des selles</a:t>
            </a:r>
          </a:p>
          <a:p>
            <a:pPr algn="ctr"/>
            <a:r>
              <a:rPr lang="fr-FR" sz="1600" b="1" dirty="0">
                <a:solidFill>
                  <a:srgbClr val="0070C0"/>
                </a:solidFill>
              </a:rPr>
              <a:t>→ Dilution et conservation dans du dichromate de potassium</a:t>
            </a:r>
          </a:p>
        </p:txBody>
      </p:sp>
      <p:pic>
        <p:nvPicPr>
          <p:cNvPr id="24" name="Image 23">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grpSp>
        <p:nvGrpSpPr>
          <p:cNvPr id="25" name="Groupe 2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6" name="Connecteur droit 2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7" name="Groupe 2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8" name="Connecteur droit 2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9" name="Connecteur droit 2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32" name="ZoneTexte 3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Protocole expérimental</a:t>
            </a:r>
          </a:p>
        </p:txBody>
      </p:sp>
      <p:sp>
        <p:nvSpPr>
          <p:cNvPr id="7" name="AutoShape 2" descr="https://upload.wikimedia.org/wikipedia/commons/e/ed/Flag_of_Guine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https://upload.wikimedia.org/wikipedia/commons/e/ed/Flag_of_Guinea.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126" name="Picture 6" descr="Drapea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09" y="3635375"/>
            <a:ext cx="1047750" cy="6953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rape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975" y="3635375"/>
            <a:ext cx="1047750" cy="695325"/>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43">
            <a:extLst>
              <a:ext uri="{FF2B5EF4-FFF2-40B4-BE49-F238E27FC236}">
                <a16:creationId xmlns:a16="http://schemas.microsoft.com/office/drawing/2014/main" id="{15E16D39-E35F-FB45-BDEB-B370A7149806}"/>
              </a:ext>
            </a:extLst>
          </p:cNvPr>
          <p:cNvSpPr txBox="1"/>
          <p:nvPr/>
        </p:nvSpPr>
        <p:spPr>
          <a:xfrm>
            <a:off x="4648055" y="4796547"/>
            <a:ext cx="1180708" cy="276999"/>
          </a:xfrm>
          <a:prstGeom prst="rect">
            <a:avLst/>
          </a:prstGeom>
          <a:noFill/>
        </p:spPr>
        <p:txBody>
          <a:bodyPr wrap="none" rtlCol="0">
            <a:spAutoFit/>
          </a:bodyPr>
          <a:lstStyle/>
          <a:p>
            <a:r>
              <a:rPr lang="fr-FR" sz="1200" b="1" i="1" dirty="0">
                <a:solidFill>
                  <a:srgbClr val="FF0000"/>
                </a:solidFill>
              </a:rPr>
              <a:t>Xiao et al. 1999</a:t>
            </a:r>
          </a:p>
        </p:txBody>
      </p:sp>
      <p:pic>
        <p:nvPicPr>
          <p:cNvPr id="48" name="Image 47"/>
          <p:cNvPicPr/>
          <p:nvPr/>
        </p:nvPicPr>
        <p:blipFill rotWithShape="1">
          <a:blip r:embed="rId8" cstate="print">
            <a:extLst>
              <a:ext uri="{28A0092B-C50C-407E-A947-70E740481C1C}">
                <a14:useLocalDpi xmlns:a14="http://schemas.microsoft.com/office/drawing/2010/main" val="0"/>
              </a:ext>
            </a:extLst>
          </a:blip>
          <a:srcRect l="1811" t="17223" r="2840" b="5549"/>
          <a:stretch/>
        </p:blipFill>
        <p:spPr bwMode="auto">
          <a:xfrm>
            <a:off x="8248847" y="3569970"/>
            <a:ext cx="3843338" cy="865505"/>
          </a:xfrm>
          <a:prstGeom prst="rect">
            <a:avLst/>
          </a:prstGeom>
          <a:ln>
            <a:noFill/>
          </a:ln>
          <a:extLst>
            <a:ext uri="{53640926-AAD7-44D8-BBD7-CCE9431645EC}">
              <a14:shadowObscured xmlns:a14="http://schemas.microsoft.com/office/drawing/2010/main"/>
            </a:ext>
          </a:extLst>
        </p:spPr>
      </p:pic>
      <p:sp>
        <p:nvSpPr>
          <p:cNvPr id="10" name="Flèche droite 9"/>
          <p:cNvSpPr/>
          <p:nvPr/>
        </p:nvSpPr>
        <p:spPr>
          <a:xfrm>
            <a:off x="1467750" y="3789263"/>
            <a:ext cx="2808830" cy="373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lèche droite 51"/>
          <p:cNvSpPr/>
          <p:nvPr/>
        </p:nvSpPr>
        <p:spPr>
          <a:xfrm>
            <a:off x="5592646" y="3796456"/>
            <a:ext cx="2560754" cy="373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Content Placeholder 2">
            <a:extLst>
              <a:ext uri="{FF2B5EF4-FFF2-40B4-BE49-F238E27FC236}">
                <a16:creationId xmlns:a16="http://schemas.microsoft.com/office/drawing/2014/main" id="{55004BCF-CAF9-4E0B-905B-C4C835B7E294}"/>
              </a:ext>
            </a:extLst>
          </p:cNvPr>
          <p:cNvSpPr txBox="1">
            <a:spLocks/>
          </p:cNvSpPr>
          <p:nvPr/>
        </p:nvSpPr>
        <p:spPr bwMode="auto">
          <a:xfrm>
            <a:off x="8366506" y="4530621"/>
            <a:ext cx="3633069"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98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algn="ctr" eaLnBrk="1" hangingPunct="1">
              <a:buClr>
                <a:schemeClr val="accent1"/>
              </a:buClr>
              <a:buSzPct val="76000"/>
              <a:buFont typeface="Wingdings 2" pitchFamily="18" charset="2"/>
              <a:buNone/>
              <a:defRPr/>
            </a:pPr>
            <a:r>
              <a:rPr lang="fr-FR" sz="1600" b="1" dirty="0">
                <a:solidFill>
                  <a:srgbClr val="0070C0"/>
                </a:solidFill>
                <a:latin typeface="+mn-lt"/>
              </a:rPr>
              <a:t>→ Comparaison des séquences obtenues par BLAST avec celles d’isolats d’espèces connues disponibles dans NCBI</a:t>
            </a:r>
            <a:endParaRPr lang="fr-FR" altLang="en-US" sz="1600" b="1" u="sng" dirty="0">
              <a:solidFill>
                <a:srgbClr val="0070C0"/>
              </a:solidFill>
              <a:latin typeface="+mn-lt"/>
              <a:ea typeface="League Spartan" charset="0"/>
              <a:cs typeface="Poppins" pitchFamily="2" charset="77"/>
            </a:endParaRPr>
          </a:p>
        </p:txBody>
      </p:sp>
      <p:pic>
        <p:nvPicPr>
          <p:cNvPr id="1026" name="Picture 2" descr="Avion Art vectoriel, icônes et graphiques à télécharger gratuitem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2367" y="3050168"/>
            <a:ext cx="1504954" cy="6296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5748" y="4465251"/>
            <a:ext cx="913975" cy="89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751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B5C22-32C8-0098-EB00-6FB0AB835666}"/>
            </a:ext>
          </a:extLst>
        </p:cNvPr>
        <p:cNvGrpSpPr/>
        <p:nvPr/>
      </p:nvGrpSpPr>
      <p:grpSpPr>
        <a:xfrm>
          <a:off x="0" y="0"/>
          <a:ext cx="0" cy="0"/>
          <a:chOff x="0" y="0"/>
          <a:chExt cx="0" cy="0"/>
        </a:xfrm>
      </p:grpSpPr>
      <p:sp>
        <p:nvSpPr>
          <p:cNvPr id="6" name="Shape 30336">
            <a:extLst>
              <a:ext uri="{FF2B5EF4-FFF2-40B4-BE49-F238E27FC236}">
                <a16:creationId xmlns:a16="http://schemas.microsoft.com/office/drawing/2014/main" id="{24245B46-228D-5B14-D1CE-54EE0D41A99B}"/>
              </a:ext>
            </a:extLst>
          </p:cNvPr>
          <p:cNvSpPr/>
          <p:nvPr/>
        </p:nvSpPr>
        <p:spPr>
          <a:xfrm>
            <a:off x="-4475" y="2351398"/>
            <a:ext cx="12210168" cy="2468716"/>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lnTo>
                  <a:pt x="3220" y="15394"/>
                </a:lnTo>
                <a:lnTo>
                  <a:pt x="3463" y="11651"/>
                </a:lnTo>
                <a:lnTo>
                  <a:pt x="3727" y="15394"/>
                </a:lnTo>
                <a:lnTo>
                  <a:pt x="3891" y="15394"/>
                </a:lnTo>
                <a:lnTo>
                  <a:pt x="4134" y="20325"/>
                </a:lnTo>
                <a:lnTo>
                  <a:pt x="4405" y="15394"/>
                </a:lnTo>
                <a:lnTo>
                  <a:pt x="4594" y="15394"/>
                </a:lnTo>
                <a:lnTo>
                  <a:pt x="4768" y="16933"/>
                </a:lnTo>
                <a:cubicBezTo>
                  <a:pt x="4803" y="16677"/>
                  <a:pt x="4837" y="16420"/>
                  <a:pt x="4871" y="16164"/>
                </a:cubicBezTo>
                <a:cubicBezTo>
                  <a:pt x="4905" y="15907"/>
                  <a:pt x="4939" y="15650"/>
                  <a:pt x="4973" y="15394"/>
                </a:cubicBezTo>
                <a:lnTo>
                  <a:pt x="5122" y="15394"/>
                </a:lnTo>
                <a:lnTo>
                  <a:pt x="5507" y="3322"/>
                </a:lnTo>
                <a:lnTo>
                  <a:pt x="5931" y="15394"/>
                </a:lnTo>
                <a:lnTo>
                  <a:pt x="6651" y="15394"/>
                </a:lnTo>
                <a:lnTo>
                  <a:pt x="6838" y="11688"/>
                </a:lnTo>
                <a:lnTo>
                  <a:pt x="7077" y="15394"/>
                </a:lnTo>
                <a:lnTo>
                  <a:pt x="7291" y="15394"/>
                </a:lnTo>
                <a:lnTo>
                  <a:pt x="7589" y="13353"/>
                </a:lnTo>
                <a:lnTo>
                  <a:pt x="7851" y="15394"/>
                </a:lnTo>
                <a:lnTo>
                  <a:pt x="8064" y="15394"/>
                </a:lnTo>
                <a:lnTo>
                  <a:pt x="8158" y="20183"/>
                </a:lnTo>
                <a:lnTo>
                  <a:pt x="8251" y="15394"/>
                </a:lnTo>
                <a:lnTo>
                  <a:pt x="8425" y="15394"/>
                </a:lnTo>
                <a:lnTo>
                  <a:pt x="8928" y="15394"/>
                </a:lnTo>
                <a:lnTo>
                  <a:pt x="9048" y="17510"/>
                </a:lnTo>
                <a:lnTo>
                  <a:pt x="9194" y="15394"/>
                </a:lnTo>
                <a:lnTo>
                  <a:pt x="9347" y="15394"/>
                </a:lnTo>
                <a:lnTo>
                  <a:pt x="9519" y="13544"/>
                </a:lnTo>
                <a:lnTo>
                  <a:pt x="9691" y="15394"/>
                </a:lnTo>
                <a:lnTo>
                  <a:pt x="10503" y="15394"/>
                </a:lnTo>
                <a:lnTo>
                  <a:pt x="10667" y="11154"/>
                </a:lnTo>
                <a:lnTo>
                  <a:pt x="10842" y="15394"/>
                </a:lnTo>
                <a:lnTo>
                  <a:pt x="10975" y="15394"/>
                </a:lnTo>
                <a:lnTo>
                  <a:pt x="11105" y="21600"/>
                </a:lnTo>
                <a:lnTo>
                  <a:pt x="11204" y="15394"/>
                </a:lnTo>
                <a:lnTo>
                  <a:pt x="11513" y="15394"/>
                </a:lnTo>
                <a:lnTo>
                  <a:pt x="11626" y="14360"/>
                </a:lnTo>
                <a:lnTo>
                  <a:pt x="11723" y="15394"/>
                </a:lnTo>
                <a:lnTo>
                  <a:pt x="12158" y="15394"/>
                </a:lnTo>
                <a:lnTo>
                  <a:pt x="12420" y="15394"/>
                </a:lnTo>
                <a:lnTo>
                  <a:pt x="12536" y="13664"/>
                </a:lnTo>
                <a:lnTo>
                  <a:pt x="12684" y="15394"/>
                </a:lnTo>
                <a:lnTo>
                  <a:pt x="12856" y="10717"/>
                </a:lnTo>
                <a:lnTo>
                  <a:pt x="13089" y="15394"/>
                </a:lnTo>
                <a:lnTo>
                  <a:pt x="13597" y="15394"/>
                </a:lnTo>
                <a:lnTo>
                  <a:pt x="13831" y="0"/>
                </a:lnTo>
                <a:lnTo>
                  <a:pt x="14028" y="15394"/>
                </a:lnTo>
                <a:lnTo>
                  <a:pt x="14200" y="15394"/>
                </a:lnTo>
                <a:lnTo>
                  <a:pt x="14568" y="15394"/>
                </a:lnTo>
                <a:lnTo>
                  <a:pt x="14862" y="21308"/>
                </a:lnTo>
                <a:lnTo>
                  <a:pt x="15093" y="15394"/>
                </a:lnTo>
                <a:lnTo>
                  <a:pt x="15276" y="15394"/>
                </a:lnTo>
                <a:lnTo>
                  <a:pt x="15379" y="12651"/>
                </a:lnTo>
                <a:lnTo>
                  <a:pt x="15535" y="15394"/>
                </a:lnTo>
                <a:lnTo>
                  <a:pt x="15798" y="15394"/>
                </a:lnTo>
                <a:lnTo>
                  <a:pt x="16005" y="6438"/>
                </a:lnTo>
                <a:lnTo>
                  <a:pt x="16162" y="15394"/>
                </a:lnTo>
                <a:lnTo>
                  <a:pt x="16284" y="15394"/>
                </a:lnTo>
                <a:lnTo>
                  <a:pt x="16390" y="17549"/>
                </a:lnTo>
                <a:lnTo>
                  <a:pt x="16491" y="15394"/>
                </a:lnTo>
                <a:lnTo>
                  <a:pt x="16635" y="15394"/>
                </a:lnTo>
                <a:lnTo>
                  <a:pt x="16719" y="12347"/>
                </a:lnTo>
                <a:lnTo>
                  <a:pt x="16825" y="15394"/>
                </a:lnTo>
                <a:lnTo>
                  <a:pt x="17269" y="15394"/>
                </a:lnTo>
                <a:lnTo>
                  <a:pt x="17359" y="15394"/>
                </a:lnTo>
                <a:lnTo>
                  <a:pt x="17540" y="9932"/>
                </a:lnTo>
                <a:lnTo>
                  <a:pt x="17731" y="15394"/>
                </a:lnTo>
                <a:lnTo>
                  <a:pt x="17989" y="15394"/>
                </a:lnTo>
                <a:lnTo>
                  <a:pt x="18117" y="19282"/>
                </a:lnTo>
                <a:lnTo>
                  <a:pt x="18293" y="15394"/>
                </a:lnTo>
                <a:lnTo>
                  <a:pt x="21600" y="15413"/>
                </a:lnTo>
              </a:path>
            </a:pathLst>
          </a:custGeom>
          <a:noFill/>
          <a:ln w="63500" cap="flat">
            <a:solidFill>
              <a:schemeClr val="bg1">
                <a:lumMod val="85000"/>
              </a:schemeClr>
            </a:solidFill>
            <a:prstDash val="solid"/>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45" name="TextBox 17">
            <a:extLst>
              <a:ext uri="{FF2B5EF4-FFF2-40B4-BE49-F238E27FC236}">
                <a16:creationId xmlns:a16="http://schemas.microsoft.com/office/drawing/2014/main" id="{F8965793-C62D-02CE-A9C3-2FC0E9EB4FAA}"/>
              </a:ext>
            </a:extLst>
          </p:cNvPr>
          <p:cNvSpPr txBox="1"/>
          <p:nvPr/>
        </p:nvSpPr>
        <p:spPr>
          <a:xfrm>
            <a:off x="3371931" y="1287080"/>
            <a:ext cx="2371676" cy="369332"/>
          </a:xfrm>
          <a:prstGeom prst="rect">
            <a:avLst/>
          </a:prstGeom>
          <a:noFill/>
        </p:spPr>
        <p:txBody>
          <a:bodyPr wrap="none" rtlCol="0" anchor="ctr" anchorCtr="0">
            <a:spAutoFit/>
          </a:bodyPr>
          <a:lstStyle/>
          <a:p>
            <a:pPr algn="ctr"/>
            <a:r>
              <a:rPr lang="en-US" b="1" u="sng" dirty="0">
                <a:ea typeface="League Spartan" charset="0"/>
                <a:cs typeface="Poppins" pitchFamily="2" charset="77"/>
              </a:rPr>
              <a:t>Zoom sur le </a:t>
            </a:r>
            <a:r>
              <a:rPr lang="en-US" b="1" u="sng" dirty="0" err="1">
                <a:ea typeface="League Spartan" charset="0"/>
                <a:cs typeface="Poppins" pitchFamily="2" charset="77"/>
              </a:rPr>
              <a:t>cas</a:t>
            </a:r>
            <a:r>
              <a:rPr lang="en-US" b="1" u="sng" dirty="0">
                <a:ea typeface="League Spartan" charset="0"/>
                <a:cs typeface="Poppins" pitchFamily="2" charset="77"/>
              </a:rPr>
              <a:t> unique</a:t>
            </a:r>
          </a:p>
        </p:txBody>
      </p:sp>
      <p:sp>
        <p:nvSpPr>
          <p:cNvPr id="46" name="Subtitle 2">
            <a:extLst>
              <a:ext uri="{FF2B5EF4-FFF2-40B4-BE49-F238E27FC236}">
                <a16:creationId xmlns:a16="http://schemas.microsoft.com/office/drawing/2014/main" id="{97BF6EB2-8019-8197-0CD9-C79CB3102D2B}"/>
              </a:ext>
            </a:extLst>
          </p:cNvPr>
          <p:cNvSpPr txBox="1">
            <a:spLocks/>
          </p:cNvSpPr>
          <p:nvPr/>
        </p:nvSpPr>
        <p:spPr>
          <a:xfrm>
            <a:off x="3323700" y="1749656"/>
            <a:ext cx="2442491" cy="124957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nSpc>
                <a:spcPts val="1750"/>
              </a:lnSpc>
              <a:buFont typeface="Wingdings" panose="05000000000000000000" pitchFamily="2" charset="2"/>
              <a:buChar char="Ø"/>
            </a:pPr>
            <a:r>
              <a:rPr lang="fr-FR" sz="1600" b="1" dirty="0">
                <a:solidFill>
                  <a:schemeClr val="tx1"/>
                </a:solidFill>
                <a:latin typeface="+mn-lt"/>
                <a:ea typeface="Lato Light" panose="020F0502020204030203" pitchFamily="34" charset="0"/>
                <a:cs typeface="Mukta ExtraLight" panose="020B0000000000000000" pitchFamily="34" charset="77"/>
              </a:rPr>
              <a:t>Non immunodéprimé de 27 ans</a:t>
            </a:r>
          </a:p>
          <a:p>
            <a:pPr marL="285750" indent="-285750">
              <a:lnSpc>
                <a:spcPts val="1750"/>
              </a:lnSpc>
              <a:buFont typeface="Wingdings" panose="05000000000000000000" pitchFamily="2" charset="2"/>
              <a:buChar char="Ø"/>
            </a:pPr>
            <a:r>
              <a:rPr lang="fr-FR" sz="1600" b="1" dirty="0">
                <a:solidFill>
                  <a:schemeClr val="tx1"/>
                </a:solidFill>
                <a:latin typeface="+mn-lt"/>
                <a:ea typeface="Lato Light" panose="020F0502020204030203" pitchFamily="34" charset="0"/>
                <a:cs typeface="Mukta ExtraLight" panose="020B0000000000000000" pitchFamily="34" charset="77"/>
              </a:rPr>
              <a:t>Vivant dans un foyer composé de 5 adultes et de 10 enfants</a:t>
            </a:r>
          </a:p>
        </p:txBody>
      </p:sp>
      <p:grpSp>
        <p:nvGrpSpPr>
          <p:cNvPr id="94" name="Groupe 93">
            <a:extLst>
              <a:ext uri="{FF2B5EF4-FFF2-40B4-BE49-F238E27FC236}">
                <a16:creationId xmlns:a16="http://schemas.microsoft.com/office/drawing/2014/main" id="{12B93EF6-ECCE-AF4D-02A9-C46BACA523A8}"/>
              </a:ext>
            </a:extLst>
          </p:cNvPr>
          <p:cNvGrpSpPr/>
          <p:nvPr/>
        </p:nvGrpSpPr>
        <p:grpSpPr>
          <a:xfrm>
            <a:off x="588275" y="4179431"/>
            <a:ext cx="2167816" cy="1598077"/>
            <a:chOff x="588275" y="4484231"/>
            <a:chExt cx="2167816" cy="1598077"/>
          </a:xfrm>
        </p:grpSpPr>
        <p:sp>
          <p:nvSpPr>
            <p:cNvPr id="39" name="TextBox 11">
              <a:extLst>
                <a:ext uri="{FF2B5EF4-FFF2-40B4-BE49-F238E27FC236}">
                  <a16:creationId xmlns:a16="http://schemas.microsoft.com/office/drawing/2014/main" id="{4E68772D-986F-0D1D-F8FE-EFC40F860E03}"/>
                </a:ext>
              </a:extLst>
            </p:cNvPr>
            <p:cNvSpPr txBox="1"/>
            <p:nvPr/>
          </p:nvSpPr>
          <p:spPr>
            <a:xfrm>
              <a:off x="960225" y="5135377"/>
              <a:ext cx="1227517" cy="369332"/>
            </a:xfrm>
            <a:prstGeom prst="rect">
              <a:avLst/>
            </a:prstGeom>
            <a:noFill/>
          </p:spPr>
          <p:txBody>
            <a:bodyPr wrap="none" rtlCol="0" anchor="ctr" anchorCtr="0">
              <a:spAutoFit/>
            </a:bodyPr>
            <a:lstStyle/>
            <a:p>
              <a:pPr algn="ctr"/>
              <a:r>
                <a:rPr lang="en-US" b="1" u="sng" dirty="0" err="1">
                  <a:ea typeface="League Spartan" charset="0"/>
                  <a:cs typeface="Poppins" pitchFamily="2" charset="77"/>
                </a:rPr>
                <a:t>Prévalence</a:t>
              </a:r>
              <a:endParaRPr lang="en-US" b="1" u="sng" dirty="0">
                <a:ea typeface="League Spartan" charset="0"/>
                <a:cs typeface="Poppins" pitchFamily="2" charset="77"/>
              </a:endParaRPr>
            </a:p>
          </p:txBody>
        </p:sp>
        <p:sp>
          <p:nvSpPr>
            <p:cNvPr id="40" name="Subtitle 2">
              <a:extLst>
                <a:ext uri="{FF2B5EF4-FFF2-40B4-BE49-F238E27FC236}">
                  <a16:creationId xmlns:a16="http://schemas.microsoft.com/office/drawing/2014/main" id="{DE9E826B-1C6B-6CE6-BDEB-6CE25BC85F55}"/>
                </a:ext>
              </a:extLst>
            </p:cNvPr>
            <p:cNvSpPr txBox="1">
              <a:spLocks/>
            </p:cNvSpPr>
            <p:nvPr/>
          </p:nvSpPr>
          <p:spPr>
            <a:xfrm>
              <a:off x="588275" y="5574477"/>
              <a:ext cx="2167816" cy="50783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600" b="1" dirty="0">
                  <a:solidFill>
                    <a:schemeClr val="tx1"/>
                  </a:solidFill>
                  <a:latin typeface="+mn-lt"/>
                  <a:ea typeface="Lato Light" panose="020F0502020204030203" pitchFamily="34" charset="0"/>
                  <a:cs typeface="Mukta ExtraLight" panose="020B0000000000000000" pitchFamily="34" charset="77"/>
                </a:rPr>
                <a:t>0,12 % (1/834) pour </a:t>
              </a:r>
              <a:r>
                <a:rPr lang="en-US" sz="1600" b="1" dirty="0" err="1">
                  <a:solidFill>
                    <a:schemeClr val="tx1"/>
                  </a:solidFill>
                  <a:latin typeface="+mn-lt"/>
                  <a:ea typeface="Lato Light" panose="020F0502020204030203" pitchFamily="34" charset="0"/>
                  <a:cs typeface="Mukta ExtraLight" panose="020B0000000000000000" pitchFamily="34" charset="77"/>
                </a:rPr>
                <a:t>l’ensemble</a:t>
              </a:r>
              <a:r>
                <a:rPr lang="en-US" sz="1600" b="1" dirty="0">
                  <a:solidFill>
                    <a:schemeClr val="tx1"/>
                  </a:solidFill>
                  <a:latin typeface="+mn-lt"/>
                  <a:ea typeface="Lato Light" panose="020F0502020204030203" pitchFamily="34" charset="0"/>
                  <a:cs typeface="Mukta ExtraLight" panose="020B0000000000000000" pitchFamily="34" charset="77"/>
                </a:rPr>
                <a:t> de la </a:t>
              </a:r>
              <a:r>
                <a:rPr lang="en-US" sz="1600" b="1" dirty="0" err="1">
                  <a:solidFill>
                    <a:schemeClr val="tx1"/>
                  </a:solidFill>
                  <a:latin typeface="+mn-lt"/>
                  <a:ea typeface="Lato Light" panose="020F0502020204030203" pitchFamily="34" charset="0"/>
                  <a:cs typeface="Mukta ExtraLight" panose="020B0000000000000000" pitchFamily="34" charset="77"/>
                </a:rPr>
                <a:t>cohorte</a:t>
              </a:r>
              <a:endParaRPr lang="en-US" sz="1600" b="1" dirty="0">
                <a:solidFill>
                  <a:schemeClr val="tx1"/>
                </a:solidFill>
                <a:latin typeface="+mn-lt"/>
                <a:ea typeface="Lato Light" panose="020F0502020204030203" pitchFamily="34" charset="0"/>
                <a:cs typeface="Mukta ExtraLight" panose="020B0000000000000000" pitchFamily="34" charset="77"/>
              </a:endParaRPr>
            </a:p>
          </p:txBody>
        </p:sp>
        <p:grpSp>
          <p:nvGrpSpPr>
            <p:cNvPr id="50" name="Grupo 314">
              <a:extLst>
                <a:ext uri="{FF2B5EF4-FFF2-40B4-BE49-F238E27FC236}">
                  <a16:creationId xmlns:a16="http://schemas.microsoft.com/office/drawing/2014/main" id="{2F5F6F89-6276-53E8-DCD4-5BDFC998698F}"/>
                </a:ext>
              </a:extLst>
            </p:cNvPr>
            <p:cNvGrpSpPr/>
            <p:nvPr/>
          </p:nvGrpSpPr>
          <p:grpSpPr>
            <a:xfrm>
              <a:off x="1287684" y="4484231"/>
              <a:ext cx="572597" cy="581378"/>
              <a:chOff x="7435302" y="4219535"/>
              <a:chExt cx="572597" cy="581378"/>
            </a:xfrm>
            <a:solidFill>
              <a:schemeClr val="accent1">
                <a:lumMod val="75000"/>
              </a:schemeClr>
            </a:solidFill>
          </p:grpSpPr>
          <p:sp>
            <p:nvSpPr>
              <p:cNvPr id="51" name="Forma libre 211">
                <a:extLst>
                  <a:ext uri="{FF2B5EF4-FFF2-40B4-BE49-F238E27FC236}">
                    <a16:creationId xmlns:a16="http://schemas.microsoft.com/office/drawing/2014/main" id="{BB04DAE4-20A0-7AA6-A4F7-BC9491DEE0BC}"/>
                  </a:ext>
                </a:extLst>
              </p:cNvPr>
              <p:cNvSpPr/>
              <p:nvPr/>
            </p:nvSpPr>
            <p:spPr>
              <a:xfrm>
                <a:off x="7577667" y="4283506"/>
                <a:ext cx="250864" cy="282222"/>
              </a:xfrm>
              <a:custGeom>
                <a:avLst/>
                <a:gdLst>
                  <a:gd name="connsiteX0" fmla="*/ 125746 w 250864"/>
                  <a:gd name="connsiteY0" fmla="*/ 278146 h 282222"/>
                  <a:gd name="connsiteX1" fmla="*/ 246788 w 250864"/>
                  <a:gd name="connsiteY1" fmla="*/ 141425 h 282222"/>
                  <a:gd name="connsiteX2" fmla="*/ 125746 w 250864"/>
                  <a:gd name="connsiteY2" fmla="*/ 4704 h 282222"/>
                  <a:gd name="connsiteX3" fmla="*/ 4704 w 250864"/>
                  <a:gd name="connsiteY3" fmla="*/ 141425 h 282222"/>
                  <a:gd name="connsiteX4" fmla="*/ 125746 w 250864"/>
                  <a:gd name="connsiteY4" fmla="*/ 278146 h 282222"/>
                  <a:gd name="connsiteX5" fmla="*/ 125746 w 250864"/>
                  <a:gd name="connsiteY5" fmla="*/ 32926 h 282222"/>
                  <a:gd name="connsiteX6" fmla="*/ 218565 w 250864"/>
                  <a:gd name="connsiteY6" fmla="*/ 141425 h 282222"/>
                  <a:gd name="connsiteX7" fmla="*/ 125746 w 250864"/>
                  <a:gd name="connsiteY7" fmla="*/ 249923 h 282222"/>
                  <a:gd name="connsiteX8" fmla="*/ 32926 w 250864"/>
                  <a:gd name="connsiteY8" fmla="*/ 141425 h 282222"/>
                  <a:gd name="connsiteX9" fmla="*/ 125746 w 250864"/>
                  <a:gd name="connsiteY9" fmla="*/ 32926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864" h="282222">
                    <a:moveTo>
                      <a:pt x="125746" y="278146"/>
                    </a:moveTo>
                    <a:cubicBezTo>
                      <a:pt x="192225" y="278146"/>
                      <a:pt x="246788" y="216684"/>
                      <a:pt x="246788" y="141425"/>
                    </a:cubicBezTo>
                    <a:cubicBezTo>
                      <a:pt x="246788" y="66165"/>
                      <a:pt x="192225" y="4704"/>
                      <a:pt x="125746" y="4704"/>
                    </a:cubicBezTo>
                    <a:cubicBezTo>
                      <a:pt x="59266" y="4704"/>
                      <a:pt x="4704" y="66165"/>
                      <a:pt x="4704" y="141425"/>
                    </a:cubicBezTo>
                    <a:cubicBezTo>
                      <a:pt x="4704" y="216684"/>
                      <a:pt x="59266" y="278146"/>
                      <a:pt x="125746" y="278146"/>
                    </a:cubicBezTo>
                    <a:close/>
                    <a:moveTo>
                      <a:pt x="125746" y="32926"/>
                    </a:moveTo>
                    <a:cubicBezTo>
                      <a:pt x="176546" y="32926"/>
                      <a:pt x="218565" y="81217"/>
                      <a:pt x="218565" y="141425"/>
                    </a:cubicBezTo>
                    <a:cubicBezTo>
                      <a:pt x="218565" y="201632"/>
                      <a:pt x="177173" y="249923"/>
                      <a:pt x="125746" y="249923"/>
                    </a:cubicBezTo>
                    <a:cubicBezTo>
                      <a:pt x="74945" y="249923"/>
                      <a:pt x="32926" y="201632"/>
                      <a:pt x="32926" y="141425"/>
                    </a:cubicBezTo>
                    <a:cubicBezTo>
                      <a:pt x="32926" y="81217"/>
                      <a:pt x="74945" y="32926"/>
                      <a:pt x="125746" y="32926"/>
                    </a:cubicBezTo>
                    <a:close/>
                  </a:path>
                </a:pathLst>
              </a:custGeom>
              <a:grpFill/>
              <a:ln w="9525" cap="flat">
                <a:noFill/>
                <a:prstDash val="solid"/>
                <a:miter/>
              </a:ln>
            </p:spPr>
            <p:txBody>
              <a:bodyPr rtlCol="0" anchor="ctr"/>
              <a:lstStyle/>
              <a:p>
                <a:endParaRPr lang="es-MX" sz="1600" b="1"/>
              </a:p>
            </p:txBody>
          </p:sp>
          <p:sp>
            <p:nvSpPr>
              <p:cNvPr id="52" name="Forma libre 212">
                <a:extLst>
                  <a:ext uri="{FF2B5EF4-FFF2-40B4-BE49-F238E27FC236}">
                    <a16:creationId xmlns:a16="http://schemas.microsoft.com/office/drawing/2014/main" id="{39882D8A-A162-6FD0-7C27-0227D42C3FA6}"/>
                  </a:ext>
                </a:extLst>
              </p:cNvPr>
              <p:cNvSpPr/>
              <p:nvPr/>
            </p:nvSpPr>
            <p:spPr>
              <a:xfrm>
                <a:off x="7435302" y="4575135"/>
                <a:ext cx="533086" cy="225778"/>
              </a:xfrm>
              <a:custGeom>
                <a:avLst/>
                <a:gdLst>
                  <a:gd name="connsiteX0" fmla="*/ 360930 w 533086"/>
                  <a:gd name="connsiteY0" fmla="*/ 4704 h 225777"/>
                  <a:gd name="connsiteX1" fmla="*/ 176545 w 533086"/>
                  <a:gd name="connsiteY1" fmla="*/ 4704 h 225777"/>
                  <a:gd name="connsiteX2" fmla="*/ 4704 w 533086"/>
                  <a:gd name="connsiteY2" fmla="*/ 207276 h 225777"/>
                  <a:gd name="connsiteX3" fmla="*/ 19128 w 533086"/>
                  <a:gd name="connsiteY3" fmla="*/ 221701 h 225777"/>
                  <a:gd name="connsiteX4" fmla="*/ 33553 w 533086"/>
                  <a:gd name="connsiteY4" fmla="*/ 207276 h 225777"/>
                  <a:gd name="connsiteX5" fmla="*/ 177173 w 533086"/>
                  <a:gd name="connsiteY5" fmla="*/ 33553 h 225777"/>
                  <a:gd name="connsiteX6" fmla="*/ 361557 w 533086"/>
                  <a:gd name="connsiteY6" fmla="*/ 33553 h 225777"/>
                  <a:gd name="connsiteX7" fmla="*/ 505177 w 533086"/>
                  <a:gd name="connsiteY7" fmla="*/ 207276 h 225777"/>
                  <a:gd name="connsiteX8" fmla="*/ 519602 w 533086"/>
                  <a:gd name="connsiteY8" fmla="*/ 221701 h 225777"/>
                  <a:gd name="connsiteX9" fmla="*/ 534027 w 533086"/>
                  <a:gd name="connsiteY9" fmla="*/ 207276 h 225777"/>
                  <a:gd name="connsiteX10" fmla="*/ 360930 w 533086"/>
                  <a:gd name="connsiteY10" fmla="*/ 4704 h 2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086" h="225777">
                    <a:moveTo>
                      <a:pt x="360930" y="4704"/>
                    </a:moveTo>
                    <a:lnTo>
                      <a:pt x="176545" y="4704"/>
                    </a:lnTo>
                    <a:cubicBezTo>
                      <a:pt x="81844" y="4704"/>
                      <a:pt x="4704" y="95642"/>
                      <a:pt x="4704" y="207276"/>
                    </a:cubicBezTo>
                    <a:cubicBezTo>
                      <a:pt x="4704" y="215429"/>
                      <a:pt x="10975" y="221701"/>
                      <a:pt x="19128" y="221701"/>
                    </a:cubicBezTo>
                    <a:cubicBezTo>
                      <a:pt x="27281" y="221701"/>
                      <a:pt x="33553" y="215429"/>
                      <a:pt x="33553" y="207276"/>
                    </a:cubicBezTo>
                    <a:cubicBezTo>
                      <a:pt x="33553" y="111321"/>
                      <a:pt x="98150" y="33553"/>
                      <a:pt x="177173" y="33553"/>
                    </a:cubicBezTo>
                    <a:lnTo>
                      <a:pt x="361557" y="33553"/>
                    </a:lnTo>
                    <a:cubicBezTo>
                      <a:pt x="440580" y="33553"/>
                      <a:pt x="505177" y="111321"/>
                      <a:pt x="505177" y="207276"/>
                    </a:cubicBezTo>
                    <a:cubicBezTo>
                      <a:pt x="505177" y="215429"/>
                      <a:pt x="511449" y="221701"/>
                      <a:pt x="519602" y="221701"/>
                    </a:cubicBezTo>
                    <a:cubicBezTo>
                      <a:pt x="527755" y="221701"/>
                      <a:pt x="534027" y="215429"/>
                      <a:pt x="534027" y="207276"/>
                    </a:cubicBezTo>
                    <a:cubicBezTo>
                      <a:pt x="532773" y="95015"/>
                      <a:pt x="455632" y="4704"/>
                      <a:pt x="360930" y="4704"/>
                    </a:cubicBezTo>
                    <a:close/>
                  </a:path>
                </a:pathLst>
              </a:custGeom>
              <a:grpFill/>
              <a:ln w="9525" cap="flat">
                <a:noFill/>
                <a:prstDash val="solid"/>
                <a:miter/>
              </a:ln>
            </p:spPr>
            <p:txBody>
              <a:bodyPr rtlCol="0" anchor="ctr"/>
              <a:lstStyle/>
              <a:p>
                <a:endParaRPr lang="es-MX" sz="1600" b="1"/>
              </a:p>
            </p:txBody>
          </p:sp>
          <p:sp>
            <p:nvSpPr>
              <p:cNvPr id="53" name="Forma libre 213">
                <a:extLst>
                  <a:ext uri="{FF2B5EF4-FFF2-40B4-BE49-F238E27FC236}">
                    <a16:creationId xmlns:a16="http://schemas.microsoft.com/office/drawing/2014/main" id="{98AB8E28-B999-1B5D-3370-14C2EFCB9194}"/>
                  </a:ext>
                </a:extLst>
              </p:cNvPr>
              <p:cNvSpPr/>
              <p:nvPr/>
            </p:nvSpPr>
            <p:spPr>
              <a:xfrm>
                <a:off x="7813479" y="4219535"/>
                <a:ext cx="194420" cy="194420"/>
              </a:xfrm>
              <a:custGeom>
                <a:avLst/>
                <a:gdLst>
                  <a:gd name="connsiteX0" fmla="*/ 180936 w 194419"/>
                  <a:gd name="connsiteY0" fmla="*/ 85608 h 194419"/>
                  <a:gd name="connsiteX1" fmla="*/ 157731 w 194419"/>
                  <a:gd name="connsiteY1" fmla="*/ 85608 h 194419"/>
                  <a:gd name="connsiteX2" fmla="*/ 150832 w 194419"/>
                  <a:gd name="connsiteY2" fmla="*/ 69301 h 194419"/>
                  <a:gd name="connsiteX3" fmla="*/ 167138 w 194419"/>
                  <a:gd name="connsiteY3" fmla="*/ 52995 h 194419"/>
                  <a:gd name="connsiteX4" fmla="*/ 167138 w 194419"/>
                  <a:gd name="connsiteY4" fmla="*/ 32926 h 194419"/>
                  <a:gd name="connsiteX5" fmla="*/ 147070 w 194419"/>
                  <a:gd name="connsiteY5" fmla="*/ 32926 h 194419"/>
                  <a:gd name="connsiteX6" fmla="*/ 130763 w 194419"/>
                  <a:gd name="connsiteY6" fmla="*/ 49232 h 194419"/>
                  <a:gd name="connsiteX7" fmla="*/ 114457 w 194419"/>
                  <a:gd name="connsiteY7" fmla="*/ 42333 h 194419"/>
                  <a:gd name="connsiteX8" fmla="*/ 114457 w 194419"/>
                  <a:gd name="connsiteY8" fmla="*/ 19128 h 194419"/>
                  <a:gd name="connsiteX9" fmla="*/ 100033 w 194419"/>
                  <a:gd name="connsiteY9" fmla="*/ 4704 h 194419"/>
                  <a:gd name="connsiteX10" fmla="*/ 85608 w 194419"/>
                  <a:gd name="connsiteY10" fmla="*/ 19128 h 194419"/>
                  <a:gd name="connsiteX11" fmla="*/ 85608 w 194419"/>
                  <a:gd name="connsiteY11" fmla="*/ 42333 h 194419"/>
                  <a:gd name="connsiteX12" fmla="*/ 69302 w 194419"/>
                  <a:gd name="connsiteY12" fmla="*/ 49232 h 194419"/>
                  <a:gd name="connsiteX13" fmla="*/ 52996 w 194419"/>
                  <a:gd name="connsiteY13" fmla="*/ 32926 h 194419"/>
                  <a:gd name="connsiteX14" fmla="*/ 32926 w 194419"/>
                  <a:gd name="connsiteY14" fmla="*/ 32926 h 194419"/>
                  <a:gd name="connsiteX15" fmla="*/ 32926 w 194419"/>
                  <a:gd name="connsiteY15" fmla="*/ 52995 h 194419"/>
                  <a:gd name="connsiteX16" fmla="*/ 49232 w 194419"/>
                  <a:gd name="connsiteY16" fmla="*/ 69301 h 194419"/>
                  <a:gd name="connsiteX17" fmla="*/ 42333 w 194419"/>
                  <a:gd name="connsiteY17" fmla="*/ 85608 h 194419"/>
                  <a:gd name="connsiteX18" fmla="*/ 19129 w 194419"/>
                  <a:gd name="connsiteY18" fmla="*/ 85608 h 194419"/>
                  <a:gd name="connsiteX19" fmla="*/ 4704 w 194419"/>
                  <a:gd name="connsiteY19" fmla="*/ 100032 h 194419"/>
                  <a:gd name="connsiteX20" fmla="*/ 19129 w 194419"/>
                  <a:gd name="connsiteY20" fmla="*/ 114457 h 194419"/>
                  <a:gd name="connsiteX21" fmla="*/ 42333 w 194419"/>
                  <a:gd name="connsiteY21" fmla="*/ 114457 h 194419"/>
                  <a:gd name="connsiteX22" fmla="*/ 49232 w 194419"/>
                  <a:gd name="connsiteY22" fmla="*/ 130763 h 194419"/>
                  <a:gd name="connsiteX23" fmla="*/ 32926 w 194419"/>
                  <a:gd name="connsiteY23" fmla="*/ 147069 h 194419"/>
                  <a:gd name="connsiteX24" fmla="*/ 32926 w 194419"/>
                  <a:gd name="connsiteY24" fmla="*/ 167138 h 194419"/>
                  <a:gd name="connsiteX25" fmla="*/ 42960 w 194419"/>
                  <a:gd name="connsiteY25" fmla="*/ 171529 h 194419"/>
                  <a:gd name="connsiteX26" fmla="*/ 52996 w 194419"/>
                  <a:gd name="connsiteY26" fmla="*/ 167138 h 194419"/>
                  <a:gd name="connsiteX27" fmla="*/ 69302 w 194419"/>
                  <a:gd name="connsiteY27" fmla="*/ 150832 h 194419"/>
                  <a:gd name="connsiteX28" fmla="*/ 85608 w 194419"/>
                  <a:gd name="connsiteY28" fmla="*/ 157731 h 194419"/>
                  <a:gd name="connsiteX29" fmla="*/ 85608 w 194419"/>
                  <a:gd name="connsiteY29" fmla="*/ 180936 h 194419"/>
                  <a:gd name="connsiteX30" fmla="*/ 100033 w 194419"/>
                  <a:gd name="connsiteY30" fmla="*/ 195361 h 194419"/>
                  <a:gd name="connsiteX31" fmla="*/ 114457 w 194419"/>
                  <a:gd name="connsiteY31" fmla="*/ 180936 h 194419"/>
                  <a:gd name="connsiteX32" fmla="*/ 114457 w 194419"/>
                  <a:gd name="connsiteY32" fmla="*/ 157731 h 194419"/>
                  <a:gd name="connsiteX33" fmla="*/ 130763 w 194419"/>
                  <a:gd name="connsiteY33" fmla="*/ 150832 h 194419"/>
                  <a:gd name="connsiteX34" fmla="*/ 147070 w 194419"/>
                  <a:gd name="connsiteY34" fmla="*/ 167138 h 194419"/>
                  <a:gd name="connsiteX35" fmla="*/ 157104 w 194419"/>
                  <a:gd name="connsiteY35" fmla="*/ 171529 h 194419"/>
                  <a:gd name="connsiteX36" fmla="*/ 167138 w 194419"/>
                  <a:gd name="connsiteY36" fmla="*/ 167138 h 194419"/>
                  <a:gd name="connsiteX37" fmla="*/ 167138 w 194419"/>
                  <a:gd name="connsiteY37" fmla="*/ 147069 h 194419"/>
                  <a:gd name="connsiteX38" fmla="*/ 150832 w 194419"/>
                  <a:gd name="connsiteY38" fmla="*/ 130763 h 194419"/>
                  <a:gd name="connsiteX39" fmla="*/ 157731 w 194419"/>
                  <a:gd name="connsiteY39" fmla="*/ 114457 h 194419"/>
                  <a:gd name="connsiteX40" fmla="*/ 180936 w 194419"/>
                  <a:gd name="connsiteY40" fmla="*/ 114457 h 194419"/>
                  <a:gd name="connsiteX41" fmla="*/ 195361 w 194419"/>
                  <a:gd name="connsiteY41" fmla="*/ 100032 h 194419"/>
                  <a:gd name="connsiteX42" fmla="*/ 180936 w 194419"/>
                  <a:gd name="connsiteY42" fmla="*/ 85608 h 194419"/>
                  <a:gd name="connsiteX43" fmla="*/ 121983 w 194419"/>
                  <a:gd name="connsiteY43" fmla="*/ 121356 h 194419"/>
                  <a:gd name="connsiteX44" fmla="*/ 121983 w 194419"/>
                  <a:gd name="connsiteY44" fmla="*/ 121356 h 194419"/>
                  <a:gd name="connsiteX45" fmla="*/ 100660 w 194419"/>
                  <a:gd name="connsiteY45" fmla="*/ 130136 h 194419"/>
                  <a:gd name="connsiteX46" fmla="*/ 69929 w 194419"/>
                  <a:gd name="connsiteY46" fmla="*/ 99405 h 194419"/>
                  <a:gd name="connsiteX47" fmla="*/ 100660 w 194419"/>
                  <a:gd name="connsiteY47" fmla="*/ 68674 h 194419"/>
                  <a:gd name="connsiteX48" fmla="*/ 131391 w 194419"/>
                  <a:gd name="connsiteY48" fmla="*/ 99405 h 194419"/>
                  <a:gd name="connsiteX49" fmla="*/ 121983 w 194419"/>
                  <a:gd name="connsiteY49" fmla="*/ 121356 h 194419"/>
                  <a:gd name="connsiteX50" fmla="*/ 121983 w 194419"/>
                  <a:gd name="connsiteY50" fmla="*/ 121356 h 19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4419" h="194419">
                    <a:moveTo>
                      <a:pt x="180936" y="85608"/>
                    </a:moveTo>
                    <a:lnTo>
                      <a:pt x="157731" y="85608"/>
                    </a:lnTo>
                    <a:cubicBezTo>
                      <a:pt x="156477" y="79963"/>
                      <a:pt x="153968" y="74319"/>
                      <a:pt x="150832" y="69301"/>
                    </a:cubicBezTo>
                    <a:lnTo>
                      <a:pt x="167138" y="52995"/>
                    </a:lnTo>
                    <a:cubicBezTo>
                      <a:pt x="172783" y="47351"/>
                      <a:pt x="172783" y="38571"/>
                      <a:pt x="167138" y="32926"/>
                    </a:cubicBezTo>
                    <a:cubicBezTo>
                      <a:pt x="161494" y="27282"/>
                      <a:pt x="152713" y="27282"/>
                      <a:pt x="147070" y="32926"/>
                    </a:cubicBezTo>
                    <a:lnTo>
                      <a:pt x="130763" y="49232"/>
                    </a:lnTo>
                    <a:cubicBezTo>
                      <a:pt x="125746" y="46097"/>
                      <a:pt x="120728" y="44215"/>
                      <a:pt x="114457" y="42333"/>
                    </a:cubicBezTo>
                    <a:lnTo>
                      <a:pt x="114457" y="19128"/>
                    </a:lnTo>
                    <a:cubicBezTo>
                      <a:pt x="114457" y="10975"/>
                      <a:pt x="108185" y="4704"/>
                      <a:pt x="100033" y="4704"/>
                    </a:cubicBezTo>
                    <a:cubicBezTo>
                      <a:pt x="91879" y="4704"/>
                      <a:pt x="85608" y="10975"/>
                      <a:pt x="85608" y="19128"/>
                    </a:cubicBezTo>
                    <a:lnTo>
                      <a:pt x="85608" y="42333"/>
                    </a:lnTo>
                    <a:cubicBezTo>
                      <a:pt x="79963" y="43588"/>
                      <a:pt x="74318" y="46097"/>
                      <a:pt x="69302" y="49232"/>
                    </a:cubicBezTo>
                    <a:lnTo>
                      <a:pt x="52996" y="32926"/>
                    </a:lnTo>
                    <a:cubicBezTo>
                      <a:pt x="47351" y="27282"/>
                      <a:pt x="38571" y="27282"/>
                      <a:pt x="32926" y="32926"/>
                    </a:cubicBezTo>
                    <a:cubicBezTo>
                      <a:pt x="27281" y="38571"/>
                      <a:pt x="27281" y="47351"/>
                      <a:pt x="32926" y="52995"/>
                    </a:cubicBezTo>
                    <a:lnTo>
                      <a:pt x="49232" y="69301"/>
                    </a:lnTo>
                    <a:cubicBezTo>
                      <a:pt x="46096" y="74319"/>
                      <a:pt x="44215" y="79336"/>
                      <a:pt x="42333" y="85608"/>
                    </a:cubicBezTo>
                    <a:lnTo>
                      <a:pt x="19129" y="85608"/>
                    </a:lnTo>
                    <a:cubicBezTo>
                      <a:pt x="10975" y="85608"/>
                      <a:pt x="4704" y="91879"/>
                      <a:pt x="4704" y="100032"/>
                    </a:cubicBezTo>
                    <a:cubicBezTo>
                      <a:pt x="4704" y="108185"/>
                      <a:pt x="10975" y="114457"/>
                      <a:pt x="19129" y="114457"/>
                    </a:cubicBezTo>
                    <a:lnTo>
                      <a:pt x="42333" y="114457"/>
                    </a:lnTo>
                    <a:cubicBezTo>
                      <a:pt x="43588" y="120101"/>
                      <a:pt x="46096" y="125746"/>
                      <a:pt x="49232" y="130763"/>
                    </a:cubicBezTo>
                    <a:lnTo>
                      <a:pt x="32926" y="147069"/>
                    </a:lnTo>
                    <a:cubicBezTo>
                      <a:pt x="27281" y="152714"/>
                      <a:pt x="27281" y="161494"/>
                      <a:pt x="32926" y="167138"/>
                    </a:cubicBezTo>
                    <a:cubicBezTo>
                      <a:pt x="35435" y="169647"/>
                      <a:pt x="39198" y="171529"/>
                      <a:pt x="42960" y="171529"/>
                    </a:cubicBezTo>
                    <a:cubicBezTo>
                      <a:pt x="46724" y="171529"/>
                      <a:pt x="50487" y="170274"/>
                      <a:pt x="52996" y="167138"/>
                    </a:cubicBezTo>
                    <a:lnTo>
                      <a:pt x="69302" y="150832"/>
                    </a:lnTo>
                    <a:cubicBezTo>
                      <a:pt x="74318" y="153968"/>
                      <a:pt x="79336" y="155850"/>
                      <a:pt x="85608" y="157731"/>
                    </a:cubicBezTo>
                    <a:lnTo>
                      <a:pt x="85608" y="180936"/>
                    </a:lnTo>
                    <a:cubicBezTo>
                      <a:pt x="85608" y="189089"/>
                      <a:pt x="91879" y="195361"/>
                      <a:pt x="100033" y="195361"/>
                    </a:cubicBezTo>
                    <a:cubicBezTo>
                      <a:pt x="108185" y="195361"/>
                      <a:pt x="114457" y="189089"/>
                      <a:pt x="114457" y="180936"/>
                    </a:cubicBezTo>
                    <a:lnTo>
                      <a:pt x="114457" y="157731"/>
                    </a:lnTo>
                    <a:cubicBezTo>
                      <a:pt x="120101" y="156477"/>
                      <a:pt x="125746" y="153968"/>
                      <a:pt x="130763" y="150832"/>
                    </a:cubicBezTo>
                    <a:lnTo>
                      <a:pt x="147070" y="167138"/>
                    </a:lnTo>
                    <a:cubicBezTo>
                      <a:pt x="149578" y="169647"/>
                      <a:pt x="153341" y="171529"/>
                      <a:pt x="157104" y="171529"/>
                    </a:cubicBezTo>
                    <a:cubicBezTo>
                      <a:pt x="160867" y="171529"/>
                      <a:pt x="164630" y="170274"/>
                      <a:pt x="167138" y="167138"/>
                    </a:cubicBezTo>
                    <a:cubicBezTo>
                      <a:pt x="172783" y="161494"/>
                      <a:pt x="172783" y="152714"/>
                      <a:pt x="167138" y="147069"/>
                    </a:cubicBezTo>
                    <a:lnTo>
                      <a:pt x="150832" y="130763"/>
                    </a:lnTo>
                    <a:cubicBezTo>
                      <a:pt x="153968" y="125746"/>
                      <a:pt x="155849" y="120728"/>
                      <a:pt x="157731" y="114457"/>
                    </a:cubicBezTo>
                    <a:lnTo>
                      <a:pt x="180936" y="114457"/>
                    </a:lnTo>
                    <a:cubicBezTo>
                      <a:pt x="189089" y="114457"/>
                      <a:pt x="195361" y="108185"/>
                      <a:pt x="195361" y="100032"/>
                    </a:cubicBezTo>
                    <a:cubicBezTo>
                      <a:pt x="194734" y="91879"/>
                      <a:pt x="188462" y="85608"/>
                      <a:pt x="180936" y="85608"/>
                    </a:cubicBezTo>
                    <a:close/>
                    <a:moveTo>
                      <a:pt x="121983" y="121356"/>
                    </a:moveTo>
                    <a:cubicBezTo>
                      <a:pt x="121983" y="121356"/>
                      <a:pt x="121983" y="121356"/>
                      <a:pt x="121983" y="121356"/>
                    </a:cubicBezTo>
                    <a:cubicBezTo>
                      <a:pt x="116339" y="127000"/>
                      <a:pt x="108812" y="130136"/>
                      <a:pt x="100660" y="130136"/>
                    </a:cubicBezTo>
                    <a:cubicBezTo>
                      <a:pt x="83726" y="130136"/>
                      <a:pt x="69929" y="116338"/>
                      <a:pt x="69929" y="99405"/>
                    </a:cubicBezTo>
                    <a:cubicBezTo>
                      <a:pt x="69929" y="82472"/>
                      <a:pt x="83726" y="68674"/>
                      <a:pt x="100660" y="68674"/>
                    </a:cubicBezTo>
                    <a:cubicBezTo>
                      <a:pt x="117593" y="68674"/>
                      <a:pt x="131391" y="82472"/>
                      <a:pt x="131391" y="99405"/>
                    </a:cubicBezTo>
                    <a:cubicBezTo>
                      <a:pt x="130763" y="108185"/>
                      <a:pt x="127627" y="115711"/>
                      <a:pt x="121983" y="121356"/>
                    </a:cubicBezTo>
                    <a:cubicBezTo>
                      <a:pt x="121983" y="121356"/>
                      <a:pt x="121983" y="121356"/>
                      <a:pt x="121983" y="121356"/>
                    </a:cubicBezTo>
                    <a:close/>
                  </a:path>
                </a:pathLst>
              </a:custGeom>
              <a:grpFill/>
              <a:ln w="9525" cap="flat">
                <a:noFill/>
                <a:prstDash val="solid"/>
                <a:miter/>
              </a:ln>
            </p:spPr>
            <p:txBody>
              <a:bodyPr rtlCol="0" anchor="ctr"/>
              <a:lstStyle/>
              <a:p>
                <a:endParaRPr lang="es-MX" sz="1600" b="1"/>
              </a:p>
            </p:txBody>
          </p:sp>
          <p:sp>
            <p:nvSpPr>
              <p:cNvPr id="54" name="Forma libre 214">
                <a:extLst>
                  <a:ext uri="{FF2B5EF4-FFF2-40B4-BE49-F238E27FC236}">
                    <a16:creationId xmlns:a16="http://schemas.microsoft.com/office/drawing/2014/main" id="{BDB1B508-8AA7-17DC-9DB8-69C3F5989DBF}"/>
                  </a:ext>
                </a:extLst>
              </p:cNvPr>
              <p:cNvSpPr/>
              <p:nvPr/>
            </p:nvSpPr>
            <p:spPr>
              <a:xfrm>
                <a:off x="7896265" y="4287896"/>
                <a:ext cx="25086" cy="25086"/>
              </a:xfrm>
              <a:custGeom>
                <a:avLst/>
                <a:gdLst>
                  <a:gd name="connsiteX0" fmla="*/ 14738 w 25086"/>
                  <a:gd name="connsiteY0" fmla="*/ 4704 h 25086"/>
                  <a:gd name="connsiteX1" fmla="*/ 4704 w 25086"/>
                  <a:gd name="connsiteY1" fmla="*/ 14738 h 25086"/>
                  <a:gd name="connsiteX2" fmla="*/ 14738 w 25086"/>
                  <a:gd name="connsiteY2" fmla="*/ 24773 h 25086"/>
                  <a:gd name="connsiteX3" fmla="*/ 24773 w 25086"/>
                  <a:gd name="connsiteY3" fmla="*/ 14738 h 25086"/>
                  <a:gd name="connsiteX4" fmla="*/ 14738 w 25086"/>
                  <a:gd name="connsiteY4" fmla="*/ 4704 h 25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 h="25086">
                    <a:moveTo>
                      <a:pt x="14738" y="4704"/>
                    </a:moveTo>
                    <a:cubicBezTo>
                      <a:pt x="9094" y="4704"/>
                      <a:pt x="4704" y="9094"/>
                      <a:pt x="4704" y="14738"/>
                    </a:cubicBezTo>
                    <a:cubicBezTo>
                      <a:pt x="4704" y="20383"/>
                      <a:pt x="9094" y="24773"/>
                      <a:pt x="14738" y="24773"/>
                    </a:cubicBezTo>
                    <a:cubicBezTo>
                      <a:pt x="20383" y="24773"/>
                      <a:pt x="24773" y="20383"/>
                      <a:pt x="24773" y="14738"/>
                    </a:cubicBezTo>
                    <a:cubicBezTo>
                      <a:pt x="24773" y="9094"/>
                      <a:pt x="19755" y="4704"/>
                      <a:pt x="14738" y="4704"/>
                    </a:cubicBezTo>
                    <a:close/>
                  </a:path>
                </a:pathLst>
              </a:custGeom>
              <a:grpFill/>
              <a:ln w="9525" cap="flat">
                <a:noFill/>
                <a:prstDash val="solid"/>
                <a:miter/>
              </a:ln>
            </p:spPr>
            <p:txBody>
              <a:bodyPr rtlCol="0" anchor="ctr"/>
              <a:lstStyle/>
              <a:p>
                <a:endParaRPr lang="es-MX" sz="1600" b="1"/>
              </a:p>
            </p:txBody>
          </p:sp>
          <p:sp>
            <p:nvSpPr>
              <p:cNvPr id="60" name="Forma libre 215">
                <a:extLst>
                  <a:ext uri="{FF2B5EF4-FFF2-40B4-BE49-F238E27FC236}">
                    <a16:creationId xmlns:a16="http://schemas.microsoft.com/office/drawing/2014/main" id="{AE7A4968-FA26-D759-8829-A348B03A41BE}"/>
                  </a:ext>
                </a:extLst>
              </p:cNvPr>
              <p:cNvSpPr/>
              <p:nvPr/>
            </p:nvSpPr>
            <p:spPr>
              <a:xfrm>
                <a:off x="7916960" y="4313609"/>
                <a:ext cx="18815" cy="18815"/>
              </a:xfrm>
              <a:custGeom>
                <a:avLst/>
                <a:gdLst>
                  <a:gd name="connsiteX0" fmla="*/ 11602 w 18814"/>
                  <a:gd name="connsiteY0" fmla="*/ 4704 h 18814"/>
                  <a:gd name="connsiteX1" fmla="*/ 4704 w 18814"/>
                  <a:gd name="connsiteY1" fmla="*/ 11603 h 18814"/>
                  <a:gd name="connsiteX2" fmla="*/ 11602 w 18814"/>
                  <a:gd name="connsiteY2" fmla="*/ 18501 h 18814"/>
                  <a:gd name="connsiteX3" fmla="*/ 18502 w 18814"/>
                  <a:gd name="connsiteY3" fmla="*/ 11603 h 18814"/>
                  <a:gd name="connsiteX4" fmla="*/ 11602 w 18814"/>
                  <a:gd name="connsiteY4" fmla="*/ 4704 h 18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4" h="18814">
                    <a:moveTo>
                      <a:pt x="11602" y="4704"/>
                    </a:moveTo>
                    <a:cubicBezTo>
                      <a:pt x="7840" y="4704"/>
                      <a:pt x="4704" y="7840"/>
                      <a:pt x="4704" y="11603"/>
                    </a:cubicBezTo>
                    <a:cubicBezTo>
                      <a:pt x="4704" y="15366"/>
                      <a:pt x="7840" y="18501"/>
                      <a:pt x="11602" y="18501"/>
                    </a:cubicBezTo>
                    <a:cubicBezTo>
                      <a:pt x="15366" y="18501"/>
                      <a:pt x="18502" y="15366"/>
                      <a:pt x="18502" y="11603"/>
                    </a:cubicBezTo>
                    <a:cubicBezTo>
                      <a:pt x="18502" y="7840"/>
                      <a:pt x="15366" y="4704"/>
                      <a:pt x="11602" y="4704"/>
                    </a:cubicBezTo>
                    <a:close/>
                  </a:path>
                </a:pathLst>
              </a:custGeom>
              <a:grpFill/>
              <a:ln w="9525" cap="flat">
                <a:noFill/>
                <a:prstDash val="solid"/>
                <a:miter/>
              </a:ln>
            </p:spPr>
            <p:txBody>
              <a:bodyPr rtlCol="0" anchor="ctr"/>
              <a:lstStyle/>
              <a:p>
                <a:endParaRPr lang="es-MX" sz="1600" b="1"/>
              </a:p>
            </p:txBody>
          </p:sp>
          <p:sp>
            <p:nvSpPr>
              <p:cNvPr id="61" name="Forma libre 216">
                <a:extLst>
                  <a:ext uri="{FF2B5EF4-FFF2-40B4-BE49-F238E27FC236}">
                    <a16:creationId xmlns:a16="http://schemas.microsoft.com/office/drawing/2014/main" id="{78A364DD-9F62-31BB-97EE-E715AFEA9FB9}"/>
                  </a:ext>
                </a:extLst>
              </p:cNvPr>
              <p:cNvSpPr/>
              <p:nvPr/>
            </p:nvSpPr>
            <p:spPr>
              <a:xfrm>
                <a:off x="7887484" y="4318000"/>
                <a:ext cx="25086" cy="25086"/>
              </a:xfrm>
              <a:custGeom>
                <a:avLst/>
                <a:gdLst>
                  <a:gd name="connsiteX0" fmla="*/ 13484 w 25086"/>
                  <a:gd name="connsiteY0" fmla="*/ 4704 h 25086"/>
                  <a:gd name="connsiteX1" fmla="*/ 4704 w 25086"/>
                  <a:gd name="connsiteY1" fmla="*/ 13484 h 25086"/>
                  <a:gd name="connsiteX2" fmla="*/ 13484 w 25086"/>
                  <a:gd name="connsiteY2" fmla="*/ 22264 h 25086"/>
                  <a:gd name="connsiteX3" fmla="*/ 22264 w 25086"/>
                  <a:gd name="connsiteY3" fmla="*/ 13484 h 25086"/>
                  <a:gd name="connsiteX4" fmla="*/ 13484 w 25086"/>
                  <a:gd name="connsiteY4" fmla="*/ 4704 h 25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 h="25086">
                    <a:moveTo>
                      <a:pt x="13484" y="4704"/>
                    </a:moveTo>
                    <a:cubicBezTo>
                      <a:pt x="8467" y="4704"/>
                      <a:pt x="4704" y="8467"/>
                      <a:pt x="4704" y="13484"/>
                    </a:cubicBezTo>
                    <a:cubicBezTo>
                      <a:pt x="4704" y="18501"/>
                      <a:pt x="8467" y="22264"/>
                      <a:pt x="13484" y="22264"/>
                    </a:cubicBezTo>
                    <a:cubicBezTo>
                      <a:pt x="18501" y="22264"/>
                      <a:pt x="22264" y="18501"/>
                      <a:pt x="22264" y="13484"/>
                    </a:cubicBezTo>
                    <a:cubicBezTo>
                      <a:pt x="22264" y="8467"/>
                      <a:pt x="17874" y="4704"/>
                      <a:pt x="13484" y="4704"/>
                    </a:cubicBezTo>
                    <a:close/>
                  </a:path>
                </a:pathLst>
              </a:custGeom>
              <a:grpFill/>
              <a:ln w="9525" cap="flat">
                <a:noFill/>
                <a:prstDash val="solid"/>
                <a:miter/>
              </a:ln>
            </p:spPr>
            <p:txBody>
              <a:bodyPr rtlCol="0" anchor="ctr"/>
              <a:lstStyle/>
              <a:p>
                <a:endParaRPr lang="es-MX" sz="1600" b="1"/>
              </a:p>
            </p:txBody>
          </p:sp>
          <p:sp>
            <p:nvSpPr>
              <p:cNvPr id="62" name="Forma libre 217">
                <a:extLst>
                  <a:ext uri="{FF2B5EF4-FFF2-40B4-BE49-F238E27FC236}">
                    <a16:creationId xmlns:a16="http://schemas.microsoft.com/office/drawing/2014/main" id="{70841B19-41C3-95CE-374D-9873E8948D26}"/>
                  </a:ext>
                </a:extLst>
              </p:cNvPr>
              <p:cNvSpPr/>
              <p:nvPr/>
            </p:nvSpPr>
            <p:spPr>
              <a:xfrm>
                <a:off x="7619686" y="4614019"/>
                <a:ext cx="175605" cy="175605"/>
              </a:xfrm>
              <a:custGeom>
                <a:avLst/>
                <a:gdLst>
                  <a:gd name="connsiteX0" fmla="*/ 89998 w 175604"/>
                  <a:gd name="connsiteY0" fmla="*/ 4704 h 175604"/>
                  <a:gd name="connsiteX1" fmla="*/ 4704 w 175604"/>
                  <a:gd name="connsiteY1" fmla="*/ 89997 h 175604"/>
                  <a:gd name="connsiteX2" fmla="*/ 89998 w 175604"/>
                  <a:gd name="connsiteY2" fmla="*/ 175291 h 175604"/>
                  <a:gd name="connsiteX3" fmla="*/ 175292 w 175604"/>
                  <a:gd name="connsiteY3" fmla="*/ 89997 h 175604"/>
                  <a:gd name="connsiteX4" fmla="*/ 89998 w 175604"/>
                  <a:gd name="connsiteY4" fmla="*/ 4704 h 175604"/>
                  <a:gd name="connsiteX5" fmla="*/ 89998 w 175604"/>
                  <a:gd name="connsiteY5" fmla="*/ 147069 h 175604"/>
                  <a:gd name="connsiteX6" fmla="*/ 32926 w 175604"/>
                  <a:gd name="connsiteY6" fmla="*/ 89997 h 175604"/>
                  <a:gd name="connsiteX7" fmla="*/ 89998 w 175604"/>
                  <a:gd name="connsiteY7" fmla="*/ 32926 h 175604"/>
                  <a:gd name="connsiteX8" fmla="*/ 147070 w 175604"/>
                  <a:gd name="connsiteY8" fmla="*/ 89997 h 175604"/>
                  <a:gd name="connsiteX9" fmla="*/ 89998 w 175604"/>
                  <a:gd name="connsiteY9" fmla="*/ 147069 h 17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604" h="175604">
                    <a:moveTo>
                      <a:pt x="89998" y="4704"/>
                    </a:moveTo>
                    <a:cubicBezTo>
                      <a:pt x="42961" y="4704"/>
                      <a:pt x="4704" y="42960"/>
                      <a:pt x="4704" y="89997"/>
                    </a:cubicBezTo>
                    <a:cubicBezTo>
                      <a:pt x="4704" y="137034"/>
                      <a:pt x="42961" y="175291"/>
                      <a:pt x="89998" y="175291"/>
                    </a:cubicBezTo>
                    <a:cubicBezTo>
                      <a:pt x="137035" y="175291"/>
                      <a:pt x="175292" y="137034"/>
                      <a:pt x="175292" y="89997"/>
                    </a:cubicBezTo>
                    <a:cubicBezTo>
                      <a:pt x="175292" y="42960"/>
                      <a:pt x="137035" y="4704"/>
                      <a:pt x="89998" y="4704"/>
                    </a:cubicBezTo>
                    <a:close/>
                    <a:moveTo>
                      <a:pt x="89998" y="147069"/>
                    </a:moveTo>
                    <a:cubicBezTo>
                      <a:pt x="58640" y="147069"/>
                      <a:pt x="32926" y="121355"/>
                      <a:pt x="32926" y="89997"/>
                    </a:cubicBezTo>
                    <a:cubicBezTo>
                      <a:pt x="32926" y="58639"/>
                      <a:pt x="58640" y="32926"/>
                      <a:pt x="89998" y="32926"/>
                    </a:cubicBezTo>
                    <a:cubicBezTo>
                      <a:pt x="121356" y="32926"/>
                      <a:pt x="147070" y="58639"/>
                      <a:pt x="147070" y="89997"/>
                    </a:cubicBezTo>
                    <a:cubicBezTo>
                      <a:pt x="147070" y="121355"/>
                      <a:pt x="121356" y="147069"/>
                      <a:pt x="89998" y="147069"/>
                    </a:cubicBezTo>
                    <a:close/>
                  </a:path>
                </a:pathLst>
              </a:custGeom>
              <a:grpFill/>
              <a:ln w="9525" cap="flat">
                <a:noFill/>
                <a:prstDash val="solid"/>
                <a:miter/>
              </a:ln>
            </p:spPr>
            <p:txBody>
              <a:bodyPr rtlCol="0" anchor="ctr"/>
              <a:lstStyle/>
              <a:p>
                <a:endParaRPr lang="es-MX" sz="1600" b="1"/>
              </a:p>
            </p:txBody>
          </p:sp>
          <p:sp>
            <p:nvSpPr>
              <p:cNvPr id="63" name="Forma libre 218">
                <a:extLst>
                  <a:ext uri="{FF2B5EF4-FFF2-40B4-BE49-F238E27FC236}">
                    <a16:creationId xmlns:a16="http://schemas.microsoft.com/office/drawing/2014/main" id="{4F612385-C760-B8A8-6636-F2D1F7C81B28}"/>
                  </a:ext>
                </a:extLst>
              </p:cNvPr>
              <p:cNvSpPr/>
              <p:nvPr/>
            </p:nvSpPr>
            <p:spPr>
              <a:xfrm>
                <a:off x="7660452" y="4655412"/>
                <a:ext cx="94074" cy="94074"/>
              </a:xfrm>
              <a:custGeom>
                <a:avLst/>
                <a:gdLst>
                  <a:gd name="connsiteX0" fmla="*/ 49233 w 94074"/>
                  <a:gd name="connsiteY0" fmla="*/ 4704 h 94074"/>
                  <a:gd name="connsiteX1" fmla="*/ 4704 w 94074"/>
                  <a:gd name="connsiteY1" fmla="*/ 49232 h 94074"/>
                  <a:gd name="connsiteX2" fmla="*/ 49233 w 94074"/>
                  <a:gd name="connsiteY2" fmla="*/ 93761 h 94074"/>
                  <a:gd name="connsiteX3" fmla="*/ 93761 w 94074"/>
                  <a:gd name="connsiteY3" fmla="*/ 49232 h 94074"/>
                  <a:gd name="connsiteX4" fmla="*/ 49233 w 94074"/>
                  <a:gd name="connsiteY4" fmla="*/ 4704 h 94074"/>
                  <a:gd name="connsiteX5" fmla="*/ 49233 w 94074"/>
                  <a:gd name="connsiteY5" fmla="*/ 64911 h 94074"/>
                  <a:gd name="connsiteX6" fmla="*/ 33554 w 94074"/>
                  <a:gd name="connsiteY6" fmla="*/ 49232 h 94074"/>
                  <a:gd name="connsiteX7" fmla="*/ 49233 w 94074"/>
                  <a:gd name="connsiteY7" fmla="*/ 33553 h 94074"/>
                  <a:gd name="connsiteX8" fmla="*/ 64912 w 94074"/>
                  <a:gd name="connsiteY8" fmla="*/ 49232 h 94074"/>
                  <a:gd name="connsiteX9" fmla="*/ 49233 w 94074"/>
                  <a:gd name="connsiteY9" fmla="*/ 64911 h 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074" h="94074">
                    <a:moveTo>
                      <a:pt x="49233" y="4704"/>
                    </a:moveTo>
                    <a:cubicBezTo>
                      <a:pt x="24773" y="4704"/>
                      <a:pt x="4704" y="24773"/>
                      <a:pt x="4704" y="49232"/>
                    </a:cubicBezTo>
                    <a:cubicBezTo>
                      <a:pt x="4704" y="73691"/>
                      <a:pt x="24773" y="93761"/>
                      <a:pt x="49233" y="93761"/>
                    </a:cubicBezTo>
                    <a:cubicBezTo>
                      <a:pt x="73691" y="93761"/>
                      <a:pt x="93761" y="73691"/>
                      <a:pt x="93761" y="49232"/>
                    </a:cubicBezTo>
                    <a:cubicBezTo>
                      <a:pt x="93761" y="24146"/>
                      <a:pt x="73691" y="4704"/>
                      <a:pt x="49233" y="4704"/>
                    </a:cubicBezTo>
                    <a:close/>
                    <a:moveTo>
                      <a:pt x="49233" y="64911"/>
                    </a:moveTo>
                    <a:cubicBezTo>
                      <a:pt x="40452" y="64911"/>
                      <a:pt x="33554" y="58012"/>
                      <a:pt x="33554" y="49232"/>
                    </a:cubicBezTo>
                    <a:cubicBezTo>
                      <a:pt x="33554" y="40452"/>
                      <a:pt x="40452" y="33553"/>
                      <a:pt x="49233" y="33553"/>
                    </a:cubicBezTo>
                    <a:cubicBezTo>
                      <a:pt x="58012" y="33553"/>
                      <a:pt x="64912" y="40452"/>
                      <a:pt x="64912" y="49232"/>
                    </a:cubicBezTo>
                    <a:cubicBezTo>
                      <a:pt x="64912" y="57385"/>
                      <a:pt x="58012" y="64911"/>
                      <a:pt x="49233" y="64911"/>
                    </a:cubicBezTo>
                    <a:close/>
                  </a:path>
                </a:pathLst>
              </a:custGeom>
              <a:grpFill/>
              <a:ln w="9525" cap="flat">
                <a:noFill/>
                <a:prstDash val="solid"/>
                <a:miter/>
              </a:ln>
            </p:spPr>
            <p:txBody>
              <a:bodyPr rtlCol="0" anchor="ctr"/>
              <a:lstStyle/>
              <a:p>
                <a:endParaRPr lang="es-MX" sz="1600" b="1"/>
              </a:p>
            </p:txBody>
          </p:sp>
        </p:grpSp>
      </p:grpSp>
      <p:grpSp>
        <p:nvGrpSpPr>
          <p:cNvPr id="97" name="Groupe 96">
            <a:extLst>
              <a:ext uri="{FF2B5EF4-FFF2-40B4-BE49-F238E27FC236}">
                <a16:creationId xmlns:a16="http://schemas.microsoft.com/office/drawing/2014/main" id="{5A7763C9-C921-E368-2BD3-74C64C5EAEE9}"/>
              </a:ext>
            </a:extLst>
          </p:cNvPr>
          <p:cNvGrpSpPr/>
          <p:nvPr/>
        </p:nvGrpSpPr>
        <p:grpSpPr>
          <a:xfrm>
            <a:off x="7833062" y="1258348"/>
            <a:ext cx="3352649" cy="2178999"/>
            <a:chOff x="6575762" y="1563148"/>
            <a:chExt cx="3352649" cy="2178999"/>
          </a:xfrm>
        </p:grpSpPr>
        <p:sp>
          <p:nvSpPr>
            <p:cNvPr id="47" name="TextBox 19">
              <a:extLst>
                <a:ext uri="{FF2B5EF4-FFF2-40B4-BE49-F238E27FC236}">
                  <a16:creationId xmlns:a16="http://schemas.microsoft.com/office/drawing/2014/main" id="{B0E075C3-129B-5018-162D-9E1BB9B573B9}"/>
                </a:ext>
              </a:extLst>
            </p:cNvPr>
            <p:cNvSpPr txBox="1"/>
            <p:nvPr/>
          </p:nvSpPr>
          <p:spPr>
            <a:xfrm>
              <a:off x="6575762" y="1563148"/>
              <a:ext cx="3352649" cy="369332"/>
            </a:xfrm>
            <a:prstGeom prst="rect">
              <a:avLst/>
            </a:prstGeom>
            <a:noFill/>
          </p:spPr>
          <p:txBody>
            <a:bodyPr wrap="none" rtlCol="0" anchor="ctr" anchorCtr="0">
              <a:spAutoFit/>
            </a:bodyPr>
            <a:lstStyle/>
            <a:p>
              <a:pPr algn="ctr"/>
              <a:r>
                <a:rPr lang="en-US" b="1" u="sng" dirty="0" err="1">
                  <a:ea typeface="League Spartan" charset="0"/>
                  <a:cs typeface="Poppins" pitchFamily="2" charset="77"/>
                </a:rPr>
                <a:t>Espèce</a:t>
              </a:r>
              <a:r>
                <a:rPr lang="en-US" b="1" u="sng" dirty="0">
                  <a:ea typeface="League Spartan" charset="0"/>
                  <a:cs typeface="Poppins" pitchFamily="2" charset="77"/>
                </a:rPr>
                <a:t> </a:t>
              </a:r>
              <a:r>
                <a:rPr lang="en-US" b="1" u="sng" dirty="0" err="1">
                  <a:ea typeface="League Spartan" charset="0"/>
                  <a:cs typeface="Poppins" pitchFamily="2" charset="77"/>
                </a:rPr>
                <a:t>identifiée</a:t>
              </a:r>
              <a:r>
                <a:rPr lang="en-US" b="1" u="sng" dirty="0">
                  <a:ea typeface="League Spartan" charset="0"/>
                  <a:cs typeface="Poppins" pitchFamily="2" charset="77"/>
                </a:rPr>
                <a:t> par </a:t>
              </a:r>
              <a:r>
                <a:rPr lang="en-US" b="1" u="sng" dirty="0" err="1">
                  <a:ea typeface="League Spartan" charset="0"/>
                  <a:cs typeface="Poppins" pitchFamily="2" charset="77"/>
                </a:rPr>
                <a:t>séquençage</a:t>
              </a:r>
              <a:endParaRPr lang="en-US" b="1" u="sng" dirty="0">
                <a:ea typeface="League Spartan" charset="0"/>
                <a:cs typeface="Poppins" pitchFamily="2" charset="77"/>
              </a:endParaRPr>
            </a:p>
          </p:txBody>
        </p:sp>
        <p:sp>
          <p:nvSpPr>
            <p:cNvPr id="48" name="Subtitle 2">
              <a:extLst>
                <a:ext uri="{FF2B5EF4-FFF2-40B4-BE49-F238E27FC236}">
                  <a16:creationId xmlns:a16="http://schemas.microsoft.com/office/drawing/2014/main" id="{EDA26956-64C1-6E6E-AF9C-14B94483EE3E}"/>
                </a:ext>
              </a:extLst>
            </p:cNvPr>
            <p:cNvSpPr txBox="1">
              <a:spLocks/>
            </p:cNvSpPr>
            <p:nvPr/>
          </p:nvSpPr>
          <p:spPr>
            <a:xfrm>
              <a:off x="6677025" y="1932421"/>
              <a:ext cx="3079383" cy="180972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nSpc>
                  <a:spcPts val="1750"/>
                </a:lnSpc>
                <a:buFont typeface="Wingdings" panose="05000000000000000000" pitchFamily="2" charset="2"/>
                <a:buChar char="Ø"/>
              </a:pPr>
              <a:r>
                <a:rPr lang="en-US" sz="1600" b="1" i="1" dirty="0">
                  <a:solidFill>
                    <a:schemeClr val="tx1"/>
                  </a:solidFill>
                  <a:latin typeface="+mn-lt"/>
                  <a:ea typeface="Lato Light" panose="020F0502020204030203" pitchFamily="34" charset="0"/>
                  <a:cs typeface="Mukta ExtraLight" panose="020B0000000000000000" pitchFamily="34" charset="77"/>
                </a:rPr>
                <a:t>C. </a:t>
              </a:r>
              <a:r>
                <a:rPr lang="en-US" sz="1600" b="1" i="1" dirty="0" err="1">
                  <a:solidFill>
                    <a:schemeClr val="tx1"/>
                  </a:solidFill>
                  <a:latin typeface="+mn-lt"/>
                  <a:ea typeface="Lato Light" panose="020F0502020204030203" pitchFamily="34" charset="0"/>
                  <a:cs typeface="Mukta ExtraLight" panose="020B0000000000000000" pitchFamily="34" charset="77"/>
                </a:rPr>
                <a:t>hominis</a:t>
              </a:r>
              <a:endParaRPr lang="en-US" sz="1600" b="1" i="1" dirty="0">
                <a:solidFill>
                  <a:schemeClr val="tx1"/>
                </a:solidFill>
                <a:latin typeface="+mn-lt"/>
                <a:ea typeface="Lato Light" panose="020F0502020204030203" pitchFamily="34" charset="0"/>
                <a:cs typeface="Mukta ExtraLight" panose="020B0000000000000000" pitchFamily="34" charset="77"/>
              </a:endParaRPr>
            </a:p>
            <a:p>
              <a:pPr marL="285750" indent="-285750">
                <a:lnSpc>
                  <a:spcPts val="1750"/>
                </a:lnSpc>
                <a:buFont typeface="Wingdings" panose="05000000000000000000" pitchFamily="2" charset="2"/>
                <a:buChar char="Ø"/>
              </a:pPr>
              <a:r>
                <a:rPr lang="en-US" sz="1600" b="1" dirty="0" err="1">
                  <a:solidFill>
                    <a:schemeClr val="tx1"/>
                  </a:solidFill>
                  <a:latin typeface="+mn-lt"/>
                  <a:ea typeface="Lato Light" panose="020F0502020204030203" pitchFamily="34" charset="0"/>
                  <a:cs typeface="Mukta ExtraLight" panose="020B0000000000000000" pitchFamily="34" charset="77"/>
                </a:rPr>
                <a:t>Séquence</a:t>
              </a:r>
              <a:r>
                <a:rPr lang="en-US" sz="1600" b="1" dirty="0">
                  <a:solidFill>
                    <a:schemeClr val="tx1"/>
                  </a:solidFill>
                  <a:latin typeface="+mn-lt"/>
                  <a:ea typeface="Lato Light" panose="020F0502020204030203" pitchFamily="34" charset="0"/>
                  <a:cs typeface="Mukta ExtraLight" panose="020B0000000000000000" pitchFamily="34" charset="77"/>
                </a:rPr>
                <a:t> </a:t>
              </a:r>
              <a:r>
                <a:rPr lang="en-US" sz="1600" b="1" dirty="0" err="1">
                  <a:solidFill>
                    <a:schemeClr val="tx1"/>
                  </a:solidFill>
                  <a:latin typeface="+mn-lt"/>
                  <a:ea typeface="Lato Light" panose="020F0502020204030203" pitchFamily="34" charset="0"/>
                  <a:cs typeface="Mukta ExtraLight" panose="020B0000000000000000" pitchFamily="34" charset="77"/>
                </a:rPr>
                <a:t>présentant</a:t>
              </a:r>
              <a:r>
                <a:rPr lang="en-US" sz="1600" b="1" dirty="0">
                  <a:solidFill>
                    <a:schemeClr val="tx1"/>
                  </a:solidFill>
                  <a:latin typeface="+mn-lt"/>
                  <a:ea typeface="Lato Light" panose="020F0502020204030203" pitchFamily="34" charset="0"/>
                  <a:cs typeface="Mukta ExtraLight" panose="020B0000000000000000" pitchFamily="34" charset="77"/>
                </a:rPr>
                <a:t> 100% </a:t>
              </a:r>
              <a:r>
                <a:rPr lang="en-US" sz="1600" b="1" dirty="0" err="1">
                  <a:solidFill>
                    <a:schemeClr val="tx1"/>
                  </a:solidFill>
                  <a:latin typeface="+mn-lt"/>
                  <a:ea typeface="Lato Light" panose="020F0502020204030203" pitchFamily="34" charset="0"/>
                  <a:cs typeface="Mukta ExtraLight" panose="020B0000000000000000" pitchFamily="34" charset="77"/>
                </a:rPr>
                <a:t>d’identité</a:t>
              </a:r>
              <a:r>
                <a:rPr lang="en-US" sz="1600" b="1" dirty="0">
                  <a:solidFill>
                    <a:schemeClr val="tx1"/>
                  </a:solidFill>
                  <a:latin typeface="+mn-lt"/>
                  <a:ea typeface="Lato Light" panose="020F0502020204030203" pitchFamily="34" charset="0"/>
                  <a:cs typeface="Mukta ExtraLight" panose="020B0000000000000000" pitchFamily="34" charset="77"/>
                </a:rPr>
                <a:t> avec </a:t>
              </a:r>
              <a:r>
                <a:rPr lang="en-US" sz="1600" b="1" dirty="0" err="1">
                  <a:solidFill>
                    <a:schemeClr val="tx1"/>
                  </a:solidFill>
                  <a:latin typeface="+mn-lt"/>
                  <a:ea typeface="Lato Light" panose="020F0502020204030203" pitchFamily="34" charset="0"/>
                  <a:cs typeface="Mukta ExtraLight" panose="020B0000000000000000" pitchFamily="34" charset="77"/>
                </a:rPr>
                <a:t>celle</a:t>
              </a:r>
              <a:r>
                <a:rPr lang="en-US" sz="1600" b="1" dirty="0">
                  <a:solidFill>
                    <a:schemeClr val="tx1"/>
                  </a:solidFill>
                  <a:latin typeface="+mn-lt"/>
                  <a:ea typeface="Lato Light" panose="020F0502020204030203" pitchFamily="34" charset="0"/>
                  <a:cs typeface="Mukta ExtraLight" panose="020B0000000000000000" pitchFamily="34" charset="77"/>
                </a:rPr>
                <a:t> de la </a:t>
              </a:r>
              <a:r>
                <a:rPr lang="en-US" sz="1600" b="1" dirty="0" err="1">
                  <a:solidFill>
                    <a:schemeClr val="tx1"/>
                  </a:solidFill>
                  <a:latin typeface="+mn-lt"/>
                  <a:ea typeface="Lato Light" panose="020F0502020204030203" pitchFamily="34" charset="0"/>
                  <a:cs typeface="Mukta ExtraLight" panose="020B0000000000000000" pitchFamily="34" charset="77"/>
                </a:rPr>
                <a:t>même</a:t>
              </a:r>
              <a:r>
                <a:rPr lang="en-US" sz="1600" b="1" dirty="0">
                  <a:solidFill>
                    <a:schemeClr val="tx1"/>
                  </a:solidFill>
                  <a:latin typeface="+mn-lt"/>
                  <a:ea typeface="Lato Light" panose="020F0502020204030203" pitchFamily="34" charset="0"/>
                  <a:cs typeface="Mukta ExtraLight" panose="020B0000000000000000" pitchFamily="34" charset="77"/>
                </a:rPr>
                <a:t> </a:t>
              </a:r>
              <a:r>
                <a:rPr lang="en-US" sz="1600" b="1" dirty="0" err="1">
                  <a:solidFill>
                    <a:schemeClr val="tx1"/>
                  </a:solidFill>
                  <a:latin typeface="+mn-lt"/>
                  <a:ea typeface="Lato Light" panose="020F0502020204030203" pitchFamily="34" charset="0"/>
                  <a:cs typeface="Mukta ExtraLight" panose="020B0000000000000000" pitchFamily="34" charset="77"/>
                </a:rPr>
                <a:t>espèce</a:t>
              </a:r>
              <a:r>
                <a:rPr lang="en-US" sz="1600" b="1" dirty="0">
                  <a:solidFill>
                    <a:schemeClr val="tx1"/>
                  </a:solidFill>
                  <a:latin typeface="+mn-lt"/>
                  <a:ea typeface="Lato Light" panose="020F0502020204030203" pitchFamily="34" charset="0"/>
                  <a:cs typeface="Mukta ExtraLight" panose="020B0000000000000000" pitchFamily="34" charset="77"/>
                </a:rPr>
                <a:t> </a:t>
              </a:r>
              <a:r>
                <a:rPr lang="en-US" sz="1600" b="1" dirty="0" err="1">
                  <a:solidFill>
                    <a:schemeClr val="tx1"/>
                  </a:solidFill>
                  <a:latin typeface="+mn-lt"/>
                  <a:ea typeface="Lato Light" panose="020F0502020204030203" pitchFamily="34" charset="0"/>
                  <a:cs typeface="Mukta ExtraLight" panose="020B0000000000000000" pitchFamily="34" charset="77"/>
                </a:rPr>
                <a:t>précédemment</a:t>
              </a:r>
              <a:r>
                <a:rPr lang="en-US" sz="1600" b="1" dirty="0">
                  <a:solidFill>
                    <a:schemeClr val="tx1"/>
                  </a:solidFill>
                  <a:latin typeface="+mn-lt"/>
                  <a:ea typeface="Lato Light" panose="020F0502020204030203" pitchFamily="34" charset="0"/>
                  <a:cs typeface="Mukta ExtraLight" panose="020B0000000000000000" pitchFamily="34" charset="77"/>
                </a:rPr>
                <a:t> </a:t>
              </a:r>
              <a:r>
                <a:rPr lang="en-US" sz="1600" b="1" dirty="0" err="1">
                  <a:solidFill>
                    <a:schemeClr val="tx1"/>
                  </a:solidFill>
                  <a:latin typeface="+mn-lt"/>
                  <a:ea typeface="Lato Light" panose="020F0502020204030203" pitchFamily="34" charset="0"/>
                  <a:cs typeface="Mukta ExtraLight" panose="020B0000000000000000" pitchFamily="34" charset="77"/>
                </a:rPr>
                <a:t>rapportée</a:t>
              </a:r>
              <a:r>
                <a:rPr lang="en-US" sz="1600" b="1" dirty="0">
                  <a:solidFill>
                    <a:schemeClr val="tx1"/>
                  </a:solidFill>
                  <a:latin typeface="+mn-lt"/>
                  <a:ea typeface="Lato Light" panose="020F0502020204030203" pitchFamily="34" charset="0"/>
                  <a:cs typeface="Mukta ExtraLight" panose="020B0000000000000000" pitchFamily="34" charset="77"/>
                </a:rPr>
                <a:t> </a:t>
              </a:r>
              <a:r>
                <a:rPr lang="en-US" sz="1600" b="1" dirty="0" err="1">
                  <a:solidFill>
                    <a:schemeClr val="tx1"/>
                  </a:solidFill>
                  <a:latin typeface="+mn-lt"/>
                  <a:ea typeface="Lato Light" panose="020F0502020204030203" pitchFamily="34" charset="0"/>
                  <a:cs typeface="Mukta ExtraLight" panose="020B0000000000000000" pitchFamily="34" charset="77"/>
                </a:rPr>
                <a:t>en</a:t>
              </a:r>
              <a:r>
                <a:rPr lang="en-US" sz="1600" b="1" dirty="0">
                  <a:solidFill>
                    <a:schemeClr val="tx1"/>
                  </a:solidFill>
                  <a:latin typeface="+mn-lt"/>
                  <a:ea typeface="Lato Light" panose="020F0502020204030203" pitchFamily="34" charset="0"/>
                  <a:cs typeface="Mukta ExtraLight" panose="020B0000000000000000" pitchFamily="34" charset="77"/>
                </a:rPr>
                <a:t> </a:t>
              </a:r>
              <a:r>
                <a:rPr lang="en-US" sz="1600" b="1" dirty="0" err="1">
                  <a:solidFill>
                    <a:schemeClr val="tx1"/>
                  </a:solidFill>
                  <a:latin typeface="+mn-lt"/>
                  <a:ea typeface="Lato Light" panose="020F0502020204030203" pitchFamily="34" charset="0"/>
                  <a:cs typeface="Mukta ExtraLight" panose="020B0000000000000000" pitchFamily="34" charset="77"/>
                </a:rPr>
                <a:t>Afrique</a:t>
              </a:r>
              <a:endParaRPr lang="en-US" sz="1600" b="1" dirty="0">
                <a:solidFill>
                  <a:schemeClr val="tx1"/>
                </a:solidFill>
                <a:latin typeface="+mn-lt"/>
                <a:ea typeface="Lato Light" panose="020F0502020204030203" pitchFamily="34" charset="0"/>
                <a:cs typeface="Mukta ExtraLight" panose="020B0000000000000000" pitchFamily="34" charset="77"/>
              </a:endParaRPr>
            </a:p>
            <a:p>
              <a:pPr>
                <a:lnSpc>
                  <a:spcPts val="1750"/>
                </a:lnSpc>
              </a:pPr>
              <a:endParaRPr lang="en-US" sz="1600" b="1" i="1" dirty="0">
                <a:solidFill>
                  <a:schemeClr val="tx1"/>
                </a:solidFill>
                <a:latin typeface="+mn-lt"/>
                <a:ea typeface="Lato Light" panose="020F0502020204030203" pitchFamily="34" charset="0"/>
                <a:cs typeface="Mukta ExtraLight" panose="020B0000000000000000" pitchFamily="34" charset="77"/>
              </a:endParaRPr>
            </a:p>
            <a:p>
              <a:pPr>
                <a:lnSpc>
                  <a:spcPts val="1750"/>
                </a:lnSpc>
              </a:pPr>
              <a:endParaRPr lang="en-US" sz="1600" b="1" i="1" dirty="0">
                <a:solidFill>
                  <a:schemeClr val="tx1"/>
                </a:solidFill>
                <a:latin typeface="+mn-lt"/>
                <a:ea typeface="Lato Light" panose="020F0502020204030203" pitchFamily="34" charset="0"/>
                <a:cs typeface="Mukta ExtraLight" panose="020B0000000000000000" pitchFamily="34" charset="77"/>
              </a:endParaRPr>
            </a:p>
          </p:txBody>
        </p:sp>
        <p:grpSp>
          <p:nvGrpSpPr>
            <p:cNvPr id="74" name="Grupo 288">
              <a:extLst>
                <a:ext uri="{FF2B5EF4-FFF2-40B4-BE49-F238E27FC236}">
                  <a16:creationId xmlns:a16="http://schemas.microsoft.com/office/drawing/2014/main" id="{D73F72EF-5B35-1FB5-505E-359F3EABDC6A}"/>
                </a:ext>
              </a:extLst>
            </p:cNvPr>
            <p:cNvGrpSpPr/>
            <p:nvPr/>
          </p:nvGrpSpPr>
          <p:grpSpPr>
            <a:xfrm>
              <a:off x="8122693" y="2439041"/>
              <a:ext cx="227659" cy="397620"/>
              <a:chOff x="5355637" y="1048612"/>
              <a:chExt cx="227659" cy="397620"/>
            </a:xfrm>
            <a:solidFill>
              <a:schemeClr val="accent2"/>
            </a:solidFill>
          </p:grpSpPr>
          <p:sp>
            <p:nvSpPr>
              <p:cNvPr id="76" name="Forma libre 23">
                <a:extLst>
                  <a:ext uri="{FF2B5EF4-FFF2-40B4-BE49-F238E27FC236}">
                    <a16:creationId xmlns:a16="http://schemas.microsoft.com/office/drawing/2014/main" id="{89216725-CC34-6436-C74E-1A74FB0D9E5C}"/>
                  </a:ext>
                </a:extLst>
              </p:cNvPr>
              <p:cNvSpPr/>
              <p:nvPr/>
            </p:nvSpPr>
            <p:spPr>
              <a:xfrm>
                <a:off x="5529988" y="1048612"/>
                <a:ext cx="31358" cy="31358"/>
              </a:xfrm>
              <a:custGeom>
                <a:avLst/>
                <a:gdLst>
                  <a:gd name="connsiteX0" fmla="*/ 31045 w 31358"/>
                  <a:gd name="connsiteY0" fmla="*/ 17874 h 31358"/>
                  <a:gd name="connsiteX1" fmla="*/ 17874 w 31358"/>
                  <a:gd name="connsiteY1" fmla="*/ 4704 h 31358"/>
                  <a:gd name="connsiteX2" fmla="*/ 4704 w 31358"/>
                  <a:gd name="connsiteY2" fmla="*/ 17874 h 31358"/>
                  <a:gd name="connsiteX3" fmla="*/ 17874 w 31358"/>
                  <a:gd name="connsiteY3" fmla="*/ 31044 h 31358"/>
                  <a:gd name="connsiteX4" fmla="*/ 31045 w 31358"/>
                  <a:gd name="connsiteY4" fmla="*/ 17874 h 3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8" h="31358">
                    <a:moveTo>
                      <a:pt x="31045" y="17874"/>
                    </a:moveTo>
                    <a:cubicBezTo>
                      <a:pt x="31045" y="10348"/>
                      <a:pt x="25400" y="4704"/>
                      <a:pt x="17874" y="4704"/>
                    </a:cubicBezTo>
                    <a:cubicBezTo>
                      <a:pt x="10348" y="4704"/>
                      <a:pt x="4704" y="10348"/>
                      <a:pt x="4704" y="17874"/>
                    </a:cubicBezTo>
                    <a:cubicBezTo>
                      <a:pt x="4704" y="25400"/>
                      <a:pt x="10348" y="31044"/>
                      <a:pt x="17874" y="31044"/>
                    </a:cubicBezTo>
                    <a:cubicBezTo>
                      <a:pt x="25400" y="31044"/>
                      <a:pt x="31045" y="25400"/>
                      <a:pt x="31045" y="17874"/>
                    </a:cubicBezTo>
                    <a:close/>
                  </a:path>
                </a:pathLst>
              </a:custGeom>
              <a:grpFill/>
              <a:ln w="9525" cap="flat">
                <a:noFill/>
                <a:prstDash val="solid"/>
                <a:miter/>
              </a:ln>
            </p:spPr>
            <p:txBody>
              <a:bodyPr rtlCol="0" anchor="ctr"/>
              <a:lstStyle/>
              <a:p>
                <a:endParaRPr lang="es-MX" sz="1600" b="1"/>
              </a:p>
            </p:txBody>
          </p:sp>
          <p:sp>
            <p:nvSpPr>
              <p:cNvPr id="77" name="Forma libre 24">
                <a:extLst>
                  <a:ext uri="{FF2B5EF4-FFF2-40B4-BE49-F238E27FC236}">
                    <a16:creationId xmlns:a16="http://schemas.microsoft.com/office/drawing/2014/main" id="{4F649A2B-263E-FE61-A26B-72DB8B559DBC}"/>
                  </a:ext>
                </a:extLst>
              </p:cNvPr>
              <p:cNvSpPr/>
              <p:nvPr/>
            </p:nvSpPr>
            <p:spPr>
              <a:xfrm>
                <a:off x="5558210" y="1082478"/>
                <a:ext cx="25086" cy="25086"/>
              </a:xfrm>
              <a:custGeom>
                <a:avLst/>
                <a:gdLst>
                  <a:gd name="connsiteX0" fmla="*/ 13484 w 25086"/>
                  <a:gd name="connsiteY0" fmla="*/ 22264 h 25086"/>
                  <a:gd name="connsiteX1" fmla="*/ 22264 w 25086"/>
                  <a:gd name="connsiteY1" fmla="*/ 13484 h 25086"/>
                  <a:gd name="connsiteX2" fmla="*/ 13484 w 25086"/>
                  <a:gd name="connsiteY2" fmla="*/ 4704 h 25086"/>
                  <a:gd name="connsiteX3" fmla="*/ 4704 w 25086"/>
                  <a:gd name="connsiteY3" fmla="*/ 13484 h 25086"/>
                  <a:gd name="connsiteX4" fmla="*/ 13484 w 25086"/>
                  <a:gd name="connsiteY4" fmla="*/ 22264 h 25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 h="25086">
                    <a:moveTo>
                      <a:pt x="13484" y="22264"/>
                    </a:moveTo>
                    <a:cubicBezTo>
                      <a:pt x="18501" y="22264"/>
                      <a:pt x="22264" y="18501"/>
                      <a:pt x="22264" y="13484"/>
                    </a:cubicBezTo>
                    <a:cubicBezTo>
                      <a:pt x="22264" y="8467"/>
                      <a:pt x="18501" y="4704"/>
                      <a:pt x="13484" y="4704"/>
                    </a:cubicBezTo>
                    <a:cubicBezTo>
                      <a:pt x="8467" y="4704"/>
                      <a:pt x="4704" y="8467"/>
                      <a:pt x="4704" y="13484"/>
                    </a:cubicBezTo>
                    <a:cubicBezTo>
                      <a:pt x="4704" y="18501"/>
                      <a:pt x="8467" y="22264"/>
                      <a:pt x="13484" y="22264"/>
                    </a:cubicBezTo>
                    <a:close/>
                  </a:path>
                </a:pathLst>
              </a:custGeom>
              <a:grpFill/>
              <a:ln w="9525" cap="flat">
                <a:noFill/>
                <a:prstDash val="solid"/>
                <a:miter/>
              </a:ln>
            </p:spPr>
            <p:txBody>
              <a:bodyPr rtlCol="0" anchor="ctr"/>
              <a:lstStyle/>
              <a:p>
                <a:endParaRPr lang="es-MX" sz="1600" b="1"/>
              </a:p>
            </p:txBody>
          </p:sp>
          <p:sp>
            <p:nvSpPr>
              <p:cNvPr id="78" name="Forma libre 25">
                <a:extLst>
                  <a:ext uri="{FF2B5EF4-FFF2-40B4-BE49-F238E27FC236}">
                    <a16:creationId xmlns:a16="http://schemas.microsoft.com/office/drawing/2014/main" id="{C37A9F75-2DEE-61BA-DA81-4B916F1DA00D}"/>
                  </a:ext>
                </a:extLst>
              </p:cNvPr>
              <p:cNvSpPr/>
              <p:nvPr/>
            </p:nvSpPr>
            <p:spPr>
              <a:xfrm>
                <a:off x="5518699" y="1088750"/>
                <a:ext cx="31358" cy="31358"/>
              </a:xfrm>
              <a:custGeom>
                <a:avLst/>
                <a:gdLst>
                  <a:gd name="connsiteX0" fmla="*/ 27281 w 31358"/>
                  <a:gd name="connsiteY0" fmla="*/ 15993 h 31358"/>
                  <a:gd name="connsiteX1" fmla="*/ 15993 w 31358"/>
                  <a:gd name="connsiteY1" fmla="*/ 27281 h 31358"/>
                  <a:gd name="connsiteX2" fmla="*/ 4704 w 31358"/>
                  <a:gd name="connsiteY2" fmla="*/ 15993 h 31358"/>
                  <a:gd name="connsiteX3" fmla="*/ 15993 w 31358"/>
                  <a:gd name="connsiteY3" fmla="*/ 4704 h 31358"/>
                  <a:gd name="connsiteX4" fmla="*/ 27281 w 31358"/>
                  <a:gd name="connsiteY4" fmla="*/ 15993 h 3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8" h="31358">
                    <a:moveTo>
                      <a:pt x="27281" y="15993"/>
                    </a:moveTo>
                    <a:cubicBezTo>
                      <a:pt x="27281" y="22227"/>
                      <a:pt x="22227" y="27281"/>
                      <a:pt x="15993" y="27281"/>
                    </a:cubicBezTo>
                    <a:cubicBezTo>
                      <a:pt x="9758" y="27281"/>
                      <a:pt x="4704" y="22227"/>
                      <a:pt x="4704" y="15993"/>
                    </a:cubicBezTo>
                    <a:cubicBezTo>
                      <a:pt x="4704" y="9758"/>
                      <a:pt x="9758" y="4704"/>
                      <a:pt x="15993" y="4704"/>
                    </a:cubicBezTo>
                    <a:cubicBezTo>
                      <a:pt x="22227" y="4704"/>
                      <a:pt x="27281" y="9758"/>
                      <a:pt x="27281" y="15993"/>
                    </a:cubicBezTo>
                    <a:close/>
                  </a:path>
                </a:pathLst>
              </a:custGeom>
              <a:grpFill/>
              <a:ln w="9525" cap="flat">
                <a:noFill/>
                <a:prstDash val="solid"/>
                <a:miter/>
              </a:ln>
            </p:spPr>
            <p:txBody>
              <a:bodyPr rtlCol="0" anchor="ctr"/>
              <a:lstStyle/>
              <a:p>
                <a:endParaRPr lang="es-MX" sz="1600" b="1"/>
              </a:p>
            </p:txBody>
          </p:sp>
          <p:sp>
            <p:nvSpPr>
              <p:cNvPr id="80" name="Forma libre 27">
                <a:extLst>
                  <a:ext uri="{FF2B5EF4-FFF2-40B4-BE49-F238E27FC236}">
                    <a16:creationId xmlns:a16="http://schemas.microsoft.com/office/drawing/2014/main" id="{7A83BD2C-58FD-4444-DF5F-BA3B4BF27DD8}"/>
                  </a:ext>
                </a:extLst>
              </p:cNvPr>
              <p:cNvSpPr/>
              <p:nvPr/>
            </p:nvSpPr>
            <p:spPr>
              <a:xfrm>
                <a:off x="5366926" y="1374735"/>
                <a:ext cx="31358" cy="31358"/>
              </a:xfrm>
              <a:custGeom>
                <a:avLst/>
                <a:gdLst>
                  <a:gd name="connsiteX0" fmla="*/ 17874 w 31358"/>
                  <a:gd name="connsiteY0" fmla="*/ 4704 h 31358"/>
                  <a:gd name="connsiteX1" fmla="*/ 4704 w 31358"/>
                  <a:gd name="connsiteY1" fmla="*/ 17874 h 31358"/>
                  <a:gd name="connsiteX2" fmla="*/ 17874 w 31358"/>
                  <a:gd name="connsiteY2" fmla="*/ 31044 h 31358"/>
                  <a:gd name="connsiteX3" fmla="*/ 31045 w 31358"/>
                  <a:gd name="connsiteY3" fmla="*/ 17874 h 31358"/>
                  <a:gd name="connsiteX4" fmla="*/ 17874 w 31358"/>
                  <a:gd name="connsiteY4" fmla="*/ 4704 h 3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8" h="31358">
                    <a:moveTo>
                      <a:pt x="17874" y="4704"/>
                    </a:moveTo>
                    <a:cubicBezTo>
                      <a:pt x="10348" y="4704"/>
                      <a:pt x="4704" y="10348"/>
                      <a:pt x="4704" y="17874"/>
                    </a:cubicBezTo>
                    <a:cubicBezTo>
                      <a:pt x="4704" y="25400"/>
                      <a:pt x="10348" y="31044"/>
                      <a:pt x="17874" y="31044"/>
                    </a:cubicBezTo>
                    <a:cubicBezTo>
                      <a:pt x="25400" y="31044"/>
                      <a:pt x="31045" y="25400"/>
                      <a:pt x="31045" y="17874"/>
                    </a:cubicBezTo>
                    <a:cubicBezTo>
                      <a:pt x="31045" y="10348"/>
                      <a:pt x="24773" y="4704"/>
                      <a:pt x="17874" y="4704"/>
                    </a:cubicBezTo>
                    <a:close/>
                  </a:path>
                </a:pathLst>
              </a:custGeom>
              <a:grpFill/>
              <a:ln w="9525" cap="flat">
                <a:noFill/>
                <a:prstDash val="solid"/>
                <a:miter/>
              </a:ln>
            </p:spPr>
            <p:txBody>
              <a:bodyPr rtlCol="0" anchor="ctr"/>
              <a:lstStyle/>
              <a:p>
                <a:endParaRPr lang="es-MX" sz="1600" b="1"/>
              </a:p>
            </p:txBody>
          </p:sp>
          <p:sp>
            <p:nvSpPr>
              <p:cNvPr id="81" name="Forma libre 28">
                <a:extLst>
                  <a:ext uri="{FF2B5EF4-FFF2-40B4-BE49-F238E27FC236}">
                    <a16:creationId xmlns:a16="http://schemas.microsoft.com/office/drawing/2014/main" id="{94D3FADB-A2AA-494B-D356-B8EC501EAD12}"/>
                  </a:ext>
                </a:extLst>
              </p:cNvPr>
              <p:cNvSpPr/>
              <p:nvPr/>
            </p:nvSpPr>
            <p:spPr>
              <a:xfrm>
                <a:off x="5394521" y="1408602"/>
                <a:ext cx="25086" cy="25086"/>
              </a:xfrm>
              <a:custGeom>
                <a:avLst/>
                <a:gdLst>
                  <a:gd name="connsiteX0" fmla="*/ 13484 w 25086"/>
                  <a:gd name="connsiteY0" fmla="*/ 4704 h 25086"/>
                  <a:gd name="connsiteX1" fmla="*/ 4704 w 25086"/>
                  <a:gd name="connsiteY1" fmla="*/ 13484 h 25086"/>
                  <a:gd name="connsiteX2" fmla="*/ 13484 w 25086"/>
                  <a:gd name="connsiteY2" fmla="*/ 22264 h 25086"/>
                  <a:gd name="connsiteX3" fmla="*/ 22264 w 25086"/>
                  <a:gd name="connsiteY3" fmla="*/ 13484 h 25086"/>
                  <a:gd name="connsiteX4" fmla="*/ 13484 w 25086"/>
                  <a:gd name="connsiteY4" fmla="*/ 4704 h 25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 h="25086">
                    <a:moveTo>
                      <a:pt x="13484" y="4704"/>
                    </a:moveTo>
                    <a:cubicBezTo>
                      <a:pt x="8467" y="4704"/>
                      <a:pt x="4704" y="8467"/>
                      <a:pt x="4704" y="13484"/>
                    </a:cubicBezTo>
                    <a:cubicBezTo>
                      <a:pt x="4704" y="18501"/>
                      <a:pt x="8467" y="22264"/>
                      <a:pt x="13484" y="22264"/>
                    </a:cubicBezTo>
                    <a:cubicBezTo>
                      <a:pt x="18501" y="22264"/>
                      <a:pt x="22264" y="18501"/>
                      <a:pt x="22264" y="13484"/>
                    </a:cubicBezTo>
                    <a:cubicBezTo>
                      <a:pt x="22264" y="8467"/>
                      <a:pt x="18501" y="4704"/>
                      <a:pt x="13484" y="4704"/>
                    </a:cubicBezTo>
                    <a:close/>
                  </a:path>
                </a:pathLst>
              </a:custGeom>
              <a:grpFill/>
              <a:ln w="9525" cap="flat">
                <a:noFill/>
                <a:prstDash val="solid"/>
                <a:miter/>
              </a:ln>
            </p:spPr>
            <p:txBody>
              <a:bodyPr rtlCol="0" anchor="ctr"/>
              <a:lstStyle/>
              <a:p>
                <a:endParaRPr lang="es-MX" sz="1600" b="1"/>
              </a:p>
            </p:txBody>
          </p:sp>
          <p:sp>
            <p:nvSpPr>
              <p:cNvPr id="82" name="Forma libre 29">
                <a:extLst>
                  <a:ext uri="{FF2B5EF4-FFF2-40B4-BE49-F238E27FC236}">
                    <a16:creationId xmlns:a16="http://schemas.microsoft.com/office/drawing/2014/main" id="{CFB44E7D-0CD8-EF48-046A-B5B75A8777A9}"/>
                  </a:ext>
                </a:extLst>
              </p:cNvPr>
              <p:cNvSpPr/>
              <p:nvPr/>
            </p:nvSpPr>
            <p:spPr>
              <a:xfrm>
                <a:off x="5355637" y="1414874"/>
                <a:ext cx="31358" cy="31358"/>
              </a:xfrm>
              <a:custGeom>
                <a:avLst/>
                <a:gdLst>
                  <a:gd name="connsiteX0" fmla="*/ 27281 w 31358"/>
                  <a:gd name="connsiteY0" fmla="*/ 15993 h 31358"/>
                  <a:gd name="connsiteX1" fmla="*/ 15993 w 31358"/>
                  <a:gd name="connsiteY1" fmla="*/ 27281 h 31358"/>
                  <a:gd name="connsiteX2" fmla="*/ 4704 w 31358"/>
                  <a:gd name="connsiteY2" fmla="*/ 15993 h 31358"/>
                  <a:gd name="connsiteX3" fmla="*/ 15993 w 31358"/>
                  <a:gd name="connsiteY3" fmla="*/ 4704 h 31358"/>
                  <a:gd name="connsiteX4" fmla="*/ 27281 w 31358"/>
                  <a:gd name="connsiteY4" fmla="*/ 15993 h 3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8" h="31358">
                    <a:moveTo>
                      <a:pt x="27281" y="15993"/>
                    </a:moveTo>
                    <a:cubicBezTo>
                      <a:pt x="27281" y="22227"/>
                      <a:pt x="22227" y="27281"/>
                      <a:pt x="15993" y="27281"/>
                    </a:cubicBezTo>
                    <a:cubicBezTo>
                      <a:pt x="9758" y="27281"/>
                      <a:pt x="4704" y="22227"/>
                      <a:pt x="4704" y="15993"/>
                    </a:cubicBezTo>
                    <a:cubicBezTo>
                      <a:pt x="4704" y="9758"/>
                      <a:pt x="9758" y="4704"/>
                      <a:pt x="15993" y="4704"/>
                    </a:cubicBezTo>
                    <a:cubicBezTo>
                      <a:pt x="22227" y="4704"/>
                      <a:pt x="27281" y="9758"/>
                      <a:pt x="27281" y="15993"/>
                    </a:cubicBezTo>
                    <a:close/>
                  </a:path>
                </a:pathLst>
              </a:custGeom>
              <a:grpFill/>
              <a:ln w="9525" cap="flat">
                <a:noFill/>
                <a:prstDash val="solid"/>
                <a:miter/>
              </a:ln>
            </p:spPr>
            <p:txBody>
              <a:bodyPr rtlCol="0" anchor="ctr"/>
              <a:lstStyle/>
              <a:p>
                <a:endParaRPr lang="es-MX" sz="1600" b="1"/>
              </a:p>
            </p:txBody>
          </p:sp>
        </p:grpSp>
      </p:grpSp>
      <p:sp>
        <p:nvSpPr>
          <p:cNvPr id="107" name="Freeform 28">
            <a:extLst>
              <a:ext uri="{FF2B5EF4-FFF2-40B4-BE49-F238E27FC236}">
                <a16:creationId xmlns:a16="http://schemas.microsoft.com/office/drawing/2014/main" id="{685E038C-AA19-4B79-A759-9C96162E3AD5}"/>
              </a:ext>
            </a:extLst>
          </p:cNvPr>
          <p:cNvSpPr>
            <a:spLocks/>
          </p:cNvSpPr>
          <p:nvPr/>
        </p:nvSpPr>
        <p:spPr bwMode="auto">
          <a:xfrm>
            <a:off x="4324823" y="3093150"/>
            <a:ext cx="440245" cy="171871"/>
          </a:xfrm>
          <a:custGeom>
            <a:avLst/>
            <a:gdLst>
              <a:gd name="T0" fmla="*/ 81 w 208"/>
              <a:gd name="T1" fmla="*/ 77 h 77"/>
              <a:gd name="T2" fmla="*/ 128 w 208"/>
              <a:gd name="T3" fmla="*/ 77 h 77"/>
              <a:gd name="T4" fmla="*/ 184 w 208"/>
              <a:gd name="T5" fmla="*/ 52 h 77"/>
              <a:gd name="T6" fmla="*/ 208 w 208"/>
              <a:gd name="T7" fmla="*/ 56 h 77"/>
              <a:gd name="T8" fmla="*/ 181 w 208"/>
              <a:gd name="T9" fmla="*/ 18 h 77"/>
              <a:gd name="T10" fmla="*/ 177 w 208"/>
              <a:gd name="T11" fmla="*/ 11 h 77"/>
              <a:gd name="T12" fmla="*/ 177 w 208"/>
              <a:gd name="T13" fmla="*/ 11 h 77"/>
              <a:gd name="T14" fmla="*/ 177 w 208"/>
              <a:gd name="T15" fmla="*/ 11 h 77"/>
              <a:gd name="T16" fmla="*/ 152 w 208"/>
              <a:gd name="T17" fmla="*/ 0 h 77"/>
              <a:gd name="T18" fmla="*/ 127 w 208"/>
              <a:gd name="T19" fmla="*/ 11 h 77"/>
              <a:gd name="T20" fmla="*/ 82 w 208"/>
              <a:gd name="T21" fmla="*/ 11 h 77"/>
              <a:gd name="T22" fmla="*/ 57 w 208"/>
              <a:gd name="T23" fmla="*/ 0 h 77"/>
              <a:gd name="T24" fmla="*/ 32 w 208"/>
              <a:gd name="T25" fmla="*/ 11 h 77"/>
              <a:gd name="T26" fmla="*/ 32 w 208"/>
              <a:gd name="T27" fmla="*/ 11 h 77"/>
              <a:gd name="T28" fmla="*/ 0 w 208"/>
              <a:gd name="T29" fmla="*/ 56 h 77"/>
              <a:gd name="T30" fmla="*/ 25 w 208"/>
              <a:gd name="T31" fmla="*/ 52 h 77"/>
              <a:gd name="T32" fmla="*/ 81 w 208"/>
              <a:gd name="T33"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77">
                <a:moveTo>
                  <a:pt x="81" y="77"/>
                </a:moveTo>
                <a:cubicBezTo>
                  <a:pt x="128" y="77"/>
                  <a:pt x="128" y="77"/>
                  <a:pt x="128" y="77"/>
                </a:cubicBezTo>
                <a:cubicBezTo>
                  <a:pt x="139" y="62"/>
                  <a:pt x="161" y="52"/>
                  <a:pt x="184" y="52"/>
                </a:cubicBezTo>
                <a:cubicBezTo>
                  <a:pt x="193" y="52"/>
                  <a:pt x="201" y="53"/>
                  <a:pt x="208" y="56"/>
                </a:cubicBezTo>
                <a:cubicBezTo>
                  <a:pt x="181" y="18"/>
                  <a:pt x="181" y="18"/>
                  <a:pt x="181" y="18"/>
                </a:cubicBezTo>
                <a:cubicBezTo>
                  <a:pt x="180" y="15"/>
                  <a:pt x="179" y="13"/>
                  <a:pt x="177" y="11"/>
                </a:cubicBezTo>
                <a:cubicBezTo>
                  <a:pt x="177" y="11"/>
                  <a:pt x="177" y="11"/>
                  <a:pt x="177" y="11"/>
                </a:cubicBezTo>
                <a:cubicBezTo>
                  <a:pt x="177" y="11"/>
                  <a:pt x="177" y="11"/>
                  <a:pt x="177" y="11"/>
                </a:cubicBezTo>
                <a:cubicBezTo>
                  <a:pt x="171" y="4"/>
                  <a:pt x="162" y="0"/>
                  <a:pt x="152" y="0"/>
                </a:cubicBezTo>
                <a:cubicBezTo>
                  <a:pt x="142" y="0"/>
                  <a:pt x="134" y="4"/>
                  <a:pt x="127" y="11"/>
                </a:cubicBezTo>
                <a:cubicBezTo>
                  <a:pt x="82" y="11"/>
                  <a:pt x="82" y="11"/>
                  <a:pt x="82" y="11"/>
                </a:cubicBezTo>
                <a:cubicBezTo>
                  <a:pt x="76" y="4"/>
                  <a:pt x="67" y="0"/>
                  <a:pt x="57" y="0"/>
                </a:cubicBezTo>
                <a:cubicBezTo>
                  <a:pt x="47" y="0"/>
                  <a:pt x="38" y="4"/>
                  <a:pt x="32" y="11"/>
                </a:cubicBezTo>
                <a:cubicBezTo>
                  <a:pt x="32" y="11"/>
                  <a:pt x="32" y="11"/>
                  <a:pt x="32" y="11"/>
                </a:cubicBezTo>
                <a:cubicBezTo>
                  <a:pt x="0" y="56"/>
                  <a:pt x="0" y="56"/>
                  <a:pt x="0" y="56"/>
                </a:cubicBezTo>
                <a:cubicBezTo>
                  <a:pt x="8" y="53"/>
                  <a:pt x="16" y="52"/>
                  <a:pt x="25" y="52"/>
                </a:cubicBezTo>
                <a:cubicBezTo>
                  <a:pt x="48" y="52"/>
                  <a:pt x="70" y="62"/>
                  <a:pt x="81" y="7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108" name="Freeform 29">
            <a:extLst>
              <a:ext uri="{FF2B5EF4-FFF2-40B4-BE49-F238E27FC236}">
                <a16:creationId xmlns:a16="http://schemas.microsoft.com/office/drawing/2014/main" id="{D220883D-69AA-4484-B561-3F2E27D738A7}"/>
              </a:ext>
            </a:extLst>
          </p:cNvPr>
          <p:cNvSpPr>
            <a:spLocks noEditPoints="1"/>
          </p:cNvSpPr>
          <p:nvPr/>
        </p:nvSpPr>
        <p:spPr bwMode="auto">
          <a:xfrm>
            <a:off x="4231127" y="3265021"/>
            <a:ext cx="627638" cy="320735"/>
          </a:xfrm>
          <a:custGeom>
            <a:avLst/>
            <a:gdLst>
              <a:gd name="T0" fmla="*/ 280 w 297"/>
              <a:gd name="T1" fmla="*/ 34 h 144"/>
              <a:gd name="T2" fmla="*/ 268 w 297"/>
              <a:gd name="T3" fmla="*/ 17 h 144"/>
              <a:gd name="T4" fmla="*/ 228 w 297"/>
              <a:gd name="T5" fmla="*/ 0 h 144"/>
              <a:gd name="T6" fmla="*/ 179 w 297"/>
              <a:gd name="T7" fmla="*/ 23 h 144"/>
              <a:gd name="T8" fmla="*/ 178 w 297"/>
              <a:gd name="T9" fmla="*/ 25 h 144"/>
              <a:gd name="T10" fmla="*/ 119 w 297"/>
              <a:gd name="T11" fmla="*/ 25 h 144"/>
              <a:gd name="T12" fmla="*/ 118 w 297"/>
              <a:gd name="T13" fmla="*/ 23 h 144"/>
              <a:gd name="T14" fmla="*/ 69 w 297"/>
              <a:gd name="T15" fmla="*/ 0 h 144"/>
              <a:gd name="T16" fmla="*/ 24 w 297"/>
              <a:gd name="T17" fmla="*/ 23 h 144"/>
              <a:gd name="T18" fmla="*/ 23 w 297"/>
              <a:gd name="T19" fmla="*/ 24 h 144"/>
              <a:gd name="T20" fmla="*/ 15 w 297"/>
              <a:gd name="T21" fmla="*/ 36 h 144"/>
              <a:gd name="T22" fmla="*/ 0 w 297"/>
              <a:gd name="T23" fmla="*/ 78 h 144"/>
              <a:gd name="T24" fmla="*/ 66 w 297"/>
              <a:gd name="T25" fmla="*/ 144 h 144"/>
              <a:gd name="T26" fmla="*/ 116 w 297"/>
              <a:gd name="T27" fmla="*/ 121 h 144"/>
              <a:gd name="T28" fmla="*/ 116 w 297"/>
              <a:gd name="T29" fmla="*/ 122 h 144"/>
              <a:gd name="T30" fmla="*/ 117 w 297"/>
              <a:gd name="T31" fmla="*/ 120 h 144"/>
              <a:gd name="T32" fmla="*/ 118 w 297"/>
              <a:gd name="T33" fmla="*/ 120 h 144"/>
              <a:gd name="T34" fmla="*/ 128 w 297"/>
              <a:gd name="T35" fmla="*/ 110 h 144"/>
              <a:gd name="T36" fmla="*/ 149 w 297"/>
              <a:gd name="T37" fmla="*/ 120 h 144"/>
              <a:gd name="T38" fmla="*/ 169 w 297"/>
              <a:gd name="T39" fmla="*/ 110 h 144"/>
              <a:gd name="T40" fmla="*/ 179 w 297"/>
              <a:gd name="T41" fmla="*/ 119 h 144"/>
              <a:gd name="T42" fmla="*/ 180 w 297"/>
              <a:gd name="T43" fmla="*/ 121 h 144"/>
              <a:gd name="T44" fmla="*/ 181 w 297"/>
              <a:gd name="T45" fmla="*/ 122 h 144"/>
              <a:gd name="T46" fmla="*/ 181 w 297"/>
              <a:gd name="T47" fmla="*/ 122 h 144"/>
              <a:gd name="T48" fmla="*/ 231 w 297"/>
              <a:gd name="T49" fmla="*/ 144 h 144"/>
              <a:gd name="T50" fmla="*/ 297 w 297"/>
              <a:gd name="T51" fmla="*/ 78 h 144"/>
              <a:gd name="T52" fmla="*/ 280 w 297"/>
              <a:gd name="T53" fmla="*/ 34 h 144"/>
              <a:gd name="T54" fmla="*/ 66 w 297"/>
              <a:gd name="T55" fmla="*/ 126 h 144"/>
              <a:gd name="T56" fmla="*/ 18 w 297"/>
              <a:gd name="T57" fmla="*/ 78 h 144"/>
              <a:gd name="T58" fmla="*/ 66 w 297"/>
              <a:gd name="T59" fmla="*/ 29 h 144"/>
              <a:gd name="T60" fmla="*/ 115 w 297"/>
              <a:gd name="T61" fmla="*/ 78 h 144"/>
              <a:gd name="T62" fmla="*/ 66 w 297"/>
              <a:gd name="T63" fmla="*/ 126 h 144"/>
              <a:gd name="T64" fmla="*/ 149 w 297"/>
              <a:gd name="T65" fmla="*/ 111 h 144"/>
              <a:gd name="T66" fmla="*/ 132 w 297"/>
              <a:gd name="T67" fmla="*/ 94 h 144"/>
              <a:gd name="T68" fmla="*/ 149 w 297"/>
              <a:gd name="T69" fmla="*/ 78 h 144"/>
              <a:gd name="T70" fmla="*/ 165 w 297"/>
              <a:gd name="T71" fmla="*/ 94 h 144"/>
              <a:gd name="T72" fmla="*/ 149 w 297"/>
              <a:gd name="T73" fmla="*/ 111 h 144"/>
              <a:gd name="T74" fmla="*/ 231 w 297"/>
              <a:gd name="T75" fmla="*/ 126 h 144"/>
              <a:gd name="T76" fmla="*/ 183 w 297"/>
              <a:gd name="T77" fmla="*/ 78 h 144"/>
              <a:gd name="T78" fmla="*/ 231 w 297"/>
              <a:gd name="T79" fmla="*/ 29 h 144"/>
              <a:gd name="T80" fmla="*/ 279 w 297"/>
              <a:gd name="T81" fmla="*/ 78 h 144"/>
              <a:gd name="T82" fmla="*/ 231 w 297"/>
              <a:gd name="T8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7" h="144">
                <a:moveTo>
                  <a:pt x="280" y="34"/>
                </a:moveTo>
                <a:cubicBezTo>
                  <a:pt x="268" y="17"/>
                  <a:pt x="268" y="17"/>
                  <a:pt x="268" y="17"/>
                </a:cubicBezTo>
                <a:cubicBezTo>
                  <a:pt x="259" y="6"/>
                  <a:pt x="244" y="0"/>
                  <a:pt x="228" y="0"/>
                </a:cubicBezTo>
                <a:cubicBezTo>
                  <a:pt x="208" y="0"/>
                  <a:pt x="187" y="9"/>
                  <a:pt x="179" y="23"/>
                </a:cubicBezTo>
                <a:cubicBezTo>
                  <a:pt x="178" y="25"/>
                  <a:pt x="178" y="25"/>
                  <a:pt x="178" y="25"/>
                </a:cubicBezTo>
                <a:cubicBezTo>
                  <a:pt x="119" y="25"/>
                  <a:pt x="119" y="25"/>
                  <a:pt x="119" y="25"/>
                </a:cubicBezTo>
                <a:cubicBezTo>
                  <a:pt x="118" y="23"/>
                  <a:pt x="118" y="23"/>
                  <a:pt x="118" y="23"/>
                </a:cubicBezTo>
                <a:cubicBezTo>
                  <a:pt x="110" y="9"/>
                  <a:pt x="89" y="0"/>
                  <a:pt x="69" y="0"/>
                </a:cubicBezTo>
                <a:cubicBezTo>
                  <a:pt x="50" y="0"/>
                  <a:pt x="33" y="9"/>
                  <a:pt x="24" y="23"/>
                </a:cubicBezTo>
                <a:cubicBezTo>
                  <a:pt x="24" y="23"/>
                  <a:pt x="24" y="23"/>
                  <a:pt x="23" y="24"/>
                </a:cubicBezTo>
                <a:cubicBezTo>
                  <a:pt x="15" y="36"/>
                  <a:pt x="15" y="36"/>
                  <a:pt x="15" y="36"/>
                </a:cubicBezTo>
                <a:cubicBezTo>
                  <a:pt x="5" y="47"/>
                  <a:pt x="0" y="62"/>
                  <a:pt x="0" y="78"/>
                </a:cubicBezTo>
                <a:cubicBezTo>
                  <a:pt x="0" y="114"/>
                  <a:pt x="30" y="144"/>
                  <a:pt x="66" y="144"/>
                </a:cubicBezTo>
                <a:cubicBezTo>
                  <a:pt x="86" y="144"/>
                  <a:pt x="104" y="135"/>
                  <a:pt x="116" y="121"/>
                </a:cubicBezTo>
                <a:cubicBezTo>
                  <a:pt x="116" y="122"/>
                  <a:pt x="116" y="122"/>
                  <a:pt x="116" y="122"/>
                </a:cubicBezTo>
                <a:cubicBezTo>
                  <a:pt x="117" y="121"/>
                  <a:pt x="117" y="120"/>
                  <a:pt x="117" y="120"/>
                </a:cubicBezTo>
                <a:cubicBezTo>
                  <a:pt x="117" y="120"/>
                  <a:pt x="117" y="120"/>
                  <a:pt x="118" y="120"/>
                </a:cubicBezTo>
                <a:cubicBezTo>
                  <a:pt x="121" y="116"/>
                  <a:pt x="124" y="113"/>
                  <a:pt x="128" y="110"/>
                </a:cubicBezTo>
                <a:cubicBezTo>
                  <a:pt x="133" y="116"/>
                  <a:pt x="140" y="120"/>
                  <a:pt x="149" y="120"/>
                </a:cubicBezTo>
                <a:cubicBezTo>
                  <a:pt x="157" y="120"/>
                  <a:pt x="164" y="116"/>
                  <a:pt x="169" y="110"/>
                </a:cubicBezTo>
                <a:cubicBezTo>
                  <a:pt x="173" y="113"/>
                  <a:pt x="176" y="115"/>
                  <a:pt x="179" y="119"/>
                </a:cubicBezTo>
                <a:cubicBezTo>
                  <a:pt x="179" y="120"/>
                  <a:pt x="180" y="120"/>
                  <a:pt x="180" y="121"/>
                </a:cubicBezTo>
                <a:cubicBezTo>
                  <a:pt x="181" y="121"/>
                  <a:pt x="181" y="121"/>
                  <a:pt x="181" y="122"/>
                </a:cubicBezTo>
                <a:cubicBezTo>
                  <a:pt x="181" y="122"/>
                  <a:pt x="181" y="122"/>
                  <a:pt x="181" y="122"/>
                </a:cubicBezTo>
                <a:cubicBezTo>
                  <a:pt x="193" y="135"/>
                  <a:pt x="211" y="144"/>
                  <a:pt x="231" y="144"/>
                </a:cubicBezTo>
                <a:cubicBezTo>
                  <a:pt x="267" y="144"/>
                  <a:pt x="297" y="114"/>
                  <a:pt x="297" y="78"/>
                </a:cubicBezTo>
                <a:cubicBezTo>
                  <a:pt x="297" y="61"/>
                  <a:pt x="291" y="45"/>
                  <a:pt x="280" y="34"/>
                </a:cubicBezTo>
                <a:close/>
                <a:moveTo>
                  <a:pt x="66" y="126"/>
                </a:moveTo>
                <a:cubicBezTo>
                  <a:pt x="40" y="126"/>
                  <a:pt x="18" y="104"/>
                  <a:pt x="18" y="78"/>
                </a:cubicBezTo>
                <a:cubicBezTo>
                  <a:pt x="18" y="51"/>
                  <a:pt x="40" y="29"/>
                  <a:pt x="66" y="29"/>
                </a:cubicBezTo>
                <a:cubicBezTo>
                  <a:pt x="93" y="29"/>
                  <a:pt x="115" y="51"/>
                  <a:pt x="115" y="78"/>
                </a:cubicBezTo>
                <a:cubicBezTo>
                  <a:pt x="115" y="104"/>
                  <a:pt x="93" y="126"/>
                  <a:pt x="66" y="126"/>
                </a:cubicBezTo>
                <a:close/>
                <a:moveTo>
                  <a:pt x="149" y="111"/>
                </a:moveTo>
                <a:cubicBezTo>
                  <a:pt x="139" y="111"/>
                  <a:pt x="132" y="104"/>
                  <a:pt x="132" y="94"/>
                </a:cubicBezTo>
                <a:cubicBezTo>
                  <a:pt x="132" y="85"/>
                  <a:pt x="139" y="78"/>
                  <a:pt x="149" y="78"/>
                </a:cubicBezTo>
                <a:cubicBezTo>
                  <a:pt x="158" y="78"/>
                  <a:pt x="165" y="85"/>
                  <a:pt x="165" y="94"/>
                </a:cubicBezTo>
                <a:cubicBezTo>
                  <a:pt x="165" y="104"/>
                  <a:pt x="158" y="111"/>
                  <a:pt x="149" y="111"/>
                </a:cubicBezTo>
                <a:close/>
                <a:moveTo>
                  <a:pt x="231" y="126"/>
                </a:moveTo>
                <a:cubicBezTo>
                  <a:pt x="204" y="126"/>
                  <a:pt x="183" y="104"/>
                  <a:pt x="183" y="78"/>
                </a:cubicBezTo>
                <a:cubicBezTo>
                  <a:pt x="183" y="51"/>
                  <a:pt x="204" y="29"/>
                  <a:pt x="231" y="29"/>
                </a:cubicBezTo>
                <a:cubicBezTo>
                  <a:pt x="257" y="29"/>
                  <a:pt x="279" y="51"/>
                  <a:pt x="279" y="78"/>
                </a:cubicBezTo>
                <a:cubicBezTo>
                  <a:pt x="279" y="104"/>
                  <a:pt x="257" y="126"/>
                  <a:pt x="231" y="12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pic>
        <p:nvPicPr>
          <p:cNvPr id="89" name="Image 88">
            <a:extLst>
              <a:ext uri="{FF2B5EF4-FFF2-40B4-BE49-F238E27FC236}">
                <a16:creationId xmlns:a16="http://schemas.microsoft.com/office/drawing/2014/main" id="{9519D74D-8F92-4C39-B511-EBE0378BB8F7}"/>
              </a:ext>
            </a:extLst>
          </p:cNvPr>
          <p:cNvPicPr>
            <a:picLocks noChangeAspect="1"/>
          </p:cNvPicPr>
          <p:nvPr/>
        </p:nvPicPr>
        <p:blipFill>
          <a:blip r:embed="rId3"/>
          <a:stretch>
            <a:fillRect/>
          </a:stretch>
        </p:blipFill>
        <p:spPr>
          <a:xfrm>
            <a:off x="10614363" y="115127"/>
            <a:ext cx="1444288" cy="737144"/>
          </a:xfrm>
          <a:prstGeom prst="rect">
            <a:avLst/>
          </a:prstGeom>
        </p:spPr>
      </p:pic>
      <p:grpSp>
        <p:nvGrpSpPr>
          <p:cNvPr id="90" name="Groupe 89">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91" name="Connecteur droit 90">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92" name="Groupe 91">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93" name="Connecteur droit 92">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95" name="Connecteur droit 94">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09" name="Connecteur droit 108">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110" name="ZoneTexte 109">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Résultats</a:t>
            </a:r>
          </a:p>
        </p:txBody>
      </p:sp>
    </p:spTree>
    <p:extLst>
      <p:ext uri="{BB962C8B-B14F-4D97-AF65-F5344CB8AC3E}">
        <p14:creationId xmlns:p14="http://schemas.microsoft.com/office/powerpoint/2010/main" val="2578309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2D271DA9-A51E-442A-8B31-6530319AB3E5}"/>
              </a:ext>
            </a:extLst>
          </p:cNvPr>
          <p:cNvGrpSpPr/>
          <p:nvPr/>
        </p:nvGrpSpPr>
        <p:grpSpPr>
          <a:xfrm>
            <a:off x="133710" y="1024370"/>
            <a:ext cx="6738959" cy="5813685"/>
            <a:chOff x="2875741" y="1107468"/>
            <a:chExt cx="6440517" cy="5623858"/>
          </a:xfrm>
        </p:grpSpPr>
        <p:pic>
          <p:nvPicPr>
            <p:cNvPr id="22" name="Image 21">
              <a:extLst>
                <a:ext uri="{FF2B5EF4-FFF2-40B4-BE49-F238E27FC236}">
                  <a16:creationId xmlns:a16="http://schemas.microsoft.com/office/drawing/2014/main" id="{4D816806-8320-6AB8-6B8D-30403901EC40}"/>
                </a:ext>
              </a:extLst>
            </p:cNvPr>
            <p:cNvPicPr>
              <a:picLocks noChangeAspect="1"/>
            </p:cNvPicPr>
            <p:nvPr/>
          </p:nvPicPr>
          <p:blipFill>
            <a:blip r:embed="rId3"/>
            <a:stretch>
              <a:fillRect/>
            </a:stretch>
          </p:blipFill>
          <p:spPr>
            <a:xfrm>
              <a:off x="2875741" y="1107468"/>
              <a:ext cx="6440517" cy="5623858"/>
            </a:xfrm>
            <a:prstGeom prst="roundRect">
              <a:avLst>
                <a:gd name="adj" fmla="val 3787"/>
              </a:avLst>
            </a:prstGeom>
          </p:spPr>
        </p:pic>
        <p:sp>
          <p:nvSpPr>
            <p:cNvPr id="9" name="ZoneTexte 8">
              <a:extLst>
                <a:ext uri="{FF2B5EF4-FFF2-40B4-BE49-F238E27FC236}">
                  <a16:creationId xmlns:a16="http://schemas.microsoft.com/office/drawing/2014/main" id="{FC85023C-B2C6-49BB-8E7A-36156731DFD6}"/>
                </a:ext>
              </a:extLst>
            </p:cNvPr>
            <p:cNvSpPr txBox="1"/>
            <p:nvPr/>
          </p:nvSpPr>
          <p:spPr>
            <a:xfrm>
              <a:off x="7994610" y="5768623"/>
              <a:ext cx="606466" cy="338554"/>
            </a:xfrm>
            <a:prstGeom prst="rect">
              <a:avLst/>
            </a:prstGeom>
            <a:solidFill>
              <a:schemeClr val="bg1"/>
            </a:solidFill>
          </p:spPr>
          <p:txBody>
            <a:bodyPr wrap="square" rtlCol="0">
              <a:spAutoFit/>
            </a:bodyPr>
            <a:lstStyle/>
            <a:p>
              <a:pPr algn="ctr"/>
              <a:r>
                <a:rPr lang="fr-FR" sz="1600" b="1" dirty="0"/>
                <a:t>0.8%</a:t>
              </a:r>
            </a:p>
          </p:txBody>
        </p:sp>
        <p:sp>
          <p:nvSpPr>
            <p:cNvPr id="23" name="ZoneTexte 22">
              <a:extLst>
                <a:ext uri="{FF2B5EF4-FFF2-40B4-BE49-F238E27FC236}">
                  <a16:creationId xmlns:a16="http://schemas.microsoft.com/office/drawing/2014/main" id="{D4098609-29AF-4B85-B039-EB23CDD555E0}"/>
                </a:ext>
              </a:extLst>
            </p:cNvPr>
            <p:cNvSpPr txBox="1"/>
            <p:nvPr/>
          </p:nvSpPr>
          <p:spPr>
            <a:xfrm>
              <a:off x="7445718" y="4582025"/>
              <a:ext cx="516238" cy="338554"/>
            </a:xfrm>
            <a:prstGeom prst="rect">
              <a:avLst/>
            </a:prstGeom>
            <a:solidFill>
              <a:schemeClr val="bg1"/>
            </a:solidFill>
          </p:spPr>
          <p:txBody>
            <a:bodyPr wrap="square" rtlCol="0">
              <a:spAutoFit/>
            </a:bodyPr>
            <a:lstStyle/>
            <a:p>
              <a:pPr algn="ctr"/>
              <a:r>
                <a:rPr lang="fr-FR" sz="1600" b="1" dirty="0"/>
                <a:t>1%</a:t>
              </a:r>
            </a:p>
          </p:txBody>
        </p:sp>
        <p:sp>
          <p:nvSpPr>
            <p:cNvPr id="24" name="ZoneTexte 23">
              <a:extLst>
                <a:ext uri="{FF2B5EF4-FFF2-40B4-BE49-F238E27FC236}">
                  <a16:creationId xmlns:a16="http://schemas.microsoft.com/office/drawing/2014/main" id="{4B14D512-A4FC-44CF-9E9F-24C2A967DF0B}"/>
                </a:ext>
              </a:extLst>
            </p:cNvPr>
            <p:cNvSpPr txBox="1"/>
            <p:nvPr/>
          </p:nvSpPr>
          <p:spPr>
            <a:xfrm>
              <a:off x="4141487" y="3550065"/>
              <a:ext cx="516238" cy="338554"/>
            </a:xfrm>
            <a:prstGeom prst="rect">
              <a:avLst/>
            </a:prstGeom>
            <a:solidFill>
              <a:schemeClr val="bg1"/>
            </a:solidFill>
          </p:spPr>
          <p:txBody>
            <a:bodyPr wrap="square" rtlCol="0">
              <a:spAutoFit/>
            </a:bodyPr>
            <a:lstStyle/>
            <a:p>
              <a:pPr algn="ctr"/>
              <a:r>
                <a:rPr lang="fr-FR" sz="1600" b="1" dirty="0"/>
                <a:t>1%</a:t>
              </a:r>
            </a:p>
          </p:txBody>
        </p:sp>
        <p:sp>
          <p:nvSpPr>
            <p:cNvPr id="33" name="ZoneTexte 32">
              <a:extLst>
                <a:ext uri="{FF2B5EF4-FFF2-40B4-BE49-F238E27FC236}">
                  <a16:creationId xmlns:a16="http://schemas.microsoft.com/office/drawing/2014/main" id="{87518EFB-A4A0-4751-93BE-B999CCC0C2F9}"/>
                </a:ext>
              </a:extLst>
            </p:cNvPr>
            <p:cNvSpPr txBox="1"/>
            <p:nvPr/>
          </p:nvSpPr>
          <p:spPr>
            <a:xfrm>
              <a:off x="7703837" y="4071797"/>
              <a:ext cx="516238" cy="338554"/>
            </a:xfrm>
            <a:prstGeom prst="rect">
              <a:avLst/>
            </a:prstGeom>
            <a:solidFill>
              <a:schemeClr val="bg1"/>
            </a:solidFill>
          </p:spPr>
          <p:txBody>
            <a:bodyPr wrap="square" rtlCol="0">
              <a:spAutoFit/>
            </a:bodyPr>
            <a:lstStyle/>
            <a:p>
              <a:pPr algn="ctr"/>
              <a:r>
                <a:rPr lang="fr-FR" sz="1600" b="1" dirty="0"/>
                <a:t>1%</a:t>
              </a:r>
            </a:p>
          </p:txBody>
        </p:sp>
      </p:grpSp>
      <p:sp>
        <p:nvSpPr>
          <p:cNvPr id="14" name="ZoneTexte 13">
            <a:extLst>
              <a:ext uri="{FF2B5EF4-FFF2-40B4-BE49-F238E27FC236}">
                <a16:creationId xmlns:a16="http://schemas.microsoft.com/office/drawing/2014/main" id="{85579529-45C3-4726-9570-6796424DD25A}"/>
              </a:ext>
            </a:extLst>
          </p:cNvPr>
          <p:cNvSpPr txBox="1"/>
          <p:nvPr/>
        </p:nvSpPr>
        <p:spPr>
          <a:xfrm>
            <a:off x="7383115" y="1407710"/>
            <a:ext cx="4190575" cy="646331"/>
          </a:xfrm>
          <a:prstGeom prst="rect">
            <a:avLst/>
          </a:prstGeom>
          <a:noFill/>
        </p:spPr>
        <p:txBody>
          <a:bodyPr wrap="square" rtlCol="0">
            <a:spAutoFit/>
          </a:bodyPr>
          <a:lstStyle/>
          <a:p>
            <a:endParaRPr lang="fr-FR" dirty="0"/>
          </a:p>
          <a:p>
            <a:endParaRPr lang="fr-FR" dirty="0"/>
          </a:p>
        </p:txBody>
      </p:sp>
      <p:sp>
        <p:nvSpPr>
          <p:cNvPr id="20" name="Rectangle 2">
            <a:extLst>
              <a:ext uri="{FF2B5EF4-FFF2-40B4-BE49-F238E27FC236}">
                <a16:creationId xmlns:a16="http://schemas.microsoft.com/office/drawing/2014/main" id="{3CFFF3EB-6958-4824-8714-B52F57EF60B0}"/>
              </a:ext>
            </a:extLst>
          </p:cNvPr>
          <p:cNvSpPr>
            <a:spLocks noChangeArrowheads="1"/>
          </p:cNvSpPr>
          <p:nvPr/>
        </p:nvSpPr>
        <p:spPr bwMode="auto">
          <a:xfrm>
            <a:off x="7053643" y="3540175"/>
            <a:ext cx="4938331" cy="2616101"/>
          </a:xfrm>
          <a:prstGeom prst="rect">
            <a:avLst/>
          </a:prstGeom>
          <a:noFill/>
          <a:ln w="25400">
            <a:solidFill>
              <a:schemeClr val="tx1"/>
            </a:solidFill>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fr-FR" b="1" u="sng" dirty="0"/>
              <a:t>Hypothèses pour expliquer cette faible prévalence</a:t>
            </a:r>
          </a:p>
          <a:p>
            <a:pPr algn="ctr" eaLnBrk="0" fontAlgn="base" hangingPunct="0">
              <a:spcBef>
                <a:spcPct val="0"/>
              </a:spcBef>
              <a:spcAft>
                <a:spcPct val="0"/>
              </a:spcAft>
            </a:pPr>
            <a:endParaRPr lang="fr-FR" sz="1600" b="1" dirty="0"/>
          </a:p>
          <a:p>
            <a:pPr marL="285750" lvl="0" indent="-285750" algn="ctr" eaLnBrk="0" fontAlgn="base" hangingPunct="0">
              <a:spcBef>
                <a:spcPct val="0"/>
              </a:spcBef>
              <a:spcAft>
                <a:spcPct val="0"/>
              </a:spcAft>
              <a:buFont typeface="Wingdings" panose="05000000000000000000" pitchFamily="2" charset="2"/>
              <a:buChar char="Ø"/>
            </a:pPr>
            <a:r>
              <a:rPr lang="fr-FR" sz="1600" b="1" dirty="0"/>
              <a:t>Examen d'un seul échantillon de selles par patient</a:t>
            </a:r>
          </a:p>
          <a:p>
            <a:pPr lvl="0" algn="ctr" eaLnBrk="0" fontAlgn="base" hangingPunct="0">
              <a:spcBef>
                <a:spcPct val="0"/>
              </a:spcBef>
              <a:spcAft>
                <a:spcPct val="0"/>
              </a:spcAft>
            </a:pPr>
            <a:endParaRPr lang="fr-FR" sz="1600" b="1" dirty="0"/>
          </a:p>
          <a:p>
            <a:pPr marL="285750" indent="-285750" algn="ctr" eaLnBrk="0" fontAlgn="base" hangingPunct="0">
              <a:spcBef>
                <a:spcPct val="0"/>
              </a:spcBef>
              <a:spcAft>
                <a:spcPct val="0"/>
              </a:spcAft>
              <a:buFont typeface="Wingdings" panose="05000000000000000000" pitchFamily="2" charset="2"/>
              <a:buChar char="Ø"/>
            </a:pPr>
            <a:r>
              <a:rPr lang="fr-FR" sz="1600" b="1" dirty="0"/>
              <a:t>Cohorte ne reflétant pas la situation de la </a:t>
            </a:r>
            <a:r>
              <a:rPr lang="fr-FR" sz="1600" b="1" dirty="0" err="1"/>
              <a:t>cryptosporidiose</a:t>
            </a:r>
            <a:r>
              <a:rPr lang="fr-FR" sz="1600" b="1" dirty="0"/>
              <a:t> en Guinée</a:t>
            </a:r>
          </a:p>
          <a:p>
            <a:pPr algn="ctr" eaLnBrk="0" fontAlgn="base" hangingPunct="0">
              <a:spcBef>
                <a:spcPct val="0"/>
              </a:spcBef>
              <a:spcAft>
                <a:spcPct val="0"/>
              </a:spcAft>
            </a:pPr>
            <a:r>
              <a:rPr lang="fr-FR" sz="1600" b="1" dirty="0"/>
              <a:t>→</a:t>
            </a:r>
            <a:r>
              <a:rPr lang="fr-FR" sz="1600" b="1" dirty="0">
                <a:solidFill>
                  <a:srgbClr val="0070C0"/>
                </a:solidFill>
              </a:rPr>
              <a:t> </a:t>
            </a:r>
            <a:r>
              <a:rPr lang="fr-FR" sz="1600" b="1" dirty="0"/>
              <a:t>Etude de la population générale comprenant plus de 90% de personnes âgées de plus de 5 ans et provenant de zones urbaines </a:t>
            </a:r>
          </a:p>
          <a:p>
            <a:pPr lvl="0" eaLnBrk="0" fontAlgn="base" hangingPunct="0">
              <a:spcBef>
                <a:spcPct val="0"/>
              </a:spcBef>
              <a:spcAft>
                <a:spcPct val="0"/>
              </a:spcAft>
            </a:pPr>
            <a:endParaRPr lang="fr-FR" dirty="0"/>
          </a:p>
        </p:txBody>
      </p:sp>
      <p:pic>
        <p:nvPicPr>
          <p:cNvPr id="25" name="Image 24">
            <a:extLst>
              <a:ext uri="{FF2B5EF4-FFF2-40B4-BE49-F238E27FC236}">
                <a16:creationId xmlns:a16="http://schemas.microsoft.com/office/drawing/2014/main" id="{9519D74D-8F92-4C39-B511-EBE0378BB8F7}"/>
              </a:ext>
            </a:extLst>
          </p:cNvPr>
          <p:cNvPicPr>
            <a:picLocks noChangeAspect="1"/>
          </p:cNvPicPr>
          <p:nvPr/>
        </p:nvPicPr>
        <p:blipFill>
          <a:blip r:embed="rId4"/>
          <a:stretch>
            <a:fillRect/>
          </a:stretch>
        </p:blipFill>
        <p:spPr>
          <a:xfrm>
            <a:off x="10614363" y="115127"/>
            <a:ext cx="1444288" cy="737144"/>
          </a:xfrm>
          <a:prstGeom prst="rect">
            <a:avLst/>
          </a:prstGeom>
        </p:spPr>
      </p:pic>
      <p:grpSp>
        <p:nvGrpSpPr>
          <p:cNvPr id="34" name="Groupe 33">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35" name="Connecteur droit 34">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36" name="Groupe 35">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37" name="Connecteur droit 36">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38" name="Connecteur droit 37">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39" name="Connecteur droit 38">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40" name="ZoneTexte 39">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Résultats</a:t>
            </a:r>
          </a:p>
        </p:txBody>
      </p:sp>
      <p:sp>
        <p:nvSpPr>
          <p:cNvPr id="2" name="ZoneTexte 1"/>
          <p:cNvSpPr txBox="1"/>
          <p:nvPr/>
        </p:nvSpPr>
        <p:spPr>
          <a:xfrm>
            <a:off x="7058025" y="1104900"/>
            <a:ext cx="4876800" cy="1815882"/>
          </a:xfrm>
          <a:prstGeom prst="rect">
            <a:avLst/>
          </a:prstGeom>
          <a:noFill/>
        </p:spPr>
        <p:txBody>
          <a:bodyPr wrap="square" rtlCol="0">
            <a:spAutoFit/>
          </a:bodyPr>
          <a:lstStyle/>
          <a:p>
            <a:pPr marL="285750" indent="-285750">
              <a:buFont typeface="Wingdings" panose="05000000000000000000" pitchFamily="2" charset="2"/>
              <a:buChar char="q"/>
            </a:pPr>
            <a:r>
              <a:rPr lang="fr-FR" sz="1600" b="1" dirty="0"/>
              <a:t>Prévalence de </a:t>
            </a:r>
            <a:r>
              <a:rPr lang="fr-FR" sz="1600" b="1" i="1" dirty="0" err="1"/>
              <a:t>Cryptosporidium</a:t>
            </a:r>
            <a:r>
              <a:rPr lang="fr-FR" sz="1600" b="1" dirty="0"/>
              <a:t> </a:t>
            </a:r>
            <a:r>
              <a:rPr lang="fr-FR" sz="1600" b="1" dirty="0" err="1"/>
              <a:t>spp</a:t>
            </a:r>
            <a:r>
              <a:rPr lang="fr-FR" sz="1600" b="1" dirty="0"/>
              <a:t>. chez l’homme en Afrique comprise entre &lt;1% et 32,4%</a:t>
            </a:r>
          </a:p>
          <a:p>
            <a:pPr marL="285750" indent="-285750">
              <a:buFont typeface="Wingdings" panose="05000000000000000000" pitchFamily="2" charset="2"/>
              <a:buChar char="q"/>
            </a:pPr>
            <a:endParaRPr lang="fr-FR" sz="1600" b="1" dirty="0"/>
          </a:p>
          <a:p>
            <a:pPr marL="285750" indent="-285750">
              <a:buFont typeface="Wingdings" panose="05000000000000000000" pitchFamily="2" charset="2"/>
              <a:buChar char="q"/>
            </a:pPr>
            <a:r>
              <a:rPr lang="fr-FR" sz="1600" b="1" dirty="0"/>
              <a:t>Prévalence inférieure ou égale à 1 % déjà rapportée parmi la population générale dans d'autres pays africains (Madagascar, Éthiopie, Kenya, Tanzanie, Côte d'Ivoire)</a:t>
            </a:r>
          </a:p>
        </p:txBody>
      </p:sp>
    </p:spTree>
    <p:extLst>
      <p:ext uri="{BB962C8B-B14F-4D97-AF65-F5344CB8AC3E}">
        <p14:creationId xmlns:p14="http://schemas.microsoft.com/office/powerpoint/2010/main" val="1359411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a:extLst>
              <a:ext uri="{FF2B5EF4-FFF2-40B4-BE49-F238E27FC236}">
                <a16:creationId xmlns:a16="http://schemas.microsoft.com/office/drawing/2014/main" id="{8AC51012-6950-4375-9245-EC9F15F633C4}"/>
              </a:ext>
            </a:extLst>
          </p:cNvPr>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6" name="Rectangle 6">
            <a:extLst>
              <a:ext uri="{FF2B5EF4-FFF2-40B4-BE49-F238E27FC236}">
                <a16:creationId xmlns:a16="http://schemas.microsoft.com/office/drawing/2014/main" id="{10774666-1F5E-4A8C-A68D-792F5B61E76D}"/>
              </a:ext>
            </a:extLst>
          </p:cNvPr>
          <p:cNvSpPr>
            <a:spLocks noChangeArrowheads="1"/>
          </p:cNvSpPr>
          <p:nvPr/>
        </p:nvSpPr>
        <p:spPr bwMode="auto">
          <a:xfrm>
            <a:off x="0" y="15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9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19" name="Image 18">
            <a:extLst>
              <a:ext uri="{FF2B5EF4-FFF2-40B4-BE49-F238E27FC236}">
                <a16:creationId xmlns:a16="http://schemas.microsoft.com/office/drawing/2014/main" id="{9519D74D-8F92-4C39-B511-EBE0378BB8F7}"/>
              </a:ext>
            </a:extLst>
          </p:cNvPr>
          <p:cNvPicPr>
            <a:picLocks noChangeAspect="1"/>
          </p:cNvPicPr>
          <p:nvPr/>
        </p:nvPicPr>
        <p:blipFill>
          <a:blip r:embed="rId3"/>
          <a:stretch>
            <a:fillRect/>
          </a:stretch>
        </p:blipFill>
        <p:spPr>
          <a:xfrm>
            <a:off x="10614363" y="115127"/>
            <a:ext cx="1444288" cy="737144"/>
          </a:xfrm>
          <a:prstGeom prst="rect">
            <a:avLst/>
          </a:prstGeom>
        </p:spPr>
      </p:pic>
      <p:grpSp>
        <p:nvGrpSpPr>
          <p:cNvPr id="20" name="Groupe 19">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1" name="Connecteur droit 20">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2" name="Groupe 21">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3" name="Connecteur droit 22">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4" name="Connecteur droit 23">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25" name="Connecteur droit 24">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26" name="ZoneTexte 25">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Conclusions générales</a:t>
            </a:r>
          </a:p>
        </p:txBody>
      </p:sp>
      <p:sp>
        <p:nvSpPr>
          <p:cNvPr id="14" name="ZoneTexte 13"/>
          <p:cNvSpPr txBox="1"/>
          <p:nvPr/>
        </p:nvSpPr>
        <p:spPr>
          <a:xfrm>
            <a:off x="2914650" y="1104900"/>
            <a:ext cx="9144000" cy="4524315"/>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v"/>
            </a:pPr>
            <a:r>
              <a:rPr lang="fr-FR" b="1" dirty="0"/>
              <a:t>Mise en évidence de l’impact majeur des parasitoses intestinales en Guinée</a:t>
            </a:r>
          </a:p>
          <a:p>
            <a:endParaRPr lang="fr-FR" b="1" dirty="0"/>
          </a:p>
          <a:p>
            <a:pPr marL="285750" indent="-285750">
              <a:buFont typeface="Wingdings" panose="05000000000000000000" pitchFamily="2" charset="2"/>
              <a:buChar char="v"/>
            </a:pPr>
            <a:r>
              <a:rPr lang="fr-FR" b="1" dirty="0"/>
              <a:t>Avancée significative dans l’étude de l’épidémiologie moléculaire et du potentiel zoonotique des protozoaires intestinaux </a:t>
            </a:r>
            <a:r>
              <a:rPr lang="fr-FR" b="1" i="1" dirty="0" err="1"/>
              <a:t>Blastocystis</a:t>
            </a:r>
            <a:r>
              <a:rPr lang="fr-FR" b="1" dirty="0"/>
              <a:t> </a:t>
            </a:r>
            <a:r>
              <a:rPr lang="fr-FR" b="1" dirty="0" err="1"/>
              <a:t>sp</a:t>
            </a:r>
            <a:r>
              <a:rPr lang="fr-FR" b="1" dirty="0"/>
              <a:t>. et </a:t>
            </a:r>
            <a:r>
              <a:rPr lang="fr-FR" b="1" i="1" dirty="0" err="1"/>
              <a:t>Cryptosporidium</a:t>
            </a:r>
            <a:r>
              <a:rPr lang="fr-FR" b="1" dirty="0"/>
              <a:t> </a:t>
            </a:r>
            <a:r>
              <a:rPr lang="fr-FR" b="1" dirty="0" err="1"/>
              <a:t>spp</a:t>
            </a:r>
            <a:r>
              <a:rPr lang="fr-FR" b="1" dirty="0"/>
              <a:t>.</a:t>
            </a:r>
          </a:p>
          <a:p>
            <a:endParaRPr lang="fr-FR" b="1" dirty="0"/>
          </a:p>
          <a:p>
            <a:pPr marL="285750" indent="-285750">
              <a:buFont typeface="Wingdings" panose="05000000000000000000" pitchFamily="2" charset="2"/>
              <a:buChar char="v"/>
            </a:pPr>
            <a:r>
              <a:rPr lang="fr-FR" b="1" dirty="0"/>
              <a:t>Prévalence importante de </a:t>
            </a:r>
            <a:r>
              <a:rPr lang="fr-FR" b="1" i="1" dirty="0" err="1"/>
              <a:t>Blastocystis</a:t>
            </a:r>
            <a:r>
              <a:rPr lang="fr-FR" b="1" dirty="0"/>
              <a:t> </a:t>
            </a:r>
            <a:r>
              <a:rPr lang="fr-FR" b="1" dirty="0" err="1"/>
              <a:t>sp</a:t>
            </a:r>
            <a:r>
              <a:rPr lang="fr-FR" b="1" dirty="0"/>
              <a:t>. en Afrique et en particulier en Guinée en lien principalement avec une large transmission </a:t>
            </a:r>
            <a:r>
              <a:rPr lang="fr-FR" b="1" dirty="0" err="1"/>
              <a:t>anthroponotique</a:t>
            </a:r>
            <a:endParaRPr lang="fr-FR" b="1" dirty="0"/>
          </a:p>
          <a:p>
            <a:endParaRPr lang="fr-FR" b="1" dirty="0"/>
          </a:p>
          <a:p>
            <a:pPr marL="285750" indent="-285750">
              <a:buFont typeface="Wingdings" panose="05000000000000000000" pitchFamily="2" charset="2"/>
              <a:buChar char="v"/>
            </a:pPr>
            <a:r>
              <a:rPr lang="fr-FR" b="1" dirty="0"/>
              <a:t>Forte prévalence en relation avec des conditions sanitaires précaires et une qualité insuffisante de l’eau de consommation</a:t>
            </a:r>
          </a:p>
          <a:p>
            <a:endParaRPr lang="fr-FR" b="1" dirty="0"/>
          </a:p>
          <a:p>
            <a:pPr marL="285750" indent="-285750">
              <a:buFont typeface="Wingdings" panose="05000000000000000000" pitchFamily="2" charset="2"/>
              <a:buChar char="v"/>
            </a:pPr>
            <a:r>
              <a:rPr lang="fr-FR" b="1" dirty="0"/>
              <a:t>Faible prévalence de </a:t>
            </a:r>
            <a:r>
              <a:rPr lang="fr-FR" b="1" i="1" dirty="0" err="1"/>
              <a:t>Cryptosporidium</a:t>
            </a:r>
            <a:r>
              <a:rPr lang="fr-FR" b="1" dirty="0"/>
              <a:t> </a:t>
            </a:r>
            <a:r>
              <a:rPr lang="fr-FR" b="1" dirty="0" err="1"/>
              <a:t>spp</a:t>
            </a:r>
            <a:r>
              <a:rPr lang="fr-FR" b="1" dirty="0"/>
              <a:t>. pouvant s’expliquer par la composition de la cohorte étudiée</a:t>
            </a:r>
          </a:p>
          <a:p>
            <a:endParaRPr lang="fr-FR" b="1" dirty="0"/>
          </a:p>
          <a:p>
            <a:pPr marL="285750" indent="-285750">
              <a:buFont typeface="Wingdings" panose="05000000000000000000" pitchFamily="2" charset="2"/>
              <a:buChar char="v"/>
            </a:pPr>
            <a:r>
              <a:rPr lang="fr-FR" b="1" dirty="0"/>
              <a:t>Pas de remise en cause de l’intérêt majeur de </a:t>
            </a:r>
            <a:r>
              <a:rPr lang="fr-FR" b="1" i="1" dirty="0" err="1"/>
              <a:t>Cryptosporidium</a:t>
            </a:r>
            <a:r>
              <a:rPr lang="fr-FR" b="1" dirty="0"/>
              <a:t> </a:t>
            </a:r>
            <a:r>
              <a:rPr lang="fr-FR" b="1" dirty="0" err="1"/>
              <a:t>spp</a:t>
            </a:r>
            <a:r>
              <a:rPr lang="fr-FR" b="1" dirty="0"/>
              <a:t>. en termes de santé publique en particulier dans les groupes à risque</a:t>
            </a:r>
          </a:p>
        </p:txBody>
      </p:sp>
      <p:sp>
        <p:nvSpPr>
          <p:cNvPr id="2" name="AutoShape 2" descr="Dessin important avec effet crayon : image vectorielle de stock (libre de  droits) 422678329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6" descr="Important Stock Illustrations, Vecteurs, &amp; Clipart – (144,485 Stock  Illustrati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8" descr="Please Note Photos, Images &amp; Pictures | Shutterstoc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10" descr="Please Note Photos, Images &amp; Pictures | Shutterstoc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8" name="Picture 12" descr="1,700+ Please Note Stock Illustrations, Royalty-Free Vector Graphics &amp; Clip  Art - iStock | Please note icon"/>
          <p:cNvPicPr>
            <a:picLocks noChangeAspect="1" noChangeArrowheads="1"/>
          </p:cNvPicPr>
          <p:nvPr/>
        </p:nvPicPr>
        <p:blipFill rotWithShape="1">
          <a:blip r:embed="rId4">
            <a:extLst>
              <a:ext uri="{28A0092B-C50C-407E-A947-70E740481C1C}">
                <a14:useLocalDpi xmlns:a14="http://schemas.microsoft.com/office/drawing/2010/main" val="0"/>
              </a:ext>
            </a:extLst>
          </a:blip>
          <a:srcRect l="989" t="17182" r="2770" b="10504"/>
          <a:stretch/>
        </p:blipFill>
        <p:spPr bwMode="auto">
          <a:xfrm>
            <a:off x="147636" y="2583339"/>
            <a:ext cx="2690814" cy="119921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4" descr="Dessin important avec effet crayon : image vectorielle de stock (libre de  droits) 422678329 | Shutterstoc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12" name="Picture 16" descr="484 000+ Important Stock Illustrations, graphiques vectoriels libre de  droits et Clip Art - iStock | Essentiel, Priorité, Atten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91" y="3782556"/>
            <a:ext cx="2824159" cy="141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75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0BAB834-84FA-3A4B-9D99-444FCB5FA429}"/>
              </a:ext>
            </a:extLst>
          </p:cNvPr>
          <p:cNvSpPr txBox="1"/>
          <p:nvPr/>
        </p:nvSpPr>
        <p:spPr>
          <a:xfrm>
            <a:off x="916929" y="338627"/>
            <a:ext cx="11406554" cy="400110"/>
          </a:xfrm>
          <a:prstGeom prst="rect">
            <a:avLst/>
          </a:prstGeom>
          <a:noFill/>
          <a:ln>
            <a:noFill/>
          </a:ln>
        </p:spPr>
        <p:txBody>
          <a:bodyPr wrap="square" rtlCol="0">
            <a:spAutoFit/>
          </a:bodyPr>
          <a:lstStyle/>
          <a:p>
            <a:endParaRPr lang="fr-FR" sz="2000" dirty="0">
              <a:solidFill>
                <a:schemeClr val="tx2"/>
              </a:solidFill>
              <a:latin typeface="Poppins Medium" pitchFamily="2" charset="77"/>
              <a:ea typeface="Roboto Medium" panose="02000000000000000000" pitchFamily="2" charset="0"/>
              <a:cs typeface="Poppins Medium" pitchFamily="2" charset="77"/>
            </a:endParaRPr>
          </a:p>
        </p:txBody>
      </p:sp>
      <p:grpSp>
        <p:nvGrpSpPr>
          <p:cNvPr id="263" name="Groupe 262">
            <a:extLst>
              <a:ext uri="{FF2B5EF4-FFF2-40B4-BE49-F238E27FC236}">
                <a16:creationId xmlns:a16="http://schemas.microsoft.com/office/drawing/2014/main" id="{48C7699A-48B5-50B7-696F-73C7DB2BC168}"/>
              </a:ext>
            </a:extLst>
          </p:cNvPr>
          <p:cNvGrpSpPr/>
          <p:nvPr/>
        </p:nvGrpSpPr>
        <p:grpSpPr>
          <a:xfrm>
            <a:off x="4933" y="1497218"/>
            <a:ext cx="2452456" cy="4848606"/>
            <a:chOff x="4933" y="1545346"/>
            <a:chExt cx="2452456" cy="4848606"/>
          </a:xfrm>
        </p:grpSpPr>
        <p:sp>
          <p:nvSpPr>
            <p:cNvPr id="175" name="Freeform 360">
              <a:extLst>
                <a:ext uri="{FF2B5EF4-FFF2-40B4-BE49-F238E27FC236}">
                  <a16:creationId xmlns:a16="http://schemas.microsoft.com/office/drawing/2014/main" id="{3A794D29-A62E-9F7B-7E23-6C91681DC763}"/>
                </a:ext>
              </a:extLst>
            </p:cNvPr>
            <p:cNvSpPr>
              <a:spLocks noChangeArrowheads="1"/>
            </p:cNvSpPr>
            <p:nvPr/>
          </p:nvSpPr>
          <p:spPr bwMode="auto">
            <a:xfrm>
              <a:off x="1943927" y="3191574"/>
              <a:ext cx="513462" cy="1549393"/>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chemeClr val="accent5"/>
            </a:solidFill>
            <a:ln>
              <a:noFill/>
            </a:ln>
            <a:effectLst/>
          </p:spPr>
          <p:txBody>
            <a:bodyPr wrap="none" anchor="ctr"/>
            <a:lstStyle/>
            <a:p>
              <a:endParaRPr lang="en-US" sz="900"/>
            </a:p>
          </p:txBody>
        </p:sp>
        <p:sp>
          <p:nvSpPr>
            <p:cNvPr id="176" name="Freeform 362">
              <a:extLst>
                <a:ext uri="{FF2B5EF4-FFF2-40B4-BE49-F238E27FC236}">
                  <a16:creationId xmlns:a16="http://schemas.microsoft.com/office/drawing/2014/main" id="{E6FD7643-F2DF-DE23-1BE4-C66D9DFC5874}"/>
                </a:ext>
              </a:extLst>
            </p:cNvPr>
            <p:cNvSpPr>
              <a:spLocks noChangeArrowheads="1"/>
            </p:cNvSpPr>
            <p:nvPr/>
          </p:nvSpPr>
          <p:spPr bwMode="auto">
            <a:xfrm>
              <a:off x="4933" y="1545346"/>
              <a:ext cx="1477328" cy="806225"/>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chemeClr val="accent1"/>
            </a:solidFill>
            <a:ln>
              <a:noFill/>
            </a:ln>
            <a:effectLst/>
          </p:spPr>
          <p:txBody>
            <a:bodyPr wrap="none" anchor="ctr"/>
            <a:lstStyle/>
            <a:p>
              <a:endParaRPr lang="en-US" sz="900"/>
            </a:p>
          </p:txBody>
        </p:sp>
        <p:sp>
          <p:nvSpPr>
            <p:cNvPr id="177" name="Freeform 364">
              <a:extLst>
                <a:ext uri="{FF2B5EF4-FFF2-40B4-BE49-F238E27FC236}">
                  <a16:creationId xmlns:a16="http://schemas.microsoft.com/office/drawing/2014/main" id="{F1AA41B5-36CF-4089-57D0-75227F5EF87A}"/>
                </a:ext>
              </a:extLst>
            </p:cNvPr>
            <p:cNvSpPr>
              <a:spLocks noChangeArrowheads="1"/>
            </p:cNvSpPr>
            <p:nvPr/>
          </p:nvSpPr>
          <p:spPr bwMode="auto">
            <a:xfrm>
              <a:off x="1196254" y="1988994"/>
              <a:ext cx="1150784" cy="1382743"/>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chemeClr val="accent2"/>
            </a:solidFill>
            <a:ln>
              <a:noFill/>
            </a:ln>
            <a:effectLst/>
          </p:spPr>
          <p:txBody>
            <a:bodyPr wrap="none" anchor="ctr"/>
            <a:lstStyle/>
            <a:p>
              <a:endParaRPr lang="en-US" sz="900"/>
            </a:p>
          </p:txBody>
        </p:sp>
        <p:sp>
          <p:nvSpPr>
            <p:cNvPr id="178" name="Freeform 366">
              <a:extLst>
                <a:ext uri="{FF2B5EF4-FFF2-40B4-BE49-F238E27FC236}">
                  <a16:creationId xmlns:a16="http://schemas.microsoft.com/office/drawing/2014/main" id="{936479AA-EC96-0333-63E4-E5C2A353C44A}"/>
                </a:ext>
              </a:extLst>
            </p:cNvPr>
            <p:cNvSpPr>
              <a:spLocks noChangeArrowheads="1"/>
            </p:cNvSpPr>
            <p:nvPr/>
          </p:nvSpPr>
          <p:spPr bwMode="auto">
            <a:xfrm>
              <a:off x="4933" y="5583223"/>
              <a:ext cx="1477328" cy="810729"/>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chemeClr val="accent3"/>
            </a:solidFill>
            <a:ln>
              <a:noFill/>
            </a:ln>
            <a:effectLst/>
          </p:spPr>
          <p:txBody>
            <a:bodyPr wrap="none" anchor="ctr"/>
            <a:lstStyle/>
            <a:p>
              <a:endParaRPr lang="en-US" sz="900"/>
            </a:p>
          </p:txBody>
        </p:sp>
        <p:sp>
          <p:nvSpPr>
            <p:cNvPr id="179" name="Freeform 368">
              <a:extLst>
                <a:ext uri="{FF2B5EF4-FFF2-40B4-BE49-F238E27FC236}">
                  <a16:creationId xmlns:a16="http://schemas.microsoft.com/office/drawing/2014/main" id="{C33831D6-6334-E9C0-1F41-4A8559698183}"/>
                </a:ext>
              </a:extLst>
            </p:cNvPr>
            <p:cNvSpPr>
              <a:spLocks noChangeArrowheads="1"/>
            </p:cNvSpPr>
            <p:nvPr/>
          </p:nvSpPr>
          <p:spPr bwMode="auto">
            <a:xfrm>
              <a:off x="1196254" y="4565308"/>
              <a:ext cx="1150784" cy="1380491"/>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chemeClr val="accent4"/>
            </a:solidFill>
            <a:ln>
              <a:noFill/>
            </a:ln>
            <a:effectLst/>
          </p:spPr>
          <p:txBody>
            <a:bodyPr wrap="none" anchor="ctr"/>
            <a:lstStyle/>
            <a:p>
              <a:endParaRPr lang="en-US" sz="900"/>
            </a:p>
          </p:txBody>
        </p:sp>
      </p:grpSp>
      <p:grpSp>
        <p:nvGrpSpPr>
          <p:cNvPr id="294" name="Groupe 293">
            <a:extLst>
              <a:ext uri="{FF2B5EF4-FFF2-40B4-BE49-F238E27FC236}">
                <a16:creationId xmlns:a16="http://schemas.microsoft.com/office/drawing/2014/main" id="{58CDA802-1E49-998C-F94E-E4EAE712DCBF}"/>
              </a:ext>
            </a:extLst>
          </p:cNvPr>
          <p:cNvGrpSpPr/>
          <p:nvPr/>
        </p:nvGrpSpPr>
        <p:grpSpPr>
          <a:xfrm>
            <a:off x="2013738" y="4818952"/>
            <a:ext cx="10044912" cy="783853"/>
            <a:chOff x="2013738" y="4867080"/>
            <a:chExt cx="10044912" cy="783853"/>
          </a:xfrm>
        </p:grpSpPr>
        <p:sp>
          <p:nvSpPr>
            <p:cNvPr id="211" name="Line 401">
              <a:extLst>
                <a:ext uri="{FF2B5EF4-FFF2-40B4-BE49-F238E27FC236}">
                  <a16:creationId xmlns:a16="http://schemas.microsoft.com/office/drawing/2014/main" id="{EFFDBC0F-D5D7-DF7F-3E67-8D8BEEB4655B}"/>
                </a:ext>
              </a:extLst>
            </p:cNvPr>
            <p:cNvSpPr>
              <a:spLocks noChangeShapeType="1"/>
            </p:cNvSpPr>
            <p:nvPr/>
          </p:nvSpPr>
          <p:spPr bwMode="auto">
            <a:xfrm>
              <a:off x="2013738" y="5252176"/>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12" name="Line 402">
              <a:extLst>
                <a:ext uri="{FF2B5EF4-FFF2-40B4-BE49-F238E27FC236}">
                  <a16:creationId xmlns:a16="http://schemas.microsoft.com/office/drawing/2014/main" id="{14495D48-70DD-6898-5FEF-BDA5B04D69D6}"/>
                </a:ext>
              </a:extLst>
            </p:cNvPr>
            <p:cNvSpPr>
              <a:spLocks noChangeShapeType="1"/>
            </p:cNvSpPr>
            <p:nvPr/>
          </p:nvSpPr>
          <p:spPr bwMode="auto">
            <a:xfrm>
              <a:off x="2144356" y="5252176"/>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13" name="Line 403">
              <a:extLst>
                <a:ext uri="{FF2B5EF4-FFF2-40B4-BE49-F238E27FC236}">
                  <a16:creationId xmlns:a16="http://schemas.microsoft.com/office/drawing/2014/main" id="{6E841225-7CC2-D0B3-915B-E92B00F3EC4F}"/>
                </a:ext>
              </a:extLst>
            </p:cNvPr>
            <p:cNvSpPr>
              <a:spLocks noChangeShapeType="1"/>
            </p:cNvSpPr>
            <p:nvPr/>
          </p:nvSpPr>
          <p:spPr bwMode="auto">
            <a:xfrm>
              <a:off x="2272722" y="5252176"/>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14" name="Line 404">
              <a:extLst>
                <a:ext uri="{FF2B5EF4-FFF2-40B4-BE49-F238E27FC236}">
                  <a16:creationId xmlns:a16="http://schemas.microsoft.com/office/drawing/2014/main" id="{3B1C0BEC-7148-8156-B060-93ADA19708EB}"/>
                </a:ext>
              </a:extLst>
            </p:cNvPr>
            <p:cNvSpPr>
              <a:spLocks noChangeShapeType="1"/>
            </p:cNvSpPr>
            <p:nvPr/>
          </p:nvSpPr>
          <p:spPr bwMode="auto">
            <a:xfrm>
              <a:off x="2403339" y="5252176"/>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15" name="Line 405">
              <a:extLst>
                <a:ext uri="{FF2B5EF4-FFF2-40B4-BE49-F238E27FC236}">
                  <a16:creationId xmlns:a16="http://schemas.microsoft.com/office/drawing/2014/main" id="{0F734D22-58B3-1F66-19B5-61F519391FEC}"/>
                </a:ext>
              </a:extLst>
            </p:cNvPr>
            <p:cNvSpPr>
              <a:spLocks noChangeShapeType="1"/>
            </p:cNvSpPr>
            <p:nvPr/>
          </p:nvSpPr>
          <p:spPr bwMode="auto">
            <a:xfrm>
              <a:off x="2533957" y="5252176"/>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16" name="Line 406">
              <a:extLst>
                <a:ext uri="{FF2B5EF4-FFF2-40B4-BE49-F238E27FC236}">
                  <a16:creationId xmlns:a16="http://schemas.microsoft.com/office/drawing/2014/main" id="{35FD9642-602C-020C-F592-B5D991FC8DCE}"/>
                </a:ext>
              </a:extLst>
            </p:cNvPr>
            <p:cNvSpPr>
              <a:spLocks noChangeShapeType="1"/>
            </p:cNvSpPr>
            <p:nvPr/>
          </p:nvSpPr>
          <p:spPr bwMode="auto">
            <a:xfrm>
              <a:off x="2664574" y="5252176"/>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17" name="Line 407">
              <a:extLst>
                <a:ext uri="{FF2B5EF4-FFF2-40B4-BE49-F238E27FC236}">
                  <a16:creationId xmlns:a16="http://schemas.microsoft.com/office/drawing/2014/main" id="{8B4AB602-3A08-BDDE-C685-220C8878C15C}"/>
                </a:ext>
              </a:extLst>
            </p:cNvPr>
            <p:cNvSpPr>
              <a:spLocks noChangeShapeType="1"/>
            </p:cNvSpPr>
            <p:nvPr/>
          </p:nvSpPr>
          <p:spPr bwMode="auto">
            <a:xfrm>
              <a:off x="2795192" y="5252176"/>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18" name="Line 408">
              <a:extLst>
                <a:ext uri="{FF2B5EF4-FFF2-40B4-BE49-F238E27FC236}">
                  <a16:creationId xmlns:a16="http://schemas.microsoft.com/office/drawing/2014/main" id="{B083EA18-108A-D784-3675-54F77A1D5EB3}"/>
                </a:ext>
              </a:extLst>
            </p:cNvPr>
            <p:cNvSpPr>
              <a:spLocks noChangeShapeType="1"/>
            </p:cNvSpPr>
            <p:nvPr/>
          </p:nvSpPr>
          <p:spPr bwMode="auto">
            <a:xfrm>
              <a:off x="2923556" y="5252176"/>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19" name="Line 409">
              <a:extLst>
                <a:ext uri="{FF2B5EF4-FFF2-40B4-BE49-F238E27FC236}">
                  <a16:creationId xmlns:a16="http://schemas.microsoft.com/office/drawing/2014/main" id="{0A5D9E6F-62E9-78A3-8A3C-4AF7B7B18147}"/>
                </a:ext>
              </a:extLst>
            </p:cNvPr>
            <p:cNvSpPr>
              <a:spLocks noChangeShapeType="1"/>
            </p:cNvSpPr>
            <p:nvPr/>
          </p:nvSpPr>
          <p:spPr bwMode="auto">
            <a:xfrm>
              <a:off x="3054174" y="5252176"/>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20" name="Line 410">
              <a:extLst>
                <a:ext uri="{FF2B5EF4-FFF2-40B4-BE49-F238E27FC236}">
                  <a16:creationId xmlns:a16="http://schemas.microsoft.com/office/drawing/2014/main" id="{9A66E8B6-768F-D66A-CD92-AD32614A67AB}"/>
                </a:ext>
              </a:extLst>
            </p:cNvPr>
            <p:cNvSpPr>
              <a:spLocks noChangeShapeType="1"/>
            </p:cNvSpPr>
            <p:nvPr/>
          </p:nvSpPr>
          <p:spPr bwMode="auto">
            <a:xfrm>
              <a:off x="3184791" y="5252176"/>
              <a:ext cx="36033"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35" name="Freeform 425">
              <a:extLst>
                <a:ext uri="{FF2B5EF4-FFF2-40B4-BE49-F238E27FC236}">
                  <a16:creationId xmlns:a16="http://schemas.microsoft.com/office/drawing/2014/main" id="{21650B88-590B-16EE-F264-1813233D3358}"/>
                </a:ext>
              </a:extLst>
            </p:cNvPr>
            <p:cNvSpPr>
              <a:spLocks noChangeArrowheads="1"/>
            </p:cNvSpPr>
            <p:nvPr/>
          </p:nvSpPr>
          <p:spPr bwMode="auto">
            <a:xfrm>
              <a:off x="3319912" y="4867080"/>
              <a:ext cx="896305" cy="772445"/>
            </a:xfrm>
            <a:custGeom>
              <a:avLst/>
              <a:gdLst>
                <a:gd name="T0" fmla="*/ 1314 w 1753"/>
                <a:gd name="T1" fmla="*/ 0 h 1514"/>
                <a:gd name="T2" fmla="*/ 438 w 1753"/>
                <a:gd name="T3" fmla="*/ 0 h 1514"/>
                <a:gd name="T4" fmla="*/ 0 w 1753"/>
                <a:gd name="T5" fmla="*/ 756 h 1514"/>
                <a:gd name="T6" fmla="*/ 438 w 1753"/>
                <a:gd name="T7" fmla="*/ 1513 h 1514"/>
                <a:gd name="T8" fmla="*/ 1314 w 1753"/>
                <a:gd name="T9" fmla="*/ 1513 h 1514"/>
                <a:gd name="T10" fmla="*/ 1752 w 1753"/>
                <a:gd name="T11" fmla="*/ 756 h 1514"/>
                <a:gd name="T12" fmla="*/ 1314 w 1753"/>
                <a:gd name="T13" fmla="*/ 0 h 1514"/>
              </a:gdLst>
              <a:ahLst/>
              <a:cxnLst>
                <a:cxn ang="0">
                  <a:pos x="T0" y="T1"/>
                </a:cxn>
                <a:cxn ang="0">
                  <a:pos x="T2" y="T3"/>
                </a:cxn>
                <a:cxn ang="0">
                  <a:pos x="T4" y="T5"/>
                </a:cxn>
                <a:cxn ang="0">
                  <a:pos x="T6" y="T7"/>
                </a:cxn>
                <a:cxn ang="0">
                  <a:pos x="T8" y="T9"/>
                </a:cxn>
                <a:cxn ang="0">
                  <a:pos x="T10" y="T11"/>
                </a:cxn>
                <a:cxn ang="0">
                  <a:pos x="T12" y="T13"/>
                </a:cxn>
              </a:cxnLst>
              <a:rect l="0" t="0" r="r" b="b"/>
              <a:pathLst>
                <a:path w="1753" h="1514">
                  <a:moveTo>
                    <a:pt x="1314" y="0"/>
                  </a:moveTo>
                  <a:lnTo>
                    <a:pt x="438" y="0"/>
                  </a:lnTo>
                  <a:lnTo>
                    <a:pt x="0" y="756"/>
                  </a:lnTo>
                  <a:lnTo>
                    <a:pt x="438" y="1513"/>
                  </a:lnTo>
                  <a:lnTo>
                    <a:pt x="1314" y="1513"/>
                  </a:lnTo>
                  <a:lnTo>
                    <a:pt x="1752" y="756"/>
                  </a:lnTo>
                  <a:lnTo>
                    <a:pt x="1314" y="0"/>
                  </a:lnTo>
                </a:path>
              </a:pathLst>
            </a:custGeom>
            <a:solidFill>
              <a:schemeClr val="accent4"/>
            </a:solidFill>
            <a:ln>
              <a:noFill/>
            </a:ln>
            <a:effectLst/>
          </p:spPr>
          <p:txBody>
            <a:bodyPr wrap="none" anchor="ctr"/>
            <a:lstStyle/>
            <a:p>
              <a:endParaRPr lang="en-US" sz="900"/>
            </a:p>
          </p:txBody>
        </p:sp>
        <p:sp>
          <p:nvSpPr>
            <p:cNvPr id="258" name="CuadroTexto 542">
              <a:extLst>
                <a:ext uri="{FF2B5EF4-FFF2-40B4-BE49-F238E27FC236}">
                  <a16:creationId xmlns:a16="http://schemas.microsoft.com/office/drawing/2014/main" id="{623879F1-3001-1086-3987-DCA5FFCB52A2}"/>
                </a:ext>
              </a:extLst>
            </p:cNvPr>
            <p:cNvSpPr txBox="1"/>
            <p:nvPr/>
          </p:nvSpPr>
          <p:spPr>
            <a:xfrm>
              <a:off x="4469068" y="4971523"/>
              <a:ext cx="7589582" cy="584775"/>
            </a:xfrm>
            <a:prstGeom prst="rect">
              <a:avLst/>
            </a:prstGeom>
            <a:noFill/>
          </p:spPr>
          <p:txBody>
            <a:bodyPr wrap="square" rtlCol="0">
              <a:spAutoFit/>
            </a:bodyPr>
            <a:lstStyle/>
            <a:p>
              <a:r>
                <a:rPr lang="en-US" sz="1600" b="1" dirty="0">
                  <a:solidFill>
                    <a:schemeClr val="accent4"/>
                  </a:solidFill>
                  <a:latin typeface="Lato" charset="0"/>
                  <a:ea typeface="Lato" charset="0"/>
                  <a:cs typeface="Lato" charset="0"/>
                </a:rPr>
                <a:t>SURVEILLANCE ÉPIDÉMIOLOGIQUE DE LA POPULATION ET DE L’ENVIRONMENT (CONTROLE DE L’EAU DE CONSOMMATION)</a:t>
              </a:r>
            </a:p>
          </p:txBody>
        </p:sp>
        <p:sp>
          <p:nvSpPr>
            <p:cNvPr id="267" name="Freeform 42">
              <a:extLst>
                <a:ext uri="{FF2B5EF4-FFF2-40B4-BE49-F238E27FC236}">
                  <a16:creationId xmlns:a16="http://schemas.microsoft.com/office/drawing/2014/main" id="{940EB531-65C2-174F-6C8C-32659BEFEF33}"/>
                </a:ext>
              </a:extLst>
            </p:cNvPr>
            <p:cNvSpPr>
              <a:spLocks noEditPoints="1"/>
            </p:cNvSpPr>
            <p:nvPr/>
          </p:nvSpPr>
          <p:spPr bwMode="auto">
            <a:xfrm>
              <a:off x="3453723" y="4878488"/>
              <a:ext cx="663930" cy="772445"/>
            </a:xfrm>
            <a:custGeom>
              <a:avLst/>
              <a:gdLst>
                <a:gd name="T0" fmla="*/ 0 w 238"/>
                <a:gd name="T1" fmla="*/ 131 h 262"/>
                <a:gd name="T2" fmla="*/ 238 w 238"/>
                <a:gd name="T3" fmla="*/ 131 h 262"/>
                <a:gd name="T4" fmla="*/ 0 w 238"/>
                <a:gd name="T5" fmla="*/ 131 h 262"/>
                <a:gd name="T6" fmla="*/ 119 w 238"/>
                <a:gd name="T7" fmla="*/ 181 h 262"/>
                <a:gd name="T8" fmla="*/ 69 w 238"/>
                <a:gd name="T9" fmla="*/ 131 h 262"/>
                <a:gd name="T10" fmla="*/ 119 w 238"/>
                <a:gd name="T11" fmla="*/ 81 h 262"/>
                <a:gd name="T12" fmla="*/ 148 w 238"/>
                <a:gd name="T13" fmla="*/ 91 h 262"/>
                <a:gd name="T14" fmla="*/ 129 w 238"/>
                <a:gd name="T15" fmla="*/ 115 h 262"/>
                <a:gd name="T16" fmla="*/ 119 w 238"/>
                <a:gd name="T17" fmla="*/ 112 h 262"/>
                <a:gd name="T18" fmla="*/ 100 w 238"/>
                <a:gd name="T19" fmla="*/ 131 h 262"/>
                <a:gd name="T20" fmla="*/ 119 w 238"/>
                <a:gd name="T21" fmla="*/ 150 h 262"/>
                <a:gd name="T22" fmla="*/ 138 w 238"/>
                <a:gd name="T23" fmla="*/ 131 h 262"/>
                <a:gd name="T24" fmla="*/ 134 w 238"/>
                <a:gd name="T25" fmla="*/ 119 h 262"/>
                <a:gd name="T26" fmla="*/ 162 w 238"/>
                <a:gd name="T27" fmla="*/ 106 h 262"/>
                <a:gd name="T28" fmla="*/ 169 w 238"/>
                <a:gd name="T29" fmla="*/ 131 h 262"/>
                <a:gd name="T30" fmla="*/ 119 w 238"/>
                <a:gd name="T31" fmla="*/ 18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62">
                  <a:moveTo>
                    <a:pt x="0" y="131"/>
                  </a:moveTo>
                  <a:cubicBezTo>
                    <a:pt x="131" y="262"/>
                    <a:pt x="238" y="131"/>
                    <a:pt x="238" y="131"/>
                  </a:cubicBezTo>
                  <a:cubicBezTo>
                    <a:pt x="107" y="0"/>
                    <a:pt x="0" y="131"/>
                    <a:pt x="0" y="131"/>
                  </a:cubicBezTo>
                  <a:close/>
                  <a:moveTo>
                    <a:pt x="119" y="181"/>
                  </a:moveTo>
                  <a:cubicBezTo>
                    <a:pt x="91" y="181"/>
                    <a:pt x="69" y="158"/>
                    <a:pt x="69" y="131"/>
                  </a:cubicBezTo>
                  <a:cubicBezTo>
                    <a:pt x="69" y="104"/>
                    <a:pt x="91" y="81"/>
                    <a:pt x="119" y="81"/>
                  </a:cubicBezTo>
                  <a:cubicBezTo>
                    <a:pt x="130" y="81"/>
                    <a:pt x="140" y="85"/>
                    <a:pt x="148" y="91"/>
                  </a:cubicBezTo>
                  <a:cubicBezTo>
                    <a:pt x="129" y="115"/>
                    <a:pt x="129" y="115"/>
                    <a:pt x="129" y="115"/>
                  </a:cubicBezTo>
                  <a:cubicBezTo>
                    <a:pt x="126" y="113"/>
                    <a:pt x="122" y="112"/>
                    <a:pt x="119" y="112"/>
                  </a:cubicBezTo>
                  <a:cubicBezTo>
                    <a:pt x="108" y="112"/>
                    <a:pt x="100" y="121"/>
                    <a:pt x="100" y="131"/>
                  </a:cubicBezTo>
                  <a:cubicBezTo>
                    <a:pt x="100" y="141"/>
                    <a:pt x="108" y="150"/>
                    <a:pt x="119" y="150"/>
                  </a:cubicBezTo>
                  <a:cubicBezTo>
                    <a:pt x="129" y="150"/>
                    <a:pt x="138" y="141"/>
                    <a:pt x="138" y="131"/>
                  </a:cubicBezTo>
                  <a:cubicBezTo>
                    <a:pt x="138" y="127"/>
                    <a:pt x="136" y="123"/>
                    <a:pt x="134" y="119"/>
                  </a:cubicBezTo>
                  <a:cubicBezTo>
                    <a:pt x="162" y="106"/>
                    <a:pt x="162" y="106"/>
                    <a:pt x="162" y="106"/>
                  </a:cubicBezTo>
                  <a:cubicBezTo>
                    <a:pt x="166" y="113"/>
                    <a:pt x="169" y="122"/>
                    <a:pt x="169" y="131"/>
                  </a:cubicBezTo>
                  <a:cubicBezTo>
                    <a:pt x="169" y="158"/>
                    <a:pt x="146" y="181"/>
                    <a:pt x="119" y="1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grpSp>
      <p:grpSp>
        <p:nvGrpSpPr>
          <p:cNvPr id="295" name="Groupe 294">
            <a:extLst>
              <a:ext uri="{FF2B5EF4-FFF2-40B4-BE49-F238E27FC236}">
                <a16:creationId xmlns:a16="http://schemas.microsoft.com/office/drawing/2014/main" id="{74277487-9777-6932-422B-D7EAEDDCA9DB}"/>
              </a:ext>
            </a:extLst>
          </p:cNvPr>
          <p:cNvGrpSpPr/>
          <p:nvPr/>
        </p:nvGrpSpPr>
        <p:grpSpPr>
          <a:xfrm>
            <a:off x="971051" y="5904427"/>
            <a:ext cx="11087599" cy="776949"/>
            <a:chOff x="971052" y="5952555"/>
            <a:chExt cx="10150905" cy="776949"/>
          </a:xfrm>
        </p:grpSpPr>
        <p:sp>
          <p:nvSpPr>
            <p:cNvPr id="221" name="Line 411">
              <a:extLst>
                <a:ext uri="{FF2B5EF4-FFF2-40B4-BE49-F238E27FC236}">
                  <a16:creationId xmlns:a16="http://schemas.microsoft.com/office/drawing/2014/main" id="{2F085507-7C16-08D6-FD00-7D3E4D8A2937}"/>
                </a:ext>
              </a:extLst>
            </p:cNvPr>
            <p:cNvSpPr>
              <a:spLocks noChangeShapeType="1"/>
            </p:cNvSpPr>
            <p:nvPr/>
          </p:nvSpPr>
          <p:spPr bwMode="auto">
            <a:xfrm flipH="1">
              <a:off x="2193900" y="6342156"/>
              <a:ext cx="69814"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22" name="Line 412">
              <a:extLst>
                <a:ext uri="{FF2B5EF4-FFF2-40B4-BE49-F238E27FC236}">
                  <a16:creationId xmlns:a16="http://schemas.microsoft.com/office/drawing/2014/main" id="{DC0F5D85-3F36-D582-7DA1-174DB1B7B968}"/>
                </a:ext>
              </a:extLst>
            </p:cNvPr>
            <p:cNvSpPr>
              <a:spLocks noChangeShapeType="1"/>
            </p:cNvSpPr>
            <p:nvPr/>
          </p:nvSpPr>
          <p:spPr bwMode="auto">
            <a:xfrm flipH="1">
              <a:off x="2063283" y="6342156"/>
              <a:ext cx="69814"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23" name="Line 413">
              <a:extLst>
                <a:ext uri="{FF2B5EF4-FFF2-40B4-BE49-F238E27FC236}">
                  <a16:creationId xmlns:a16="http://schemas.microsoft.com/office/drawing/2014/main" id="{D1047ED8-7BAC-8B23-BAC2-FE16529A427B}"/>
                </a:ext>
              </a:extLst>
            </p:cNvPr>
            <p:cNvSpPr>
              <a:spLocks noChangeShapeType="1"/>
            </p:cNvSpPr>
            <p:nvPr/>
          </p:nvSpPr>
          <p:spPr bwMode="auto">
            <a:xfrm flipH="1">
              <a:off x="1934918" y="6342156"/>
              <a:ext cx="69812"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24" name="Line 414">
              <a:extLst>
                <a:ext uri="{FF2B5EF4-FFF2-40B4-BE49-F238E27FC236}">
                  <a16:creationId xmlns:a16="http://schemas.microsoft.com/office/drawing/2014/main" id="{3E275A33-C6BA-F84A-CF8C-ECF57A4DD73E}"/>
                </a:ext>
              </a:extLst>
            </p:cNvPr>
            <p:cNvSpPr>
              <a:spLocks noChangeShapeType="1"/>
            </p:cNvSpPr>
            <p:nvPr/>
          </p:nvSpPr>
          <p:spPr bwMode="auto">
            <a:xfrm flipH="1">
              <a:off x="1804301" y="6342156"/>
              <a:ext cx="69812"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25" name="Line 415">
              <a:extLst>
                <a:ext uri="{FF2B5EF4-FFF2-40B4-BE49-F238E27FC236}">
                  <a16:creationId xmlns:a16="http://schemas.microsoft.com/office/drawing/2014/main" id="{BB75B65C-AF62-6B8A-44C0-7F84FAA1A1F5}"/>
                </a:ext>
              </a:extLst>
            </p:cNvPr>
            <p:cNvSpPr>
              <a:spLocks noChangeShapeType="1"/>
            </p:cNvSpPr>
            <p:nvPr/>
          </p:nvSpPr>
          <p:spPr bwMode="auto">
            <a:xfrm flipH="1">
              <a:off x="1673683" y="6342156"/>
              <a:ext cx="69812"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26" name="Line 416">
              <a:extLst>
                <a:ext uri="{FF2B5EF4-FFF2-40B4-BE49-F238E27FC236}">
                  <a16:creationId xmlns:a16="http://schemas.microsoft.com/office/drawing/2014/main" id="{13894897-60BE-10D9-F208-7D9F53DBC554}"/>
                </a:ext>
              </a:extLst>
            </p:cNvPr>
            <p:cNvSpPr>
              <a:spLocks noChangeShapeType="1"/>
            </p:cNvSpPr>
            <p:nvPr/>
          </p:nvSpPr>
          <p:spPr bwMode="auto">
            <a:xfrm flipH="1">
              <a:off x="1543066" y="6342156"/>
              <a:ext cx="69812"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27" name="Line 417">
              <a:extLst>
                <a:ext uri="{FF2B5EF4-FFF2-40B4-BE49-F238E27FC236}">
                  <a16:creationId xmlns:a16="http://schemas.microsoft.com/office/drawing/2014/main" id="{3E98E74E-8FD0-4091-1FAA-239AAF78BC9A}"/>
                </a:ext>
              </a:extLst>
            </p:cNvPr>
            <p:cNvSpPr>
              <a:spLocks noChangeShapeType="1"/>
            </p:cNvSpPr>
            <p:nvPr/>
          </p:nvSpPr>
          <p:spPr bwMode="auto">
            <a:xfrm flipH="1">
              <a:off x="1412448" y="6342156"/>
              <a:ext cx="69812"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28" name="Line 418">
              <a:extLst>
                <a:ext uri="{FF2B5EF4-FFF2-40B4-BE49-F238E27FC236}">
                  <a16:creationId xmlns:a16="http://schemas.microsoft.com/office/drawing/2014/main" id="{379D4437-BDC9-0795-1CE7-D374744A4263}"/>
                </a:ext>
              </a:extLst>
            </p:cNvPr>
            <p:cNvSpPr>
              <a:spLocks noChangeShapeType="1"/>
            </p:cNvSpPr>
            <p:nvPr/>
          </p:nvSpPr>
          <p:spPr bwMode="auto">
            <a:xfrm flipH="1">
              <a:off x="1284083" y="6342156"/>
              <a:ext cx="69814"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29" name="Line 419">
              <a:extLst>
                <a:ext uri="{FF2B5EF4-FFF2-40B4-BE49-F238E27FC236}">
                  <a16:creationId xmlns:a16="http://schemas.microsoft.com/office/drawing/2014/main" id="{635C6901-E202-8078-82BF-AFE171E2FE60}"/>
                </a:ext>
              </a:extLst>
            </p:cNvPr>
            <p:cNvSpPr>
              <a:spLocks noChangeShapeType="1"/>
            </p:cNvSpPr>
            <p:nvPr/>
          </p:nvSpPr>
          <p:spPr bwMode="auto">
            <a:xfrm flipH="1">
              <a:off x="1153466" y="6342156"/>
              <a:ext cx="69814"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30" name="Freeform 420">
              <a:extLst>
                <a:ext uri="{FF2B5EF4-FFF2-40B4-BE49-F238E27FC236}">
                  <a16:creationId xmlns:a16="http://schemas.microsoft.com/office/drawing/2014/main" id="{DBFECB60-9D10-1508-B425-3E176652EAED}"/>
                </a:ext>
              </a:extLst>
            </p:cNvPr>
            <p:cNvSpPr>
              <a:spLocks noChangeArrowheads="1"/>
            </p:cNvSpPr>
            <p:nvPr/>
          </p:nvSpPr>
          <p:spPr bwMode="auto">
            <a:xfrm>
              <a:off x="1040865" y="6317382"/>
              <a:ext cx="49545" cy="24773"/>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31" name="Line 421">
              <a:extLst>
                <a:ext uri="{FF2B5EF4-FFF2-40B4-BE49-F238E27FC236}">
                  <a16:creationId xmlns:a16="http://schemas.microsoft.com/office/drawing/2014/main" id="{A6D60026-F455-3601-B07C-429E062F7264}"/>
                </a:ext>
              </a:extLst>
            </p:cNvPr>
            <p:cNvSpPr>
              <a:spLocks noChangeShapeType="1"/>
            </p:cNvSpPr>
            <p:nvPr/>
          </p:nvSpPr>
          <p:spPr bwMode="auto">
            <a:xfrm flipH="1" flipV="1">
              <a:off x="971052" y="6202530"/>
              <a:ext cx="40537" cy="60804"/>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33" name="Freeform 423">
              <a:extLst>
                <a:ext uri="{FF2B5EF4-FFF2-40B4-BE49-F238E27FC236}">
                  <a16:creationId xmlns:a16="http://schemas.microsoft.com/office/drawing/2014/main" id="{3566F645-F1E0-E2D4-1D72-055908ECE909}"/>
                </a:ext>
              </a:extLst>
            </p:cNvPr>
            <p:cNvSpPr>
              <a:spLocks noChangeArrowheads="1"/>
            </p:cNvSpPr>
            <p:nvPr/>
          </p:nvSpPr>
          <p:spPr bwMode="auto">
            <a:xfrm>
              <a:off x="2387575" y="5952555"/>
              <a:ext cx="896305" cy="776949"/>
            </a:xfrm>
            <a:custGeom>
              <a:avLst/>
              <a:gdLst>
                <a:gd name="T0" fmla="*/ 1314 w 1753"/>
                <a:gd name="T1" fmla="*/ 0 h 1522"/>
                <a:gd name="T2" fmla="*/ 438 w 1753"/>
                <a:gd name="T3" fmla="*/ 0 h 1522"/>
                <a:gd name="T4" fmla="*/ 0 w 1753"/>
                <a:gd name="T5" fmla="*/ 764 h 1522"/>
                <a:gd name="T6" fmla="*/ 438 w 1753"/>
                <a:gd name="T7" fmla="*/ 1521 h 1522"/>
                <a:gd name="T8" fmla="*/ 1314 w 1753"/>
                <a:gd name="T9" fmla="*/ 1521 h 1522"/>
                <a:gd name="T10" fmla="*/ 1752 w 1753"/>
                <a:gd name="T11" fmla="*/ 764 h 1522"/>
                <a:gd name="T12" fmla="*/ 1314 w 1753"/>
                <a:gd name="T13" fmla="*/ 0 h 1522"/>
              </a:gdLst>
              <a:ahLst/>
              <a:cxnLst>
                <a:cxn ang="0">
                  <a:pos x="T0" y="T1"/>
                </a:cxn>
                <a:cxn ang="0">
                  <a:pos x="T2" y="T3"/>
                </a:cxn>
                <a:cxn ang="0">
                  <a:pos x="T4" y="T5"/>
                </a:cxn>
                <a:cxn ang="0">
                  <a:pos x="T6" y="T7"/>
                </a:cxn>
                <a:cxn ang="0">
                  <a:pos x="T8" y="T9"/>
                </a:cxn>
                <a:cxn ang="0">
                  <a:pos x="T10" y="T11"/>
                </a:cxn>
                <a:cxn ang="0">
                  <a:pos x="T12" y="T13"/>
                </a:cxn>
              </a:cxnLst>
              <a:rect l="0" t="0" r="r" b="b"/>
              <a:pathLst>
                <a:path w="1753" h="1522">
                  <a:moveTo>
                    <a:pt x="1314" y="0"/>
                  </a:moveTo>
                  <a:lnTo>
                    <a:pt x="438" y="0"/>
                  </a:lnTo>
                  <a:lnTo>
                    <a:pt x="0" y="764"/>
                  </a:lnTo>
                  <a:lnTo>
                    <a:pt x="438" y="1521"/>
                  </a:lnTo>
                  <a:lnTo>
                    <a:pt x="1314" y="1521"/>
                  </a:lnTo>
                  <a:lnTo>
                    <a:pt x="1752" y="764"/>
                  </a:lnTo>
                  <a:lnTo>
                    <a:pt x="1314" y="0"/>
                  </a:lnTo>
                </a:path>
              </a:pathLst>
            </a:custGeom>
            <a:solidFill>
              <a:schemeClr val="accent3"/>
            </a:solidFill>
            <a:ln>
              <a:noFill/>
            </a:ln>
            <a:effectLst/>
          </p:spPr>
          <p:txBody>
            <a:bodyPr wrap="none" anchor="ctr"/>
            <a:lstStyle/>
            <a:p>
              <a:endParaRPr lang="en-US" sz="900"/>
            </a:p>
          </p:txBody>
        </p:sp>
        <p:sp>
          <p:nvSpPr>
            <p:cNvPr id="260" name="CuadroTexto 544">
              <a:extLst>
                <a:ext uri="{FF2B5EF4-FFF2-40B4-BE49-F238E27FC236}">
                  <a16:creationId xmlns:a16="http://schemas.microsoft.com/office/drawing/2014/main" id="{A82AE8CD-2DE8-093B-B899-0EB335A8356D}"/>
                </a:ext>
              </a:extLst>
            </p:cNvPr>
            <p:cNvSpPr txBox="1"/>
            <p:nvPr/>
          </p:nvSpPr>
          <p:spPr>
            <a:xfrm>
              <a:off x="3472905" y="6063795"/>
              <a:ext cx="7649052" cy="584775"/>
            </a:xfrm>
            <a:prstGeom prst="rect">
              <a:avLst/>
            </a:prstGeom>
            <a:noFill/>
          </p:spPr>
          <p:txBody>
            <a:bodyPr wrap="square" rtlCol="0">
              <a:spAutoFit/>
            </a:bodyPr>
            <a:lstStyle/>
            <a:p>
              <a:r>
                <a:rPr lang="en-US" sz="1600" b="1" dirty="0">
                  <a:solidFill>
                    <a:schemeClr val="accent3"/>
                  </a:solidFill>
                  <a:latin typeface="Lato" charset="0"/>
                  <a:ea typeface="Lato" charset="0"/>
                  <a:cs typeface="Lato" charset="0"/>
                </a:rPr>
                <a:t>DEVELOPPEMENT D’UNE RECHERCHE LOCALE ET </a:t>
              </a:r>
              <a:r>
                <a:rPr lang="fr-FR" sz="1600" b="1" dirty="0">
                  <a:solidFill>
                    <a:schemeClr val="accent3"/>
                  </a:solidFill>
                  <a:latin typeface="Lato" charset="0"/>
                  <a:ea typeface="Lato" charset="0"/>
                  <a:cs typeface="Lato" charset="0"/>
                </a:rPr>
                <a:t>RENFORCEMENT DE LA COLLABORATION INTERNATIONALE </a:t>
              </a:r>
              <a:endParaRPr lang="en-US" sz="1600" b="1" dirty="0">
                <a:solidFill>
                  <a:schemeClr val="accent3"/>
                </a:solidFill>
                <a:latin typeface="Lato" charset="0"/>
                <a:ea typeface="Lato" charset="0"/>
                <a:cs typeface="Lato" charset="0"/>
              </a:endParaRPr>
            </a:p>
          </p:txBody>
        </p:sp>
        <p:grpSp>
          <p:nvGrpSpPr>
            <p:cNvPr id="284" name="Groupe 283">
              <a:extLst>
                <a:ext uri="{FF2B5EF4-FFF2-40B4-BE49-F238E27FC236}">
                  <a16:creationId xmlns:a16="http://schemas.microsoft.com/office/drawing/2014/main" id="{F1F978E0-31E3-C480-341C-ACE37F67BAE9}"/>
                </a:ext>
              </a:extLst>
            </p:cNvPr>
            <p:cNvGrpSpPr/>
            <p:nvPr/>
          </p:nvGrpSpPr>
          <p:grpSpPr>
            <a:xfrm>
              <a:off x="2531220" y="6028291"/>
              <a:ext cx="617539" cy="625476"/>
              <a:chOff x="2166094" y="1465262"/>
              <a:chExt cx="617539" cy="625476"/>
            </a:xfrm>
          </p:grpSpPr>
          <p:sp>
            <p:nvSpPr>
              <p:cNvPr id="268" name="AutoShape 3">
                <a:extLst>
                  <a:ext uri="{FF2B5EF4-FFF2-40B4-BE49-F238E27FC236}">
                    <a16:creationId xmlns:a16="http://schemas.microsoft.com/office/drawing/2014/main" id="{5003C9ED-45F7-19D0-8FEB-DA0A96856E38}"/>
                  </a:ext>
                </a:extLst>
              </p:cNvPr>
              <p:cNvSpPr>
                <a:spLocks noChangeAspect="1" noChangeArrowheads="1" noTextEdit="1"/>
              </p:cNvSpPr>
              <p:nvPr/>
            </p:nvSpPr>
            <p:spPr bwMode="auto">
              <a:xfrm>
                <a:off x="2166094" y="1466850"/>
                <a:ext cx="617539"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69" name="Freeform 6">
                <a:extLst>
                  <a:ext uri="{FF2B5EF4-FFF2-40B4-BE49-F238E27FC236}">
                    <a16:creationId xmlns:a16="http://schemas.microsoft.com/office/drawing/2014/main" id="{688DEEF4-68B1-9712-A368-33B3552C9704}"/>
                  </a:ext>
                </a:extLst>
              </p:cNvPr>
              <p:cNvSpPr>
                <a:spLocks noEditPoints="1"/>
              </p:cNvSpPr>
              <p:nvPr/>
            </p:nvSpPr>
            <p:spPr bwMode="auto">
              <a:xfrm>
                <a:off x="2197844" y="1465262"/>
                <a:ext cx="552451" cy="625476"/>
              </a:xfrm>
              <a:custGeom>
                <a:avLst/>
                <a:gdLst>
                  <a:gd name="T0" fmla="*/ 225 w 437"/>
                  <a:gd name="T1" fmla="*/ 0 h 495"/>
                  <a:gd name="T2" fmla="*/ 436 w 437"/>
                  <a:gd name="T3" fmla="*/ 144 h 495"/>
                  <a:gd name="T4" fmla="*/ 436 w 437"/>
                  <a:gd name="T5" fmla="*/ 345 h 495"/>
                  <a:gd name="T6" fmla="*/ 263 w 437"/>
                  <a:gd name="T7" fmla="*/ 463 h 495"/>
                  <a:gd name="T8" fmla="*/ 138 w 437"/>
                  <a:gd name="T9" fmla="*/ 381 h 495"/>
                  <a:gd name="T10" fmla="*/ 9 w 437"/>
                  <a:gd name="T11" fmla="*/ 312 h 495"/>
                  <a:gd name="T12" fmla="*/ 1 w 437"/>
                  <a:gd name="T13" fmla="*/ 143 h 495"/>
                  <a:gd name="T14" fmla="*/ 212 w 437"/>
                  <a:gd name="T15" fmla="*/ 0 h 495"/>
                  <a:gd name="T16" fmla="*/ 198 w 437"/>
                  <a:gd name="T17" fmla="*/ 44 h 495"/>
                  <a:gd name="T18" fmla="*/ 188 w 437"/>
                  <a:gd name="T19" fmla="*/ 125 h 495"/>
                  <a:gd name="T20" fmla="*/ 248 w 437"/>
                  <a:gd name="T21" fmla="*/ 125 h 495"/>
                  <a:gd name="T22" fmla="*/ 230 w 437"/>
                  <a:gd name="T23" fmla="*/ 38 h 495"/>
                  <a:gd name="T24" fmla="*/ 75 w 437"/>
                  <a:gd name="T25" fmla="*/ 231 h 495"/>
                  <a:gd name="T26" fmla="*/ 136 w 437"/>
                  <a:gd name="T27" fmla="*/ 126 h 495"/>
                  <a:gd name="T28" fmla="*/ 403 w 437"/>
                  <a:gd name="T29" fmla="*/ 154 h 495"/>
                  <a:gd name="T30" fmla="*/ 310 w 437"/>
                  <a:gd name="T31" fmla="*/ 191 h 495"/>
                  <a:gd name="T32" fmla="*/ 403 w 437"/>
                  <a:gd name="T33" fmla="*/ 154 h 495"/>
                  <a:gd name="T34" fmla="*/ 201 w 437"/>
                  <a:gd name="T35" fmla="*/ 146 h 495"/>
                  <a:gd name="T36" fmla="*/ 142 w 437"/>
                  <a:gd name="T37" fmla="*/ 180 h 495"/>
                  <a:gd name="T38" fmla="*/ 295 w 437"/>
                  <a:gd name="T39" fmla="*/ 180 h 495"/>
                  <a:gd name="T40" fmla="*/ 236 w 437"/>
                  <a:gd name="T41" fmla="*/ 147 h 495"/>
                  <a:gd name="T42" fmla="*/ 140 w 437"/>
                  <a:gd name="T43" fmla="*/ 200 h 495"/>
                  <a:gd name="T44" fmla="*/ 140 w 437"/>
                  <a:gd name="T45" fmla="*/ 289 h 495"/>
                  <a:gd name="T46" fmla="*/ 220 w 437"/>
                  <a:gd name="T47" fmla="*/ 334 h 495"/>
                  <a:gd name="T48" fmla="*/ 279 w 437"/>
                  <a:gd name="T49" fmla="*/ 301 h 495"/>
                  <a:gd name="T50" fmla="*/ 299 w 437"/>
                  <a:gd name="T51" fmla="*/ 244 h 495"/>
                  <a:gd name="T52" fmla="*/ 219 w 437"/>
                  <a:gd name="T53" fmla="*/ 153 h 495"/>
                  <a:gd name="T54" fmla="*/ 87 w 437"/>
                  <a:gd name="T55" fmla="*/ 245 h 495"/>
                  <a:gd name="T56" fmla="*/ 124 w 437"/>
                  <a:gd name="T57" fmla="*/ 211 h 495"/>
                  <a:gd name="T58" fmla="*/ 313 w 437"/>
                  <a:gd name="T59" fmla="*/ 277 h 495"/>
                  <a:gd name="T60" fmla="*/ 312 w 437"/>
                  <a:gd name="T61" fmla="*/ 211 h 495"/>
                  <a:gd name="T62" fmla="*/ 74 w 437"/>
                  <a:gd name="T63" fmla="*/ 257 h 495"/>
                  <a:gd name="T64" fmla="*/ 136 w 437"/>
                  <a:gd name="T65" fmla="*/ 362 h 495"/>
                  <a:gd name="T66" fmla="*/ 74 w 437"/>
                  <a:gd name="T67" fmla="*/ 257 h 495"/>
                  <a:gd name="T68" fmla="*/ 363 w 437"/>
                  <a:gd name="T69" fmla="*/ 257 h 495"/>
                  <a:gd name="T70" fmla="*/ 302 w 437"/>
                  <a:gd name="T71" fmla="*/ 362 h 495"/>
                  <a:gd name="T72" fmla="*/ 154 w 437"/>
                  <a:gd name="T73" fmla="*/ 359 h 495"/>
                  <a:gd name="T74" fmla="*/ 142 w 437"/>
                  <a:gd name="T75" fmla="*/ 308 h 495"/>
                  <a:gd name="T76" fmla="*/ 236 w 437"/>
                  <a:gd name="T77" fmla="*/ 342 h 495"/>
                  <a:gd name="T78" fmla="*/ 295 w 437"/>
                  <a:gd name="T79" fmla="*/ 310 h 495"/>
                  <a:gd name="T80" fmla="*/ 236 w 437"/>
                  <a:gd name="T81" fmla="*/ 342 h 495"/>
                  <a:gd name="T82" fmla="*/ 214 w 437"/>
                  <a:gd name="T83" fmla="*/ 353 h 495"/>
                  <a:gd name="T84" fmla="*/ 207 w 437"/>
                  <a:gd name="T85" fmla="*/ 450 h 495"/>
                  <a:gd name="T86" fmla="*/ 280 w 437"/>
                  <a:gd name="T87" fmla="*/ 37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7" h="495">
                    <a:moveTo>
                      <a:pt x="212" y="0"/>
                    </a:moveTo>
                    <a:cubicBezTo>
                      <a:pt x="216" y="0"/>
                      <a:pt x="221" y="0"/>
                      <a:pt x="225" y="0"/>
                    </a:cubicBezTo>
                    <a:cubicBezTo>
                      <a:pt x="271" y="14"/>
                      <a:pt x="283" y="63"/>
                      <a:pt x="299" y="107"/>
                    </a:cubicBezTo>
                    <a:cubicBezTo>
                      <a:pt x="345" y="91"/>
                      <a:pt x="436" y="84"/>
                      <a:pt x="436" y="144"/>
                    </a:cubicBezTo>
                    <a:cubicBezTo>
                      <a:pt x="436" y="186"/>
                      <a:pt x="399" y="218"/>
                      <a:pt x="377" y="243"/>
                    </a:cubicBezTo>
                    <a:cubicBezTo>
                      <a:pt x="398" y="271"/>
                      <a:pt x="437" y="301"/>
                      <a:pt x="436" y="345"/>
                    </a:cubicBezTo>
                    <a:cubicBezTo>
                      <a:pt x="435" y="405"/>
                      <a:pt x="344" y="396"/>
                      <a:pt x="298" y="381"/>
                    </a:cubicBezTo>
                    <a:cubicBezTo>
                      <a:pt x="290" y="410"/>
                      <a:pt x="279" y="441"/>
                      <a:pt x="263" y="463"/>
                    </a:cubicBezTo>
                    <a:cubicBezTo>
                      <a:pt x="251" y="477"/>
                      <a:pt x="231" y="495"/>
                      <a:pt x="205" y="486"/>
                    </a:cubicBezTo>
                    <a:cubicBezTo>
                      <a:pt x="165" y="474"/>
                      <a:pt x="154" y="419"/>
                      <a:pt x="138" y="381"/>
                    </a:cubicBezTo>
                    <a:cubicBezTo>
                      <a:pt x="91" y="397"/>
                      <a:pt x="1" y="403"/>
                      <a:pt x="1" y="344"/>
                    </a:cubicBezTo>
                    <a:cubicBezTo>
                      <a:pt x="1" y="333"/>
                      <a:pt x="5" y="321"/>
                      <a:pt x="9" y="312"/>
                    </a:cubicBezTo>
                    <a:cubicBezTo>
                      <a:pt x="20" y="285"/>
                      <a:pt x="43" y="264"/>
                      <a:pt x="60" y="243"/>
                    </a:cubicBezTo>
                    <a:cubicBezTo>
                      <a:pt x="38" y="218"/>
                      <a:pt x="0" y="186"/>
                      <a:pt x="1" y="143"/>
                    </a:cubicBezTo>
                    <a:cubicBezTo>
                      <a:pt x="2" y="82"/>
                      <a:pt x="94" y="92"/>
                      <a:pt x="139" y="107"/>
                    </a:cubicBezTo>
                    <a:cubicBezTo>
                      <a:pt x="154" y="62"/>
                      <a:pt x="167" y="14"/>
                      <a:pt x="212" y="0"/>
                    </a:cubicBezTo>
                    <a:close/>
                    <a:moveTo>
                      <a:pt x="230" y="38"/>
                    </a:moveTo>
                    <a:cubicBezTo>
                      <a:pt x="219" y="33"/>
                      <a:pt x="204" y="38"/>
                      <a:pt x="198" y="44"/>
                    </a:cubicBezTo>
                    <a:cubicBezTo>
                      <a:pt x="179" y="58"/>
                      <a:pt x="166" y="90"/>
                      <a:pt x="158" y="113"/>
                    </a:cubicBezTo>
                    <a:cubicBezTo>
                      <a:pt x="169" y="116"/>
                      <a:pt x="178" y="120"/>
                      <a:pt x="188" y="125"/>
                    </a:cubicBezTo>
                    <a:cubicBezTo>
                      <a:pt x="197" y="128"/>
                      <a:pt x="210" y="137"/>
                      <a:pt x="219" y="137"/>
                    </a:cubicBezTo>
                    <a:cubicBezTo>
                      <a:pt x="227" y="137"/>
                      <a:pt x="239" y="128"/>
                      <a:pt x="248" y="125"/>
                    </a:cubicBezTo>
                    <a:cubicBezTo>
                      <a:pt x="259" y="120"/>
                      <a:pt x="269" y="116"/>
                      <a:pt x="280" y="113"/>
                    </a:cubicBezTo>
                    <a:cubicBezTo>
                      <a:pt x="269" y="85"/>
                      <a:pt x="256" y="49"/>
                      <a:pt x="230" y="38"/>
                    </a:cubicBezTo>
                    <a:close/>
                    <a:moveTo>
                      <a:pt x="34" y="153"/>
                    </a:moveTo>
                    <a:cubicBezTo>
                      <a:pt x="33" y="185"/>
                      <a:pt x="60" y="212"/>
                      <a:pt x="75" y="231"/>
                    </a:cubicBezTo>
                    <a:cubicBezTo>
                      <a:pt x="92" y="216"/>
                      <a:pt x="109" y="203"/>
                      <a:pt x="127" y="191"/>
                    </a:cubicBezTo>
                    <a:cubicBezTo>
                      <a:pt x="128" y="167"/>
                      <a:pt x="132" y="146"/>
                      <a:pt x="136" y="126"/>
                    </a:cubicBezTo>
                    <a:cubicBezTo>
                      <a:pt x="98" y="118"/>
                      <a:pt x="36" y="114"/>
                      <a:pt x="34" y="153"/>
                    </a:cubicBezTo>
                    <a:close/>
                    <a:moveTo>
                      <a:pt x="403" y="154"/>
                    </a:moveTo>
                    <a:cubicBezTo>
                      <a:pt x="402" y="114"/>
                      <a:pt x="340" y="118"/>
                      <a:pt x="302" y="126"/>
                    </a:cubicBezTo>
                    <a:cubicBezTo>
                      <a:pt x="306" y="146"/>
                      <a:pt x="309" y="167"/>
                      <a:pt x="310" y="191"/>
                    </a:cubicBezTo>
                    <a:cubicBezTo>
                      <a:pt x="328" y="203"/>
                      <a:pt x="346" y="216"/>
                      <a:pt x="362" y="231"/>
                    </a:cubicBezTo>
                    <a:cubicBezTo>
                      <a:pt x="378" y="210"/>
                      <a:pt x="404" y="188"/>
                      <a:pt x="403" y="154"/>
                    </a:cubicBezTo>
                    <a:close/>
                    <a:moveTo>
                      <a:pt x="142" y="180"/>
                    </a:moveTo>
                    <a:cubicBezTo>
                      <a:pt x="162" y="168"/>
                      <a:pt x="182" y="157"/>
                      <a:pt x="201" y="146"/>
                    </a:cubicBezTo>
                    <a:cubicBezTo>
                      <a:pt x="185" y="140"/>
                      <a:pt x="170" y="134"/>
                      <a:pt x="153" y="129"/>
                    </a:cubicBezTo>
                    <a:cubicBezTo>
                      <a:pt x="148" y="145"/>
                      <a:pt x="145" y="163"/>
                      <a:pt x="142" y="180"/>
                    </a:cubicBezTo>
                    <a:close/>
                    <a:moveTo>
                      <a:pt x="236" y="147"/>
                    </a:moveTo>
                    <a:cubicBezTo>
                      <a:pt x="257" y="156"/>
                      <a:pt x="275" y="169"/>
                      <a:pt x="295" y="180"/>
                    </a:cubicBezTo>
                    <a:cubicBezTo>
                      <a:pt x="292" y="163"/>
                      <a:pt x="290" y="144"/>
                      <a:pt x="284" y="129"/>
                    </a:cubicBezTo>
                    <a:cubicBezTo>
                      <a:pt x="268" y="135"/>
                      <a:pt x="250" y="139"/>
                      <a:pt x="236" y="147"/>
                    </a:cubicBezTo>
                    <a:close/>
                    <a:moveTo>
                      <a:pt x="176" y="175"/>
                    </a:moveTo>
                    <a:cubicBezTo>
                      <a:pt x="167" y="181"/>
                      <a:pt x="144" y="192"/>
                      <a:pt x="140" y="200"/>
                    </a:cubicBezTo>
                    <a:cubicBezTo>
                      <a:pt x="136" y="211"/>
                      <a:pt x="138" y="230"/>
                      <a:pt x="138" y="244"/>
                    </a:cubicBezTo>
                    <a:cubicBezTo>
                      <a:pt x="138" y="260"/>
                      <a:pt x="139" y="275"/>
                      <a:pt x="140" y="289"/>
                    </a:cubicBezTo>
                    <a:cubicBezTo>
                      <a:pt x="151" y="297"/>
                      <a:pt x="163" y="305"/>
                      <a:pt x="178" y="314"/>
                    </a:cubicBezTo>
                    <a:cubicBezTo>
                      <a:pt x="185" y="318"/>
                      <a:pt x="210" y="334"/>
                      <a:pt x="220" y="334"/>
                    </a:cubicBezTo>
                    <a:cubicBezTo>
                      <a:pt x="224" y="334"/>
                      <a:pt x="235" y="327"/>
                      <a:pt x="241" y="324"/>
                    </a:cubicBezTo>
                    <a:cubicBezTo>
                      <a:pt x="256" y="316"/>
                      <a:pt x="264" y="310"/>
                      <a:pt x="279" y="301"/>
                    </a:cubicBezTo>
                    <a:cubicBezTo>
                      <a:pt x="284" y="298"/>
                      <a:pt x="295" y="293"/>
                      <a:pt x="297" y="288"/>
                    </a:cubicBezTo>
                    <a:cubicBezTo>
                      <a:pt x="301" y="278"/>
                      <a:pt x="299" y="259"/>
                      <a:pt x="299" y="244"/>
                    </a:cubicBezTo>
                    <a:cubicBezTo>
                      <a:pt x="299" y="228"/>
                      <a:pt x="299" y="213"/>
                      <a:pt x="297" y="199"/>
                    </a:cubicBezTo>
                    <a:cubicBezTo>
                      <a:pt x="273" y="181"/>
                      <a:pt x="246" y="167"/>
                      <a:pt x="219" y="153"/>
                    </a:cubicBezTo>
                    <a:cubicBezTo>
                      <a:pt x="205" y="161"/>
                      <a:pt x="192" y="166"/>
                      <a:pt x="176" y="175"/>
                    </a:cubicBezTo>
                    <a:close/>
                    <a:moveTo>
                      <a:pt x="87" y="245"/>
                    </a:moveTo>
                    <a:cubicBezTo>
                      <a:pt x="99" y="256"/>
                      <a:pt x="111" y="268"/>
                      <a:pt x="125" y="277"/>
                    </a:cubicBezTo>
                    <a:cubicBezTo>
                      <a:pt x="124" y="254"/>
                      <a:pt x="126" y="233"/>
                      <a:pt x="124" y="211"/>
                    </a:cubicBezTo>
                    <a:cubicBezTo>
                      <a:pt x="112" y="222"/>
                      <a:pt x="97" y="231"/>
                      <a:pt x="87" y="245"/>
                    </a:cubicBezTo>
                    <a:close/>
                    <a:moveTo>
                      <a:pt x="313" y="277"/>
                    </a:moveTo>
                    <a:cubicBezTo>
                      <a:pt x="326" y="267"/>
                      <a:pt x="338" y="256"/>
                      <a:pt x="350" y="245"/>
                    </a:cubicBezTo>
                    <a:cubicBezTo>
                      <a:pt x="340" y="231"/>
                      <a:pt x="326" y="221"/>
                      <a:pt x="312" y="211"/>
                    </a:cubicBezTo>
                    <a:cubicBezTo>
                      <a:pt x="313" y="234"/>
                      <a:pt x="311" y="255"/>
                      <a:pt x="313" y="277"/>
                    </a:cubicBezTo>
                    <a:close/>
                    <a:moveTo>
                      <a:pt x="74" y="257"/>
                    </a:moveTo>
                    <a:cubicBezTo>
                      <a:pt x="59" y="278"/>
                      <a:pt x="34" y="302"/>
                      <a:pt x="34" y="334"/>
                    </a:cubicBezTo>
                    <a:cubicBezTo>
                      <a:pt x="36" y="373"/>
                      <a:pt x="95" y="371"/>
                      <a:pt x="136" y="362"/>
                    </a:cubicBezTo>
                    <a:cubicBezTo>
                      <a:pt x="132" y="342"/>
                      <a:pt x="128" y="321"/>
                      <a:pt x="127" y="297"/>
                    </a:cubicBezTo>
                    <a:cubicBezTo>
                      <a:pt x="108" y="285"/>
                      <a:pt x="92" y="270"/>
                      <a:pt x="74" y="257"/>
                    </a:cubicBezTo>
                    <a:close/>
                    <a:moveTo>
                      <a:pt x="403" y="333"/>
                    </a:moveTo>
                    <a:cubicBezTo>
                      <a:pt x="403" y="300"/>
                      <a:pt x="378" y="279"/>
                      <a:pt x="363" y="257"/>
                    </a:cubicBezTo>
                    <a:cubicBezTo>
                      <a:pt x="345" y="271"/>
                      <a:pt x="329" y="285"/>
                      <a:pt x="310" y="297"/>
                    </a:cubicBezTo>
                    <a:cubicBezTo>
                      <a:pt x="309" y="321"/>
                      <a:pt x="306" y="342"/>
                      <a:pt x="302" y="362"/>
                    </a:cubicBezTo>
                    <a:cubicBezTo>
                      <a:pt x="340" y="370"/>
                      <a:pt x="402" y="374"/>
                      <a:pt x="403" y="333"/>
                    </a:cubicBezTo>
                    <a:close/>
                    <a:moveTo>
                      <a:pt x="154" y="359"/>
                    </a:moveTo>
                    <a:cubicBezTo>
                      <a:pt x="170" y="353"/>
                      <a:pt x="187" y="349"/>
                      <a:pt x="201" y="341"/>
                    </a:cubicBezTo>
                    <a:cubicBezTo>
                      <a:pt x="180" y="332"/>
                      <a:pt x="162" y="319"/>
                      <a:pt x="142" y="308"/>
                    </a:cubicBezTo>
                    <a:cubicBezTo>
                      <a:pt x="146" y="325"/>
                      <a:pt x="147" y="344"/>
                      <a:pt x="154" y="359"/>
                    </a:cubicBezTo>
                    <a:close/>
                    <a:moveTo>
                      <a:pt x="236" y="342"/>
                    </a:moveTo>
                    <a:cubicBezTo>
                      <a:pt x="252" y="348"/>
                      <a:pt x="268" y="354"/>
                      <a:pt x="285" y="359"/>
                    </a:cubicBezTo>
                    <a:cubicBezTo>
                      <a:pt x="289" y="344"/>
                      <a:pt x="292" y="326"/>
                      <a:pt x="295" y="310"/>
                    </a:cubicBezTo>
                    <a:cubicBezTo>
                      <a:pt x="295" y="309"/>
                      <a:pt x="295" y="308"/>
                      <a:pt x="293" y="308"/>
                    </a:cubicBezTo>
                    <a:cubicBezTo>
                      <a:pt x="276" y="321"/>
                      <a:pt x="255" y="331"/>
                      <a:pt x="236" y="342"/>
                    </a:cubicBezTo>
                    <a:close/>
                    <a:moveTo>
                      <a:pt x="218" y="351"/>
                    </a:moveTo>
                    <a:cubicBezTo>
                      <a:pt x="216" y="351"/>
                      <a:pt x="215" y="352"/>
                      <a:pt x="214" y="353"/>
                    </a:cubicBezTo>
                    <a:cubicBezTo>
                      <a:pt x="198" y="361"/>
                      <a:pt x="177" y="368"/>
                      <a:pt x="158" y="375"/>
                    </a:cubicBezTo>
                    <a:cubicBezTo>
                      <a:pt x="168" y="401"/>
                      <a:pt x="182" y="439"/>
                      <a:pt x="207" y="450"/>
                    </a:cubicBezTo>
                    <a:cubicBezTo>
                      <a:pt x="213" y="453"/>
                      <a:pt x="225" y="452"/>
                      <a:pt x="230" y="450"/>
                    </a:cubicBezTo>
                    <a:cubicBezTo>
                      <a:pt x="257" y="439"/>
                      <a:pt x="269" y="403"/>
                      <a:pt x="280" y="375"/>
                    </a:cubicBezTo>
                    <a:cubicBezTo>
                      <a:pt x="257" y="371"/>
                      <a:pt x="237" y="354"/>
                      <a:pt x="218" y="3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70" name="Freeform 7">
                <a:extLst>
                  <a:ext uri="{FF2B5EF4-FFF2-40B4-BE49-F238E27FC236}">
                    <a16:creationId xmlns:a16="http://schemas.microsoft.com/office/drawing/2014/main" id="{D6D701FC-C7DF-4CCD-A244-BDC6659A2233}"/>
                  </a:ext>
                </a:extLst>
              </p:cNvPr>
              <p:cNvSpPr>
                <a:spLocks/>
              </p:cNvSpPr>
              <p:nvPr/>
            </p:nvSpPr>
            <p:spPr bwMode="auto">
              <a:xfrm>
                <a:off x="2397869" y="1506540"/>
                <a:ext cx="153988" cy="131763"/>
              </a:xfrm>
              <a:custGeom>
                <a:avLst/>
                <a:gdLst>
                  <a:gd name="T0" fmla="*/ 122 w 122"/>
                  <a:gd name="T1" fmla="*/ 80 h 104"/>
                  <a:gd name="T2" fmla="*/ 90 w 122"/>
                  <a:gd name="T3" fmla="*/ 92 h 104"/>
                  <a:gd name="T4" fmla="*/ 61 w 122"/>
                  <a:gd name="T5" fmla="*/ 104 h 104"/>
                  <a:gd name="T6" fmla="*/ 30 w 122"/>
                  <a:gd name="T7" fmla="*/ 92 h 104"/>
                  <a:gd name="T8" fmla="*/ 0 w 122"/>
                  <a:gd name="T9" fmla="*/ 80 h 104"/>
                  <a:gd name="T10" fmla="*/ 40 w 122"/>
                  <a:gd name="T11" fmla="*/ 11 h 104"/>
                  <a:gd name="T12" fmla="*/ 72 w 122"/>
                  <a:gd name="T13" fmla="*/ 5 h 104"/>
                  <a:gd name="T14" fmla="*/ 122 w 122"/>
                  <a:gd name="T15" fmla="*/ 8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04">
                    <a:moveTo>
                      <a:pt x="122" y="80"/>
                    </a:moveTo>
                    <a:cubicBezTo>
                      <a:pt x="111" y="83"/>
                      <a:pt x="101" y="87"/>
                      <a:pt x="90" y="92"/>
                    </a:cubicBezTo>
                    <a:cubicBezTo>
                      <a:pt x="81" y="95"/>
                      <a:pt x="69" y="104"/>
                      <a:pt x="61" y="104"/>
                    </a:cubicBezTo>
                    <a:cubicBezTo>
                      <a:pt x="52" y="104"/>
                      <a:pt x="39" y="95"/>
                      <a:pt x="30" y="92"/>
                    </a:cubicBezTo>
                    <a:cubicBezTo>
                      <a:pt x="20" y="87"/>
                      <a:pt x="11" y="83"/>
                      <a:pt x="0" y="80"/>
                    </a:cubicBezTo>
                    <a:cubicBezTo>
                      <a:pt x="8" y="57"/>
                      <a:pt x="21" y="25"/>
                      <a:pt x="40" y="11"/>
                    </a:cubicBezTo>
                    <a:cubicBezTo>
                      <a:pt x="46" y="5"/>
                      <a:pt x="61" y="0"/>
                      <a:pt x="72" y="5"/>
                    </a:cubicBezTo>
                    <a:cubicBezTo>
                      <a:pt x="98" y="16"/>
                      <a:pt x="111" y="52"/>
                      <a:pt x="122" y="8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71" name="Freeform 8">
                <a:extLst>
                  <a:ext uri="{FF2B5EF4-FFF2-40B4-BE49-F238E27FC236}">
                    <a16:creationId xmlns:a16="http://schemas.microsoft.com/office/drawing/2014/main" id="{663E3845-D70D-289D-7DD6-42CBF2EB70B2}"/>
                  </a:ext>
                </a:extLst>
              </p:cNvPr>
              <p:cNvSpPr>
                <a:spLocks/>
              </p:cNvSpPr>
              <p:nvPr/>
            </p:nvSpPr>
            <p:spPr bwMode="auto">
              <a:xfrm>
                <a:off x="2239121" y="1609726"/>
                <a:ext cx="130175" cy="147638"/>
              </a:xfrm>
              <a:custGeom>
                <a:avLst/>
                <a:gdLst>
                  <a:gd name="T0" fmla="*/ 103 w 103"/>
                  <a:gd name="T1" fmla="*/ 12 h 117"/>
                  <a:gd name="T2" fmla="*/ 94 w 103"/>
                  <a:gd name="T3" fmla="*/ 77 h 117"/>
                  <a:gd name="T4" fmla="*/ 42 w 103"/>
                  <a:gd name="T5" fmla="*/ 117 h 117"/>
                  <a:gd name="T6" fmla="*/ 1 w 103"/>
                  <a:gd name="T7" fmla="*/ 39 h 117"/>
                  <a:gd name="T8" fmla="*/ 103 w 103"/>
                  <a:gd name="T9" fmla="*/ 12 h 117"/>
                </a:gdLst>
                <a:ahLst/>
                <a:cxnLst>
                  <a:cxn ang="0">
                    <a:pos x="T0" y="T1"/>
                  </a:cxn>
                  <a:cxn ang="0">
                    <a:pos x="T2" y="T3"/>
                  </a:cxn>
                  <a:cxn ang="0">
                    <a:pos x="T4" y="T5"/>
                  </a:cxn>
                  <a:cxn ang="0">
                    <a:pos x="T6" y="T7"/>
                  </a:cxn>
                  <a:cxn ang="0">
                    <a:pos x="T8" y="T9"/>
                  </a:cxn>
                </a:cxnLst>
                <a:rect l="0" t="0" r="r" b="b"/>
                <a:pathLst>
                  <a:path w="103" h="117">
                    <a:moveTo>
                      <a:pt x="103" y="12"/>
                    </a:moveTo>
                    <a:cubicBezTo>
                      <a:pt x="99" y="32"/>
                      <a:pt x="95" y="53"/>
                      <a:pt x="94" y="77"/>
                    </a:cubicBezTo>
                    <a:cubicBezTo>
                      <a:pt x="76" y="89"/>
                      <a:pt x="59" y="102"/>
                      <a:pt x="42" y="117"/>
                    </a:cubicBezTo>
                    <a:cubicBezTo>
                      <a:pt x="27" y="98"/>
                      <a:pt x="0" y="71"/>
                      <a:pt x="1" y="39"/>
                    </a:cubicBezTo>
                    <a:cubicBezTo>
                      <a:pt x="3" y="0"/>
                      <a:pt x="65" y="4"/>
                      <a:pt x="103" y="12"/>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72" name="Freeform 9">
                <a:extLst>
                  <a:ext uri="{FF2B5EF4-FFF2-40B4-BE49-F238E27FC236}">
                    <a16:creationId xmlns:a16="http://schemas.microsoft.com/office/drawing/2014/main" id="{802CD96D-9B10-28EC-5FEE-0BF852CD34E0}"/>
                  </a:ext>
                </a:extLst>
              </p:cNvPr>
              <p:cNvSpPr>
                <a:spLocks/>
              </p:cNvSpPr>
              <p:nvPr/>
            </p:nvSpPr>
            <p:spPr bwMode="auto">
              <a:xfrm>
                <a:off x="2578844" y="1609726"/>
                <a:ext cx="128588" cy="147638"/>
              </a:xfrm>
              <a:custGeom>
                <a:avLst/>
                <a:gdLst>
                  <a:gd name="T0" fmla="*/ 60 w 102"/>
                  <a:gd name="T1" fmla="*/ 117 h 117"/>
                  <a:gd name="T2" fmla="*/ 8 w 102"/>
                  <a:gd name="T3" fmla="*/ 77 h 117"/>
                  <a:gd name="T4" fmla="*/ 0 w 102"/>
                  <a:gd name="T5" fmla="*/ 12 h 117"/>
                  <a:gd name="T6" fmla="*/ 101 w 102"/>
                  <a:gd name="T7" fmla="*/ 40 h 117"/>
                  <a:gd name="T8" fmla="*/ 60 w 102"/>
                  <a:gd name="T9" fmla="*/ 117 h 117"/>
                </a:gdLst>
                <a:ahLst/>
                <a:cxnLst>
                  <a:cxn ang="0">
                    <a:pos x="T0" y="T1"/>
                  </a:cxn>
                  <a:cxn ang="0">
                    <a:pos x="T2" y="T3"/>
                  </a:cxn>
                  <a:cxn ang="0">
                    <a:pos x="T4" y="T5"/>
                  </a:cxn>
                  <a:cxn ang="0">
                    <a:pos x="T6" y="T7"/>
                  </a:cxn>
                  <a:cxn ang="0">
                    <a:pos x="T8" y="T9"/>
                  </a:cxn>
                </a:cxnLst>
                <a:rect l="0" t="0" r="r" b="b"/>
                <a:pathLst>
                  <a:path w="102" h="117">
                    <a:moveTo>
                      <a:pt x="60" y="117"/>
                    </a:moveTo>
                    <a:cubicBezTo>
                      <a:pt x="44" y="102"/>
                      <a:pt x="26" y="89"/>
                      <a:pt x="8" y="77"/>
                    </a:cubicBezTo>
                    <a:cubicBezTo>
                      <a:pt x="7" y="53"/>
                      <a:pt x="4" y="32"/>
                      <a:pt x="0" y="12"/>
                    </a:cubicBezTo>
                    <a:cubicBezTo>
                      <a:pt x="38" y="4"/>
                      <a:pt x="100" y="0"/>
                      <a:pt x="101" y="40"/>
                    </a:cubicBezTo>
                    <a:cubicBezTo>
                      <a:pt x="102" y="74"/>
                      <a:pt x="76" y="96"/>
                      <a:pt x="60" y="117"/>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73" name="Freeform 10">
                <a:extLst>
                  <a:ext uri="{FF2B5EF4-FFF2-40B4-BE49-F238E27FC236}">
                    <a16:creationId xmlns:a16="http://schemas.microsoft.com/office/drawing/2014/main" id="{BB3D7D78-E30A-A383-CE7B-56CBEC5CAD47}"/>
                  </a:ext>
                </a:extLst>
              </p:cNvPr>
              <p:cNvSpPr>
                <a:spLocks/>
              </p:cNvSpPr>
              <p:nvPr/>
            </p:nvSpPr>
            <p:spPr bwMode="auto">
              <a:xfrm>
                <a:off x="2377233" y="1628776"/>
                <a:ext cx="74613" cy="63500"/>
              </a:xfrm>
              <a:custGeom>
                <a:avLst/>
                <a:gdLst>
                  <a:gd name="T0" fmla="*/ 11 w 59"/>
                  <a:gd name="T1" fmla="*/ 0 h 51"/>
                  <a:gd name="T2" fmla="*/ 59 w 59"/>
                  <a:gd name="T3" fmla="*/ 17 h 51"/>
                  <a:gd name="T4" fmla="*/ 0 w 59"/>
                  <a:gd name="T5" fmla="*/ 51 h 51"/>
                  <a:gd name="T6" fmla="*/ 11 w 59"/>
                  <a:gd name="T7" fmla="*/ 0 h 51"/>
                </a:gdLst>
                <a:ahLst/>
                <a:cxnLst>
                  <a:cxn ang="0">
                    <a:pos x="T0" y="T1"/>
                  </a:cxn>
                  <a:cxn ang="0">
                    <a:pos x="T2" y="T3"/>
                  </a:cxn>
                  <a:cxn ang="0">
                    <a:pos x="T4" y="T5"/>
                  </a:cxn>
                  <a:cxn ang="0">
                    <a:pos x="T6" y="T7"/>
                  </a:cxn>
                </a:cxnLst>
                <a:rect l="0" t="0" r="r" b="b"/>
                <a:pathLst>
                  <a:path w="59" h="51">
                    <a:moveTo>
                      <a:pt x="11" y="0"/>
                    </a:moveTo>
                    <a:cubicBezTo>
                      <a:pt x="28" y="5"/>
                      <a:pt x="43" y="11"/>
                      <a:pt x="59" y="17"/>
                    </a:cubicBezTo>
                    <a:cubicBezTo>
                      <a:pt x="40" y="28"/>
                      <a:pt x="20" y="39"/>
                      <a:pt x="0" y="51"/>
                    </a:cubicBezTo>
                    <a:cubicBezTo>
                      <a:pt x="3" y="34"/>
                      <a:pt x="6" y="16"/>
                      <a:pt x="11"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74" name="Freeform 11">
                <a:extLst>
                  <a:ext uri="{FF2B5EF4-FFF2-40B4-BE49-F238E27FC236}">
                    <a16:creationId xmlns:a16="http://schemas.microsoft.com/office/drawing/2014/main" id="{38D099EB-C3DE-F069-9A3C-1531FC9EA85C}"/>
                  </a:ext>
                </a:extLst>
              </p:cNvPr>
              <p:cNvSpPr>
                <a:spLocks/>
              </p:cNvSpPr>
              <p:nvPr/>
            </p:nvSpPr>
            <p:spPr bwMode="auto">
              <a:xfrm>
                <a:off x="2496295" y="1628776"/>
                <a:ext cx="74613" cy="63500"/>
              </a:xfrm>
              <a:custGeom>
                <a:avLst/>
                <a:gdLst>
                  <a:gd name="T0" fmla="*/ 48 w 59"/>
                  <a:gd name="T1" fmla="*/ 0 h 51"/>
                  <a:gd name="T2" fmla="*/ 59 w 59"/>
                  <a:gd name="T3" fmla="*/ 51 h 51"/>
                  <a:gd name="T4" fmla="*/ 0 w 59"/>
                  <a:gd name="T5" fmla="*/ 18 h 51"/>
                  <a:gd name="T6" fmla="*/ 48 w 59"/>
                  <a:gd name="T7" fmla="*/ 0 h 51"/>
                </a:gdLst>
                <a:ahLst/>
                <a:cxnLst>
                  <a:cxn ang="0">
                    <a:pos x="T0" y="T1"/>
                  </a:cxn>
                  <a:cxn ang="0">
                    <a:pos x="T2" y="T3"/>
                  </a:cxn>
                  <a:cxn ang="0">
                    <a:pos x="T4" y="T5"/>
                  </a:cxn>
                  <a:cxn ang="0">
                    <a:pos x="T6" y="T7"/>
                  </a:cxn>
                </a:cxnLst>
                <a:rect l="0" t="0" r="r" b="b"/>
                <a:pathLst>
                  <a:path w="59" h="51">
                    <a:moveTo>
                      <a:pt x="48" y="0"/>
                    </a:moveTo>
                    <a:cubicBezTo>
                      <a:pt x="54" y="15"/>
                      <a:pt x="56" y="34"/>
                      <a:pt x="59" y="51"/>
                    </a:cubicBezTo>
                    <a:cubicBezTo>
                      <a:pt x="39" y="40"/>
                      <a:pt x="21" y="27"/>
                      <a:pt x="0" y="18"/>
                    </a:cubicBezTo>
                    <a:cubicBezTo>
                      <a:pt x="14" y="10"/>
                      <a:pt x="32" y="6"/>
                      <a:pt x="48"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75" name="Freeform 12">
                <a:extLst>
                  <a:ext uri="{FF2B5EF4-FFF2-40B4-BE49-F238E27FC236}">
                    <a16:creationId xmlns:a16="http://schemas.microsoft.com/office/drawing/2014/main" id="{A9E60A1E-B9E2-9A83-EA45-7D331186EAFE}"/>
                  </a:ext>
                </a:extLst>
              </p:cNvPr>
              <p:cNvSpPr>
                <a:spLocks noEditPoints="1"/>
              </p:cNvSpPr>
              <p:nvPr/>
            </p:nvSpPr>
            <p:spPr bwMode="auto">
              <a:xfrm>
                <a:off x="2369295" y="1658938"/>
                <a:ext cx="207963" cy="228600"/>
              </a:xfrm>
              <a:custGeom>
                <a:avLst/>
                <a:gdLst>
                  <a:gd name="T0" fmla="*/ 83 w 165"/>
                  <a:gd name="T1" fmla="*/ 0 h 181"/>
                  <a:gd name="T2" fmla="*/ 161 w 165"/>
                  <a:gd name="T3" fmla="*/ 46 h 181"/>
                  <a:gd name="T4" fmla="*/ 163 w 165"/>
                  <a:gd name="T5" fmla="*/ 91 h 181"/>
                  <a:gd name="T6" fmla="*/ 161 w 165"/>
                  <a:gd name="T7" fmla="*/ 135 h 181"/>
                  <a:gd name="T8" fmla="*/ 143 w 165"/>
                  <a:gd name="T9" fmla="*/ 148 h 181"/>
                  <a:gd name="T10" fmla="*/ 105 w 165"/>
                  <a:gd name="T11" fmla="*/ 171 h 181"/>
                  <a:gd name="T12" fmla="*/ 84 w 165"/>
                  <a:gd name="T13" fmla="*/ 181 h 181"/>
                  <a:gd name="T14" fmla="*/ 42 w 165"/>
                  <a:gd name="T15" fmla="*/ 161 h 181"/>
                  <a:gd name="T16" fmla="*/ 4 w 165"/>
                  <a:gd name="T17" fmla="*/ 136 h 181"/>
                  <a:gd name="T18" fmla="*/ 2 w 165"/>
                  <a:gd name="T19" fmla="*/ 91 h 181"/>
                  <a:gd name="T20" fmla="*/ 4 w 165"/>
                  <a:gd name="T21" fmla="*/ 47 h 181"/>
                  <a:gd name="T22" fmla="*/ 40 w 165"/>
                  <a:gd name="T23" fmla="*/ 22 h 181"/>
                  <a:gd name="T24" fmla="*/ 83 w 165"/>
                  <a:gd name="T25" fmla="*/ 0 h 181"/>
                  <a:gd name="T26" fmla="*/ 26 w 165"/>
                  <a:gd name="T27" fmla="*/ 84 h 181"/>
                  <a:gd name="T28" fmla="*/ 139 w 165"/>
                  <a:gd name="T29" fmla="*/ 98 h 181"/>
                  <a:gd name="T30" fmla="*/ 74 w 165"/>
                  <a:gd name="T31" fmla="*/ 36 h 181"/>
                  <a:gd name="T32" fmla="*/ 26 w 165"/>
                  <a:gd name="T33" fmla="*/ 8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81">
                    <a:moveTo>
                      <a:pt x="83" y="0"/>
                    </a:moveTo>
                    <a:cubicBezTo>
                      <a:pt x="110" y="14"/>
                      <a:pt x="137" y="28"/>
                      <a:pt x="161" y="46"/>
                    </a:cubicBezTo>
                    <a:cubicBezTo>
                      <a:pt x="163" y="60"/>
                      <a:pt x="163" y="75"/>
                      <a:pt x="163" y="91"/>
                    </a:cubicBezTo>
                    <a:cubicBezTo>
                      <a:pt x="163" y="106"/>
                      <a:pt x="165" y="125"/>
                      <a:pt x="161" y="135"/>
                    </a:cubicBezTo>
                    <a:cubicBezTo>
                      <a:pt x="159" y="140"/>
                      <a:pt x="148" y="145"/>
                      <a:pt x="143" y="148"/>
                    </a:cubicBezTo>
                    <a:cubicBezTo>
                      <a:pt x="128" y="157"/>
                      <a:pt x="120" y="163"/>
                      <a:pt x="105" y="171"/>
                    </a:cubicBezTo>
                    <a:cubicBezTo>
                      <a:pt x="99" y="174"/>
                      <a:pt x="88" y="181"/>
                      <a:pt x="84" y="181"/>
                    </a:cubicBezTo>
                    <a:cubicBezTo>
                      <a:pt x="74" y="181"/>
                      <a:pt x="49" y="165"/>
                      <a:pt x="42" y="161"/>
                    </a:cubicBezTo>
                    <a:cubicBezTo>
                      <a:pt x="27" y="152"/>
                      <a:pt x="15" y="144"/>
                      <a:pt x="4" y="136"/>
                    </a:cubicBezTo>
                    <a:cubicBezTo>
                      <a:pt x="3" y="122"/>
                      <a:pt x="2" y="107"/>
                      <a:pt x="2" y="91"/>
                    </a:cubicBezTo>
                    <a:cubicBezTo>
                      <a:pt x="2" y="77"/>
                      <a:pt x="0" y="58"/>
                      <a:pt x="4" y="47"/>
                    </a:cubicBezTo>
                    <a:cubicBezTo>
                      <a:pt x="8" y="39"/>
                      <a:pt x="31" y="28"/>
                      <a:pt x="40" y="22"/>
                    </a:cubicBezTo>
                    <a:cubicBezTo>
                      <a:pt x="56" y="13"/>
                      <a:pt x="69" y="8"/>
                      <a:pt x="83" y="0"/>
                    </a:cubicBezTo>
                    <a:close/>
                    <a:moveTo>
                      <a:pt x="26" y="84"/>
                    </a:moveTo>
                    <a:cubicBezTo>
                      <a:pt x="18" y="163"/>
                      <a:pt x="132" y="167"/>
                      <a:pt x="139" y="98"/>
                    </a:cubicBezTo>
                    <a:cubicBezTo>
                      <a:pt x="143" y="57"/>
                      <a:pt x="110" y="30"/>
                      <a:pt x="74" y="36"/>
                    </a:cubicBezTo>
                    <a:cubicBezTo>
                      <a:pt x="49" y="39"/>
                      <a:pt x="29" y="57"/>
                      <a:pt x="26" y="84"/>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76" name="Freeform 13">
                <a:extLst>
                  <a:ext uri="{FF2B5EF4-FFF2-40B4-BE49-F238E27FC236}">
                    <a16:creationId xmlns:a16="http://schemas.microsoft.com/office/drawing/2014/main" id="{350E59A1-59A7-2A4C-C8FD-56A1B811EB53}"/>
                  </a:ext>
                </a:extLst>
              </p:cNvPr>
              <p:cNvSpPr>
                <a:spLocks/>
              </p:cNvSpPr>
              <p:nvPr/>
            </p:nvSpPr>
            <p:spPr bwMode="auto">
              <a:xfrm>
                <a:off x="2391520" y="1697039"/>
                <a:ext cx="158751" cy="173038"/>
              </a:xfrm>
              <a:custGeom>
                <a:avLst/>
                <a:gdLst>
                  <a:gd name="T0" fmla="*/ 56 w 125"/>
                  <a:gd name="T1" fmla="*/ 6 h 137"/>
                  <a:gd name="T2" fmla="*/ 121 w 125"/>
                  <a:gd name="T3" fmla="*/ 68 h 137"/>
                  <a:gd name="T4" fmla="*/ 8 w 125"/>
                  <a:gd name="T5" fmla="*/ 54 h 137"/>
                  <a:gd name="T6" fmla="*/ 56 w 125"/>
                  <a:gd name="T7" fmla="*/ 6 h 137"/>
                </a:gdLst>
                <a:ahLst/>
                <a:cxnLst>
                  <a:cxn ang="0">
                    <a:pos x="T0" y="T1"/>
                  </a:cxn>
                  <a:cxn ang="0">
                    <a:pos x="T2" y="T3"/>
                  </a:cxn>
                  <a:cxn ang="0">
                    <a:pos x="T4" y="T5"/>
                  </a:cxn>
                  <a:cxn ang="0">
                    <a:pos x="T6" y="T7"/>
                  </a:cxn>
                </a:cxnLst>
                <a:rect l="0" t="0" r="r" b="b"/>
                <a:pathLst>
                  <a:path w="125" h="137">
                    <a:moveTo>
                      <a:pt x="56" y="6"/>
                    </a:moveTo>
                    <a:cubicBezTo>
                      <a:pt x="92" y="0"/>
                      <a:pt x="125" y="27"/>
                      <a:pt x="121" y="68"/>
                    </a:cubicBezTo>
                    <a:cubicBezTo>
                      <a:pt x="114" y="137"/>
                      <a:pt x="0" y="133"/>
                      <a:pt x="8" y="54"/>
                    </a:cubicBezTo>
                    <a:cubicBezTo>
                      <a:pt x="11" y="27"/>
                      <a:pt x="31" y="9"/>
                      <a:pt x="56"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77" name="Freeform 14">
                <a:extLst>
                  <a:ext uri="{FF2B5EF4-FFF2-40B4-BE49-F238E27FC236}">
                    <a16:creationId xmlns:a16="http://schemas.microsoft.com/office/drawing/2014/main" id="{6D7B2C24-B0A9-868F-0796-8E491D257547}"/>
                  </a:ext>
                </a:extLst>
              </p:cNvPr>
              <p:cNvSpPr>
                <a:spLocks/>
              </p:cNvSpPr>
              <p:nvPr/>
            </p:nvSpPr>
            <p:spPr bwMode="auto">
              <a:xfrm>
                <a:off x="2307382" y="1731963"/>
                <a:ext cx="49213" cy="84138"/>
              </a:xfrm>
              <a:custGeom>
                <a:avLst/>
                <a:gdLst>
                  <a:gd name="T0" fmla="*/ 37 w 39"/>
                  <a:gd name="T1" fmla="*/ 0 h 66"/>
                  <a:gd name="T2" fmla="*/ 38 w 39"/>
                  <a:gd name="T3" fmla="*/ 66 h 66"/>
                  <a:gd name="T4" fmla="*/ 0 w 39"/>
                  <a:gd name="T5" fmla="*/ 34 h 66"/>
                  <a:gd name="T6" fmla="*/ 37 w 39"/>
                  <a:gd name="T7" fmla="*/ 0 h 66"/>
                </a:gdLst>
                <a:ahLst/>
                <a:cxnLst>
                  <a:cxn ang="0">
                    <a:pos x="T0" y="T1"/>
                  </a:cxn>
                  <a:cxn ang="0">
                    <a:pos x="T2" y="T3"/>
                  </a:cxn>
                  <a:cxn ang="0">
                    <a:pos x="T4" y="T5"/>
                  </a:cxn>
                  <a:cxn ang="0">
                    <a:pos x="T6" y="T7"/>
                  </a:cxn>
                </a:cxnLst>
                <a:rect l="0" t="0" r="r" b="b"/>
                <a:pathLst>
                  <a:path w="39" h="66">
                    <a:moveTo>
                      <a:pt x="37" y="0"/>
                    </a:moveTo>
                    <a:cubicBezTo>
                      <a:pt x="39" y="22"/>
                      <a:pt x="37" y="43"/>
                      <a:pt x="38" y="66"/>
                    </a:cubicBezTo>
                    <a:cubicBezTo>
                      <a:pt x="24" y="57"/>
                      <a:pt x="12" y="45"/>
                      <a:pt x="0" y="34"/>
                    </a:cubicBezTo>
                    <a:cubicBezTo>
                      <a:pt x="10" y="20"/>
                      <a:pt x="25" y="11"/>
                      <a:pt x="37"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78" name="Freeform 15">
                <a:extLst>
                  <a:ext uri="{FF2B5EF4-FFF2-40B4-BE49-F238E27FC236}">
                    <a16:creationId xmlns:a16="http://schemas.microsoft.com/office/drawing/2014/main" id="{B4F97285-554D-2BF9-C9A4-2AE9FEEA7F20}"/>
                  </a:ext>
                </a:extLst>
              </p:cNvPr>
              <p:cNvSpPr>
                <a:spLocks/>
              </p:cNvSpPr>
              <p:nvPr/>
            </p:nvSpPr>
            <p:spPr bwMode="auto">
              <a:xfrm>
                <a:off x="2589958" y="1731963"/>
                <a:ext cx="49213" cy="84138"/>
              </a:xfrm>
              <a:custGeom>
                <a:avLst/>
                <a:gdLst>
                  <a:gd name="T0" fmla="*/ 1 w 39"/>
                  <a:gd name="T1" fmla="*/ 0 h 66"/>
                  <a:gd name="T2" fmla="*/ 39 w 39"/>
                  <a:gd name="T3" fmla="*/ 34 h 66"/>
                  <a:gd name="T4" fmla="*/ 2 w 39"/>
                  <a:gd name="T5" fmla="*/ 66 h 66"/>
                  <a:gd name="T6" fmla="*/ 1 w 39"/>
                  <a:gd name="T7" fmla="*/ 0 h 66"/>
                </a:gdLst>
                <a:ahLst/>
                <a:cxnLst>
                  <a:cxn ang="0">
                    <a:pos x="T0" y="T1"/>
                  </a:cxn>
                  <a:cxn ang="0">
                    <a:pos x="T2" y="T3"/>
                  </a:cxn>
                  <a:cxn ang="0">
                    <a:pos x="T4" y="T5"/>
                  </a:cxn>
                  <a:cxn ang="0">
                    <a:pos x="T6" y="T7"/>
                  </a:cxn>
                </a:cxnLst>
                <a:rect l="0" t="0" r="r" b="b"/>
                <a:pathLst>
                  <a:path w="39" h="66">
                    <a:moveTo>
                      <a:pt x="1" y="0"/>
                    </a:moveTo>
                    <a:cubicBezTo>
                      <a:pt x="15" y="10"/>
                      <a:pt x="29" y="20"/>
                      <a:pt x="39" y="34"/>
                    </a:cubicBezTo>
                    <a:cubicBezTo>
                      <a:pt x="27" y="45"/>
                      <a:pt x="15" y="56"/>
                      <a:pt x="2" y="66"/>
                    </a:cubicBezTo>
                    <a:cubicBezTo>
                      <a:pt x="0" y="44"/>
                      <a:pt x="2" y="23"/>
                      <a:pt x="1"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79" name="Freeform 16">
                <a:extLst>
                  <a:ext uri="{FF2B5EF4-FFF2-40B4-BE49-F238E27FC236}">
                    <a16:creationId xmlns:a16="http://schemas.microsoft.com/office/drawing/2014/main" id="{8FDFC5E8-6DE3-A7D9-BE3A-38EE656F88D3}"/>
                  </a:ext>
                </a:extLst>
              </p:cNvPr>
              <p:cNvSpPr>
                <a:spLocks/>
              </p:cNvSpPr>
              <p:nvPr/>
            </p:nvSpPr>
            <p:spPr bwMode="auto">
              <a:xfrm>
                <a:off x="2240707" y="1790700"/>
                <a:ext cx="128588" cy="146050"/>
              </a:xfrm>
              <a:custGeom>
                <a:avLst/>
                <a:gdLst>
                  <a:gd name="T0" fmla="*/ 93 w 102"/>
                  <a:gd name="T1" fmla="*/ 40 h 116"/>
                  <a:gd name="T2" fmla="*/ 102 w 102"/>
                  <a:gd name="T3" fmla="*/ 105 h 116"/>
                  <a:gd name="T4" fmla="*/ 0 w 102"/>
                  <a:gd name="T5" fmla="*/ 77 h 116"/>
                  <a:gd name="T6" fmla="*/ 40 w 102"/>
                  <a:gd name="T7" fmla="*/ 0 h 116"/>
                  <a:gd name="T8" fmla="*/ 93 w 102"/>
                  <a:gd name="T9" fmla="*/ 40 h 116"/>
                </a:gdLst>
                <a:ahLst/>
                <a:cxnLst>
                  <a:cxn ang="0">
                    <a:pos x="T0" y="T1"/>
                  </a:cxn>
                  <a:cxn ang="0">
                    <a:pos x="T2" y="T3"/>
                  </a:cxn>
                  <a:cxn ang="0">
                    <a:pos x="T4" y="T5"/>
                  </a:cxn>
                  <a:cxn ang="0">
                    <a:pos x="T6" y="T7"/>
                  </a:cxn>
                  <a:cxn ang="0">
                    <a:pos x="T8" y="T9"/>
                  </a:cxn>
                </a:cxnLst>
                <a:rect l="0" t="0" r="r" b="b"/>
                <a:pathLst>
                  <a:path w="102" h="116">
                    <a:moveTo>
                      <a:pt x="93" y="40"/>
                    </a:moveTo>
                    <a:cubicBezTo>
                      <a:pt x="94" y="64"/>
                      <a:pt x="98" y="85"/>
                      <a:pt x="102" y="105"/>
                    </a:cubicBezTo>
                    <a:cubicBezTo>
                      <a:pt x="61" y="114"/>
                      <a:pt x="2" y="116"/>
                      <a:pt x="0" y="77"/>
                    </a:cubicBezTo>
                    <a:cubicBezTo>
                      <a:pt x="0" y="45"/>
                      <a:pt x="25" y="21"/>
                      <a:pt x="40" y="0"/>
                    </a:cubicBezTo>
                    <a:cubicBezTo>
                      <a:pt x="58" y="13"/>
                      <a:pt x="74" y="28"/>
                      <a:pt x="93" y="4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80" name="Freeform 17">
                <a:extLst>
                  <a:ext uri="{FF2B5EF4-FFF2-40B4-BE49-F238E27FC236}">
                    <a16:creationId xmlns:a16="http://schemas.microsoft.com/office/drawing/2014/main" id="{A44DC83F-BE45-CBCA-9FFC-09524E80F28B}"/>
                  </a:ext>
                </a:extLst>
              </p:cNvPr>
              <p:cNvSpPr>
                <a:spLocks/>
              </p:cNvSpPr>
              <p:nvPr/>
            </p:nvSpPr>
            <p:spPr bwMode="auto">
              <a:xfrm>
                <a:off x="2578844" y="1790701"/>
                <a:ext cx="128588" cy="147638"/>
              </a:xfrm>
              <a:custGeom>
                <a:avLst/>
                <a:gdLst>
                  <a:gd name="T0" fmla="*/ 0 w 101"/>
                  <a:gd name="T1" fmla="*/ 105 h 117"/>
                  <a:gd name="T2" fmla="*/ 8 w 101"/>
                  <a:gd name="T3" fmla="*/ 40 h 117"/>
                  <a:gd name="T4" fmla="*/ 61 w 101"/>
                  <a:gd name="T5" fmla="*/ 0 h 117"/>
                  <a:gd name="T6" fmla="*/ 101 w 101"/>
                  <a:gd name="T7" fmla="*/ 76 h 117"/>
                  <a:gd name="T8" fmla="*/ 0 w 101"/>
                  <a:gd name="T9" fmla="*/ 105 h 117"/>
                </a:gdLst>
                <a:ahLst/>
                <a:cxnLst>
                  <a:cxn ang="0">
                    <a:pos x="T0" y="T1"/>
                  </a:cxn>
                  <a:cxn ang="0">
                    <a:pos x="T2" y="T3"/>
                  </a:cxn>
                  <a:cxn ang="0">
                    <a:pos x="T4" y="T5"/>
                  </a:cxn>
                  <a:cxn ang="0">
                    <a:pos x="T6" y="T7"/>
                  </a:cxn>
                  <a:cxn ang="0">
                    <a:pos x="T8" y="T9"/>
                  </a:cxn>
                </a:cxnLst>
                <a:rect l="0" t="0" r="r" b="b"/>
                <a:pathLst>
                  <a:path w="101" h="117">
                    <a:moveTo>
                      <a:pt x="0" y="105"/>
                    </a:moveTo>
                    <a:cubicBezTo>
                      <a:pt x="4" y="85"/>
                      <a:pt x="7" y="64"/>
                      <a:pt x="8" y="40"/>
                    </a:cubicBezTo>
                    <a:cubicBezTo>
                      <a:pt x="27" y="28"/>
                      <a:pt x="43" y="14"/>
                      <a:pt x="61" y="0"/>
                    </a:cubicBezTo>
                    <a:cubicBezTo>
                      <a:pt x="76" y="22"/>
                      <a:pt x="101" y="43"/>
                      <a:pt x="101" y="76"/>
                    </a:cubicBezTo>
                    <a:cubicBezTo>
                      <a:pt x="100" y="117"/>
                      <a:pt x="38" y="113"/>
                      <a:pt x="0" y="105"/>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81" name="Freeform 18">
                <a:extLst>
                  <a:ext uri="{FF2B5EF4-FFF2-40B4-BE49-F238E27FC236}">
                    <a16:creationId xmlns:a16="http://schemas.microsoft.com/office/drawing/2014/main" id="{1E2AE78A-9FA6-07CE-D46F-B8EF9FA1D2E8}"/>
                  </a:ext>
                </a:extLst>
              </p:cNvPr>
              <p:cNvSpPr>
                <a:spLocks/>
              </p:cNvSpPr>
              <p:nvPr/>
            </p:nvSpPr>
            <p:spPr bwMode="auto">
              <a:xfrm>
                <a:off x="2377233" y="1854200"/>
                <a:ext cx="74613" cy="65088"/>
              </a:xfrm>
              <a:custGeom>
                <a:avLst/>
                <a:gdLst>
                  <a:gd name="T0" fmla="*/ 0 w 59"/>
                  <a:gd name="T1" fmla="*/ 0 h 51"/>
                  <a:gd name="T2" fmla="*/ 59 w 59"/>
                  <a:gd name="T3" fmla="*/ 33 h 51"/>
                  <a:gd name="T4" fmla="*/ 12 w 59"/>
                  <a:gd name="T5" fmla="*/ 51 h 51"/>
                  <a:gd name="T6" fmla="*/ 0 w 59"/>
                  <a:gd name="T7" fmla="*/ 0 h 51"/>
                </a:gdLst>
                <a:ahLst/>
                <a:cxnLst>
                  <a:cxn ang="0">
                    <a:pos x="T0" y="T1"/>
                  </a:cxn>
                  <a:cxn ang="0">
                    <a:pos x="T2" y="T3"/>
                  </a:cxn>
                  <a:cxn ang="0">
                    <a:pos x="T4" y="T5"/>
                  </a:cxn>
                  <a:cxn ang="0">
                    <a:pos x="T6" y="T7"/>
                  </a:cxn>
                </a:cxnLst>
                <a:rect l="0" t="0" r="r" b="b"/>
                <a:pathLst>
                  <a:path w="59" h="51">
                    <a:moveTo>
                      <a:pt x="0" y="0"/>
                    </a:moveTo>
                    <a:cubicBezTo>
                      <a:pt x="20" y="11"/>
                      <a:pt x="38" y="24"/>
                      <a:pt x="59" y="33"/>
                    </a:cubicBezTo>
                    <a:cubicBezTo>
                      <a:pt x="45" y="41"/>
                      <a:pt x="28" y="45"/>
                      <a:pt x="12" y="51"/>
                    </a:cubicBezTo>
                    <a:cubicBezTo>
                      <a:pt x="5" y="36"/>
                      <a:pt x="4" y="17"/>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82" name="Freeform 19">
                <a:extLst>
                  <a:ext uri="{FF2B5EF4-FFF2-40B4-BE49-F238E27FC236}">
                    <a16:creationId xmlns:a16="http://schemas.microsoft.com/office/drawing/2014/main" id="{64587F57-91E5-F76B-A3EA-79B6471590D4}"/>
                  </a:ext>
                </a:extLst>
              </p:cNvPr>
              <p:cNvSpPr>
                <a:spLocks/>
              </p:cNvSpPr>
              <p:nvPr/>
            </p:nvSpPr>
            <p:spPr bwMode="auto">
              <a:xfrm>
                <a:off x="2496295" y="1854200"/>
                <a:ext cx="74613" cy="65088"/>
              </a:xfrm>
              <a:custGeom>
                <a:avLst/>
                <a:gdLst>
                  <a:gd name="T0" fmla="*/ 57 w 59"/>
                  <a:gd name="T1" fmla="*/ 0 h 51"/>
                  <a:gd name="T2" fmla="*/ 59 w 59"/>
                  <a:gd name="T3" fmla="*/ 2 h 51"/>
                  <a:gd name="T4" fmla="*/ 49 w 59"/>
                  <a:gd name="T5" fmla="*/ 51 h 51"/>
                  <a:gd name="T6" fmla="*/ 0 w 59"/>
                  <a:gd name="T7" fmla="*/ 34 h 51"/>
                  <a:gd name="T8" fmla="*/ 57 w 59"/>
                  <a:gd name="T9" fmla="*/ 0 h 51"/>
                </a:gdLst>
                <a:ahLst/>
                <a:cxnLst>
                  <a:cxn ang="0">
                    <a:pos x="T0" y="T1"/>
                  </a:cxn>
                  <a:cxn ang="0">
                    <a:pos x="T2" y="T3"/>
                  </a:cxn>
                  <a:cxn ang="0">
                    <a:pos x="T4" y="T5"/>
                  </a:cxn>
                  <a:cxn ang="0">
                    <a:pos x="T6" y="T7"/>
                  </a:cxn>
                  <a:cxn ang="0">
                    <a:pos x="T8" y="T9"/>
                  </a:cxn>
                </a:cxnLst>
                <a:rect l="0" t="0" r="r" b="b"/>
                <a:pathLst>
                  <a:path w="59" h="51">
                    <a:moveTo>
                      <a:pt x="57" y="0"/>
                    </a:moveTo>
                    <a:cubicBezTo>
                      <a:pt x="59" y="0"/>
                      <a:pt x="59" y="1"/>
                      <a:pt x="59" y="2"/>
                    </a:cubicBezTo>
                    <a:cubicBezTo>
                      <a:pt x="56" y="18"/>
                      <a:pt x="53" y="36"/>
                      <a:pt x="49" y="51"/>
                    </a:cubicBezTo>
                    <a:cubicBezTo>
                      <a:pt x="32" y="46"/>
                      <a:pt x="16" y="40"/>
                      <a:pt x="0" y="34"/>
                    </a:cubicBezTo>
                    <a:cubicBezTo>
                      <a:pt x="19" y="23"/>
                      <a:pt x="40" y="13"/>
                      <a:pt x="57"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sp>
            <p:nvSpPr>
              <p:cNvPr id="283" name="Freeform 20">
                <a:extLst>
                  <a:ext uri="{FF2B5EF4-FFF2-40B4-BE49-F238E27FC236}">
                    <a16:creationId xmlns:a16="http://schemas.microsoft.com/office/drawing/2014/main" id="{28256486-4E8D-7DD1-24C0-4BE1BA596AAA}"/>
                  </a:ext>
                </a:extLst>
              </p:cNvPr>
              <p:cNvSpPr>
                <a:spLocks/>
              </p:cNvSpPr>
              <p:nvPr/>
            </p:nvSpPr>
            <p:spPr bwMode="auto">
              <a:xfrm>
                <a:off x="2397869" y="1908177"/>
                <a:ext cx="153988" cy="130175"/>
              </a:xfrm>
              <a:custGeom>
                <a:avLst/>
                <a:gdLst>
                  <a:gd name="T0" fmla="*/ 122 w 122"/>
                  <a:gd name="T1" fmla="*/ 24 h 102"/>
                  <a:gd name="T2" fmla="*/ 72 w 122"/>
                  <a:gd name="T3" fmla="*/ 99 h 102"/>
                  <a:gd name="T4" fmla="*/ 49 w 122"/>
                  <a:gd name="T5" fmla="*/ 99 h 102"/>
                  <a:gd name="T6" fmla="*/ 0 w 122"/>
                  <a:gd name="T7" fmla="*/ 24 h 102"/>
                  <a:gd name="T8" fmla="*/ 56 w 122"/>
                  <a:gd name="T9" fmla="*/ 2 h 102"/>
                  <a:gd name="T10" fmla="*/ 60 w 122"/>
                  <a:gd name="T11" fmla="*/ 0 h 102"/>
                  <a:gd name="T12" fmla="*/ 122 w 122"/>
                  <a:gd name="T13" fmla="*/ 24 h 102"/>
                </a:gdLst>
                <a:ahLst/>
                <a:cxnLst>
                  <a:cxn ang="0">
                    <a:pos x="T0" y="T1"/>
                  </a:cxn>
                  <a:cxn ang="0">
                    <a:pos x="T2" y="T3"/>
                  </a:cxn>
                  <a:cxn ang="0">
                    <a:pos x="T4" y="T5"/>
                  </a:cxn>
                  <a:cxn ang="0">
                    <a:pos x="T6" y="T7"/>
                  </a:cxn>
                  <a:cxn ang="0">
                    <a:pos x="T8" y="T9"/>
                  </a:cxn>
                  <a:cxn ang="0">
                    <a:pos x="T10" y="T11"/>
                  </a:cxn>
                  <a:cxn ang="0">
                    <a:pos x="T12" y="T13"/>
                  </a:cxn>
                </a:cxnLst>
                <a:rect l="0" t="0" r="r" b="b"/>
                <a:pathLst>
                  <a:path w="122" h="102">
                    <a:moveTo>
                      <a:pt x="122" y="24"/>
                    </a:moveTo>
                    <a:cubicBezTo>
                      <a:pt x="111" y="52"/>
                      <a:pt x="99" y="88"/>
                      <a:pt x="72" y="99"/>
                    </a:cubicBezTo>
                    <a:cubicBezTo>
                      <a:pt x="67" y="101"/>
                      <a:pt x="55" y="102"/>
                      <a:pt x="49" y="99"/>
                    </a:cubicBezTo>
                    <a:cubicBezTo>
                      <a:pt x="24" y="88"/>
                      <a:pt x="10" y="50"/>
                      <a:pt x="0" y="24"/>
                    </a:cubicBezTo>
                    <a:cubicBezTo>
                      <a:pt x="19" y="17"/>
                      <a:pt x="40" y="10"/>
                      <a:pt x="56" y="2"/>
                    </a:cubicBezTo>
                    <a:cubicBezTo>
                      <a:pt x="57" y="1"/>
                      <a:pt x="58" y="0"/>
                      <a:pt x="60" y="0"/>
                    </a:cubicBezTo>
                    <a:cubicBezTo>
                      <a:pt x="79" y="3"/>
                      <a:pt x="99" y="20"/>
                      <a:pt x="122" y="24"/>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solidFill>
                    <a:prstClr val="black"/>
                  </a:solidFill>
                </a:endParaRPr>
              </a:p>
            </p:txBody>
          </p:sp>
        </p:grpSp>
      </p:grpSp>
      <p:grpSp>
        <p:nvGrpSpPr>
          <p:cNvPr id="292" name="Groupe 291">
            <a:extLst>
              <a:ext uri="{FF2B5EF4-FFF2-40B4-BE49-F238E27FC236}">
                <a16:creationId xmlns:a16="http://schemas.microsoft.com/office/drawing/2014/main" id="{DAF5331C-B524-F1CD-0845-F285660D37AD}"/>
              </a:ext>
            </a:extLst>
          </p:cNvPr>
          <p:cNvGrpSpPr/>
          <p:nvPr/>
        </p:nvGrpSpPr>
        <p:grpSpPr>
          <a:xfrm>
            <a:off x="2013738" y="2283838"/>
            <a:ext cx="10044912" cy="776949"/>
            <a:chOff x="2013738" y="2236716"/>
            <a:chExt cx="10044912" cy="776949"/>
          </a:xfrm>
        </p:grpSpPr>
        <p:sp>
          <p:nvSpPr>
            <p:cNvPr id="191" name="Line 381">
              <a:extLst>
                <a:ext uri="{FF2B5EF4-FFF2-40B4-BE49-F238E27FC236}">
                  <a16:creationId xmlns:a16="http://schemas.microsoft.com/office/drawing/2014/main" id="{F43FAEA4-2451-1F75-8309-47351D3F6DB6}"/>
                </a:ext>
              </a:extLst>
            </p:cNvPr>
            <p:cNvSpPr>
              <a:spLocks noChangeShapeType="1"/>
            </p:cNvSpPr>
            <p:nvPr/>
          </p:nvSpPr>
          <p:spPr bwMode="auto">
            <a:xfrm>
              <a:off x="2013738" y="2621812"/>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192" name="Line 382">
              <a:extLst>
                <a:ext uri="{FF2B5EF4-FFF2-40B4-BE49-F238E27FC236}">
                  <a16:creationId xmlns:a16="http://schemas.microsoft.com/office/drawing/2014/main" id="{E35E92AB-D08E-FF9F-4F71-F8F69486FC25}"/>
                </a:ext>
              </a:extLst>
            </p:cNvPr>
            <p:cNvSpPr>
              <a:spLocks noChangeShapeType="1"/>
            </p:cNvSpPr>
            <p:nvPr/>
          </p:nvSpPr>
          <p:spPr bwMode="auto">
            <a:xfrm>
              <a:off x="2144356" y="2621812"/>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193" name="Line 383">
              <a:extLst>
                <a:ext uri="{FF2B5EF4-FFF2-40B4-BE49-F238E27FC236}">
                  <a16:creationId xmlns:a16="http://schemas.microsoft.com/office/drawing/2014/main" id="{3CB692C0-82CF-9A3B-B4A5-E49C9F5A900C}"/>
                </a:ext>
              </a:extLst>
            </p:cNvPr>
            <p:cNvSpPr>
              <a:spLocks noChangeShapeType="1"/>
            </p:cNvSpPr>
            <p:nvPr/>
          </p:nvSpPr>
          <p:spPr bwMode="auto">
            <a:xfrm>
              <a:off x="2272722" y="2621812"/>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194" name="Line 384">
              <a:extLst>
                <a:ext uri="{FF2B5EF4-FFF2-40B4-BE49-F238E27FC236}">
                  <a16:creationId xmlns:a16="http://schemas.microsoft.com/office/drawing/2014/main" id="{074480FE-9945-577A-6A8D-7680CF2CAF0B}"/>
                </a:ext>
              </a:extLst>
            </p:cNvPr>
            <p:cNvSpPr>
              <a:spLocks noChangeShapeType="1"/>
            </p:cNvSpPr>
            <p:nvPr/>
          </p:nvSpPr>
          <p:spPr bwMode="auto">
            <a:xfrm>
              <a:off x="2403339" y="2621812"/>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195" name="Line 385">
              <a:extLst>
                <a:ext uri="{FF2B5EF4-FFF2-40B4-BE49-F238E27FC236}">
                  <a16:creationId xmlns:a16="http://schemas.microsoft.com/office/drawing/2014/main" id="{09AE66D4-8AEB-4F14-F70A-2FF99F2D91B0}"/>
                </a:ext>
              </a:extLst>
            </p:cNvPr>
            <p:cNvSpPr>
              <a:spLocks noChangeShapeType="1"/>
            </p:cNvSpPr>
            <p:nvPr/>
          </p:nvSpPr>
          <p:spPr bwMode="auto">
            <a:xfrm>
              <a:off x="2533957" y="2621812"/>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196" name="Line 386">
              <a:extLst>
                <a:ext uri="{FF2B5EF4-FFF2-40B4-BE49-F238E27FC236}">
                  <a16:creationId xmlns:a16="http://schemas.microsoft.com/office/drawing/2014/main" id="{94070B29-CF78-07E1-6029-2BAE399B0351}"/>
                </a:ext>
              </a:extLst>
            </p:cNvPr>
            <p:cNvSpPr>
              <a:spLocks noChangeShapeType="1"/>
            </p:cNvSpPr>
            <p:nvPr/>
          </p:nvSpPr>
          <p:spPr bwMode="auto">
            <a:xfrm>
              <a:off x="2664574" y="2621812"/>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197" name="Line 387">
              <a:extLst>
                <a:ext uri="{FF2B5EF4-FFF2-40B4-BE49-F238E27FC236}">
                  <a16:creationId xmlns:a16="http://schemas.microsoft.com/office/drawing/2014/main" id="{DE364AFD-0162-C165-F129-4AD8C58F0819}"/>
                </a:ext>
              </a:extLst>
            </p:cNvPr>
            <p:cNvSpPr>
              <a:spLocks noChangeShapeType="1"/>
            </p:cNvSpPr>
            <p:nvPr/>
          </p:nvSpPr>
          <p:spPr bwMode="auto">
            <a:xfrm>
              <a:off x="2795192" y="2621812"/>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198" name="Line 388">
              <a:extLst>
                <a:ext uri="{FF2B5EF4-FFF2-40B4-BE49-F238E27FC236}">
                  <a16:creationId xmlns:a16="http://schemas.microsoft.com/office/drawing/2014/main" id="{793B33E1-EEA1-0153-0CC0-F923E7EA9B4D}"/>
                </a:ext>
              </a:extLst>
            </p:cNvPr>
            <p:cNvSpPr>
              <a:spLocks noChangeShapeType="1"/>
            </p:cNvSpPr>
            <p:nvPr/>
          </p:nvSpPr>
          <p:spPr bwMode="auto">
            <a:xfrm>
              <a:off x="2923556" y="2621812"/>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199" name="Line 389">
              <a:extLst>
                <a:ext uri="{FF2B5EF4-FFF2-40B4-BE49-F238E27FC236}">
                  <a16:creationId xmlns:a16="http://schemas.microsoft.com/office/drawing/2014/main" id="{C4E313A3-0F1E-096E-4F75-009CECCFC276}"/>
                </a:ext>
              </a:extLst>
            </p:cNvPr>
            <p:cNvSpPr>
              <a:spLocks noChangeShapeType="1"/>
            </p:cNvSpPr>
            <p:nvPr/>
          </p:nvSpPr>
          <p:spPr bwMode="auto">
            <a:xfrm>
              <a:off x="3054174" y="2621812"/>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00" name="Line 390">
              <a:extLst>
                <a:ext uri="{FF2B5EF4-FFF2-40B4-BE49-F238E27FC236}">
                  <a16:creationId xmlns:a16="http://schemas.microsoft.com/office/drawing/2014/main" id="{B58A246D-FDE1-EE98-490B-6F82B713BB2F}"/>
                </a:ext>
              </a:extLst>
            </p:cNvPr>
            <p:cNvSpPr>
              <a:spLocks noChangeShapeType="1"/>
            </p:cNvSpPr>
            <p:nvPr/>
          </p:nvSpPr>
          <p:spPr bwMode="auto">
            <a:xfrm>
              <a:off x="3184791" y="2621812"/>
              <a:ext cx="36033"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34" name="Freeform 424">
              <a:extLst>
                <a:ext uri="{FF2B5EF4-FFF2-40B4-BE49-F238E27FC236}">
                  <a16:creationId xmlns:a16="http://schemas.microsoft.com/office/drawing/2014/main" id="{2ED1ADAF-4FA7-2E1B-A4EC-5B3D8274D75D}"/>
                </a:ext>
              </a:extLst>
            </p:cNvPr>
            <p:cNvSpPr>
              <a:spLocks noChangeArrowheads="1"/>
            </p:cNvSpPr>
            <p:nvPr/>
          </p:nvSpPr>
          <p:spPr bwMode="auto">
            <a:xfrm>
              <a:off x="3319912" y="2236716"/>
              <a:ext cx="896305" cy="776949"/>
            </a:xfrm>
            <a:custGeom>
              <a:avLst/>
              <a:gdLst>
                <a:gd name="T0" fmla="*/ 1314 w 1753"/>
                <a:gd name="T1" fmla="*/ 0 h 1522"/>
                <a:gd name="T2" fmla="*/ 438 w 1753"/>
                <a:gd name="T3" fmla="*/ 0 h 1522"/>
                <a:gd name="T4" fmla="*/ 0 w 1753"/>
                <a:gd name="T5" fmla="*/ 757 h 1522"/>
                <a:gd name="T6" fmla="*/ 438 w 1753"/>
                <a:gd name="T7" fmla="*/ 1521 h 1522"/>
                <a:gd name="T8" fmla="*/ 1314 w 1753"/>
                <a:gd name="T9" fmla="*/ 1521 h 1522"/>
                <a:gd name="T10" fmla="*/ 1752 w 1753"/>
                <a:gd name="T11" fmla="*/ 757 h 1522"/>
                <a:gd name="T12" fmla="*/ 1314 w 1753"/>
                <a:gd name="T13" fmla="*/ 0 h 1522"/>
              </a:gdLst>
              <a:ahLst/>
              <a:cxnLst>
                <a:cxn ang="0">
                  <a:pos x="T0" y="T1"/>
                </a:cxn>
                <a:cxn ang="0">
                  <a:pos x="T2" y="T3"/>
                </a:cxn>
                <a:cxn ang="0">
                  <a:pos x="T4" y="T5"/>
                </a:cxn>
                <a:cxn ang="0">
                  <a:pos x="T6" y="T7"/>
                </a:cxn>
                <a:cxn ang="0">
                  <a:pos x="T8" y="T9"/>
                </a:cxn>
                <a:cxn ang="0">
                  <a:pos x="T10" y="T11"/>
                </a:cxn>
                <a:cxn ang="0">
                  <a:pos x="T12" y="T13"/>
                </a:cxn>
              </a:cxnLst>
              <a:rect l="0" t="0" r="r" b="b"/>
              <a:pathLst>
                <a:path w="1753" h="1522">
                  <a:moveTo>
                    <a:pt x="1314" y="0"/>
                  </a:moveTo>
                  <a:lnTo>
                    <a:pt x="438" y="0"/>
                  </a:lnTo>
                  <a:lnTo>
                    <a:pt x="0" y="757"/>
                  </a:lnTo>
                  <a:lnTo>
                    <a:pt x="438" y="1521"/>
                  </a:lnTo>
                  <a:lnTo>
                    <a:pt x="1314" y="1521"/>
                  </a:lnTo>
                  <a:lnTo>
                    <a:pt x="1752" y="757"/>
                  </a:lnTo>
                  <a:lnTo>
                    <a:pt x="1314" y="0"/>
                  </a:lnTo>
                </a:path>
              </a:pathLst>
            </a:custGeom>
            <a:solidFill>
              <a:schemeClr val="accent2"/>
            </a:solidFill>
            <a:ln>
              <a:noFill/>
            </a:ln>
            <a:effectLst/>
          </p:spPr>
          <p:txBody>
            <a:bodyPr wrap="none" anchor="ctr"/>
            <a:lstStyle/>
            <a:p>
              <a:endParaRPr lang="en-US" sz="900"/>
            </a:p>
          </p:txBody>
        </p:sp>
        <p:sp>
          <p:nvSpPr>
            <p:cNvPr id="254" name="CuadroTexto 538">
              <a:extLst>
                <a:ext uri="{FF2B5EF4-FFF2-40B4-BE49-F238E27FC236}">
                  <a16:creationId xmlns:a16="http://schemas.microsoft.com/office/drawing/2014/main" id="{C3E30F15-DD84-341D-CB3B-D52C06A37CC8}"/>
                </a:ext>
              </a:extLst>
            </p:cNvPr>
            <p:cNvSpPr txBox="1"/>
            <p:nvPr/>
          </p:nvSpPr>
          <p:spPr>
            <a:xfrm>
              <a:off x="4387964" y="2284103"/>
              <a:ext cx="7670686" cy="584775"/>
            </a:xfrm>
            <a:prstGeom prst="rect">
              <a:avLst/>
            </a:prstGeom>
            <a:noFill/>
          </p:spPr>
          <p:txBody>
            <a:bodyPr wrap="square" rtlCol="0">
              <a:spAutoFit/>
            </a:bodyPr>
            <a:lstStyle/>
            <a:p>
              <a:r>
                <a:rPr lang="en-US" sz="1600" b="1" dirty="0">
                  <a:solidFill>
                    <a:schemeClr val="accent2"/>
                  </a:solidFill>
                  <a:latin typeface="Lato" charset="0"/>
                  <a:ea typeface="Lato" charset="0"/>
                  <a:cs typeface="Lato" charset="0"/>
                </a:rPr>
                <a:t>SENSIBILISATION ET ÉDUCATION DES POPULATIONS VIS-À-VIS DES MODES DE TRANSMISSION DE CES PARASITES </a:t>
              </a:r>
            </a:p>
          </p:txBody>
        </p:sp>
        <p:sp>
          <p:nvSpPr>
            <p:cNvPr id="285" name="Freeform 21">
              <a:extLst>
                <a:ext uri="{FF2B5EF4-FFF2-40B4-BE49-F238E27FC236}">
                  <a16:creationId xmlns:a16="http://schemas.microsoft.com/office/drawing/2014/main" id="{866219CB-47B4-B4BC-1625-175AD8679616}"/>
                </a:ext>
              </a:extLst>
            </p:cNvPr>
            <p:cNvSpPr>
              <a:spLocks noChangeAspect="1" noEditPoints="1"/>
            </p:cNvSpPr>
            <p:nvPr/>
          </p:nvSpPr>
          <p:spPr bwMode="auto">
            <a:xfrm>
              <a:off x="3533943" y="2310339"/>
              <a:ext cx="520218" cy="617059"/>
            </a:xfrm>
            <a:custGeom>
              <a:avLst/>
              <a:gdLst>
                <a:gd name="T0" fmla="*/ 60 w 295"/>
                <a:gd name="T1" fmla="*/ 80 h 350"/>
                <a:gd name="T2" fmla="*/ 12 w 295"/>
                <a:gd name="T3" fmla="*/ 80 h 350"/>
                <a:gd name="T4" fmla="*/ 295 w 295"/>
                <a:gd name="T5" fmla="*/ 36 h 350"/>
                <a:gd name="T6" fmla="*/ 204 w 295"/>
                <a:gd name="T7" fmla="*/ 25 h 350"/>
                <a:gd name="T8" fmla="*/ 197 w 295"/>
                <a:gd name="T9" fmla="*/ 0 h 350"/>
                <a:gd name="T10" fmla="*/ 191 w 295"/>
                <a:gd name="T11" fmla="*/ 25 h 350"/>
                <a:gd name="T12" fmla="*/ 100 w 295"/>
                <a:gd name="T13" fmla="*/ 25 h 350"/>
                <a:gd name="T14" fmla="*/ 108 w 295"/>
                <a:gd name="T15" fmla="*/ 36 h 350"/>
                <a:gd name="T16" fmla="*/ 108 w 295"/>
                <a:gd name="T17" fmla="*/ 140 h 350"/>
                <a:gd name="T18" fmla="*/ 95 w 295"/>
                <a:gd name="T19" fmla="*/ 153 h 350"/>
                <a:gd name="T20" fmla="*/ 59 w 295"/>
                <a:gd name="T21" fmla="*/ 118 h 350"/>
                <a:gd name="T22" fmla="*/ 39 w 295"/>
                <a:gd name="T23" fmla="*/ 109 h 350"/>
                <a:gd name="T24" fmla="*/ 0 w 295"/>
                <a:gd name="T25" fmla="*/ 137 h 350"/>
                <a:gd name="T26" fmla="*/ 0 w 295"/>
                <a:gd name="T27" fmla="*/ 172 h 350"/>
                <a:gd name="T28" fmla="*/ 0 w 295"/>
                <a:gd name="T29" fmla="*/ 334 h 350"/>
                <a:gd name="T30" fmla="*/ 31 w 295"/>
                <a:gd name="T31" fmla="*/ 334 h 350"/>
                <a:gd name="T32" fmla="*/ 37 w 295"/>
                <a:gd name="T33" fmla="*/ 240 h 350"/>
                <a:gd name="T34" fmla="*/ 53 w 295"/>
                <a:gd name="T35" fmla="*/ 350 h 350"/>
                <a:gd name="T36" fmla="*/ 68 w 295"/>
                <a:gd name="T37" fmla="*/ 240 h 350"/>
                <a:gd name="T38" fmla="*/ 68 w 295"/>
                <a:gd name="T39" fmla="*/ 163 h 350"/>
                <a:gd name="T40" fmla="*/ 85 w 295"/>
                <a:gd name="T41" fmla="*/ 181 h 350"/>
                <a:gd name="T42" fmla="*/ 104 w 295"/>
                <a:gd name="T43" fmla="*/ 181 h 350"/>
                <a:gd name="T44" fmla="*/ 118 w 295"/>
                <a:gd name="T45" fmla="*/ 167 h 350"/>
                <a:gd name="T46" fmla="*/ 295 w 295"/>
                <a:gd name="T47" fmla="*/ 167 h 350"/>
                <a:gd name="T48" fmla="*/ 287 w 295"/>
                <a:gd name="T49" fmla="*/ 156 h 350"/>
                <a:gd name="T50" fmla="*/ 295 w 295"/>
                <a:gd name="T51" fmla="*/ 36 h 350"/>
                <a:gd name="T52" fmla="*/ 197 w 295"/>
                <a:gd name="T53" fmla="*/ 5 h 350"/>
                <a:gd name="T54" fmla="*/ 197 w 295"/>
                <a:gd name="T55" fmla="*/ 21 h 350"/>
                <a:gd name="T56" fmla="*/ 280 w 295"/>
                <a:gd name="T57" fmla="*/ 156 h 350"/>
                <a:gd name="T58" fmla="*/ 272 w 295"/>
                <a:gd name="T59" fmla="*/ 76 h 350"/>
                <a:gd name="T60" fmla="*/ 246 w 295"/>
                <a:gd name="T61" fmla="*/ 156 h 350"/>
                <a:gd name="T62" fmla="*/ 238 w 295"/>
                <a:gd name="T63" fmla="*/ 57 h 350"/>
                <a:gd name="T64" fmla="*/ 212 w 295"/>
                <a:gd name="T65" fmla="*/ 156 h 350"/>
                <a:gd name="T66" fmla="*/ 204 w 295"/>
                <a:gd name="T67" fmla="*/ 100 h 350"/>
                <a:gd name="T68" fmla="*/ 179 w 295"/>
                <a:gd name="T69" fmla="*/ 156 h 350"/>
                <a:gd name="T70" fmla="*/ 145 w 295"/>
                <a:gd name="T71" fmla="*/ 140 h 350"/>
                <a:gd name="T72" fmla="*/ 182 w 295"/>
                <a:gd name="T73" fmla="*/ 87 h 350"/>
                <a:gd name="T74" fmla="*/ 142 w 295"/>
                <a:gd name="T75" fmla="*/ 120 h 350"/>
                <a:gd name="T76" fmla="*/ 114 w 295"/>
                <a:gd name="T77" fmla="*/ 133 h 350"/>
                <a:gd name="T78" fmla="*/ 280 w 295"/>
                <a:gd name="T79" fmla="*/ 3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5" h="350">
                  <a:moveTo>
                    <a:pt x="36" y="104"/>
                  </a:moveTo>
                  <a:cubicBezTo>
                    <a:pt x="49" y="104"/>
                    <a:pt x="60" y="93"/>
                    <a:pt x="60" y="80"/>
                  </a:cubicBezTo>
                  <a:cubicBezTo>
                    <a:pt x="60" y="67"/>
                    <a:pt x="49" y="56"/>
                    <a:pt x="36" y="56"/>
                  </a:cubicBezTo>
                  <a:cubicBezTo>
                    <a:pt x="23" y="56"/>
                    <a:pt x="12" y="67"/>
                    <a:pt x="12" y="80"/>
                  </a:cubicBezTo>
                  <a:cubicBezTo>
                    <a:pt x="12" y="93"/>
                    <a:pt x="23" y="104"/>
                    <a:pt x="36" y="104"/>
                  </a:cubicBezTo>
                  <a:close/>
                  <a:moveTo>
                    <a:pt x="295" y="36"/>
                  </a:moveTo>
                  <a:cubicBezTo>
                    <a:pt x="295" y="25"/>
                    <a:pt x="295" y="25"/>
                    <a:pt x="295" y="25"/>
                  </a:cubicBezTo>
                  <a:cubicBezTo>
                    <a:pt x="204" y="25"/>
                    <a:pt x="204" y="25"/>
                    <a:pt x="204" y="25"/>
                  </a:cubicBezTo>
                  <a:cubicBezTo>
                    <a:pt x="208" y="23"/>
                    <a:pt x="211" y="18"/>
                    <a:pt x="211" y="13"/>
                  </a:cubicBezTo>
                  <a:cubicBezTo>
                    <a:pt x="211" y="6"/>
                    <a:pt x="205" y="0"/>
                    <a:pt x="197" y="0"/>
                  </a:cubicBezTo>
                  <a:cubicBezTo>
                    <a:pt x="190" y="0"/>
                    <a:pt x="184" y="6"/>
                    <a:pt x="184" y="13"/>
                  </a:cubicBezTo>
                  <a:cubicBezTo>
                    <a:pt x="184" y="18"/>
                    <a:pt x="187" y="23"/>
                    <a:pt x="191" y="25"/>
                  </a:cubicBezTo>
                  <a:cubicBezTo>
                    <a:pt x="114" y="25"/>
                    <a:pt x="114" y="25"/>
                    <a:pt x="114" y="25"/>
                  </a:cubicBezTo>
                  <a:cubicBezTo>
                    <a:pt x="100" y="25"/>
                    <a:pt x="100" y="25"/>
                    <a:pt x="100" y="25"/>
                  </a:cubicBezTo>
                  <a:cubicBezTo>
                    <a:pt x="100" y="36"/>
                    <a:pt x="100" y="36"/>
                    <a:pt x="100" y="36"/>
                  </a:cubicBezTo>
                  <a:cubicBezTo>
                    <a:pt x="108" y="36"/>
                    <a:pt x="108" y="36"/>
                    <a:pt x="108" y="36"/>
                  </a:cubicBezTo>
                  <a:cubicBezTo>
                    <a:pt x="108" y="37"/>
                    <a:pt x="108" y="37"/>
                    <a:pt x="108" y="37"/>
                  </a:cubicBezTo>
                  <a:cubicBezTo>
                    <a:pt x="108" y="140"/>
                    <a:pt x="108" y="140"/>
                    <a:pt x="108" y="140"/>
                  </a:cubicBezTo>
                  <a:cubicBezTo>
                    <a:pt x="101" y="147"/>
                    <a:pt x="101" y="147"/>
                    <a:pt x="101" y="147"/>
                  </a:cubicBezTo>
                  <a:cubicBezTo>
                    <a:pt x="95" y="153"/>
                    <a:pt x="95" y="153"/>
                    <a:pt x="95" y="153"/>
                  </a:cubicBezTo>
                  <a:cubicBezTo>
                    <a:pt x="84" y="142"/>
                    <a:pt x="84" y="142"/>
                    <a:pt x="84" y="142"/>
                  </a:cubicBezTo>
                  <a:cubicBezTo>
                    <a:pt x="59" y="118"/>
                    <a:pt x="59" y="118"/>
                    <a:pt x="59" y="118"/>
                  </a:cubicBezTo>
                  <a:cubicBezTo>
                    <a:pt x="59" y="117"/>
                    <a:pt x="58" y="116"/>
                    <a:pt x="57" y="116"/>
                  </a:cubicBezTo>
                  <a:cubicBezTo>
                    <a:pt x="52" y="112"/>
                    <a:pt x="46" y="109"/>
                    <a:pt x="39" y="109"/>
                  </a:cubicBezTo>
                  <a:cubicBezTo>
                    <a:pt x="29" y="109"/>
                    <a:pt x="29" y="109"/>
                    <a:pt x="29" y="109"/>
                  </a:cubicBezTo>
                  <a:cubicBezTo>
                    <a:pt x="14" y="109"/>
                    <a:pt x="1" y="122"/>
                    <a:pt x="0" y="137"/>
                  </a:cubicBezTo>
                  <a:cubicBezTo>
                    <a:pt x="0" y="138"/>
                    <a:pt x="0" y="138"/>
                    <a:pt x="0" y="139"/>
                  </a:cubicBezTo>
                  <a:cubicBezTo>
                    <a:pt x="0" y="172"/>
                    <a:pt x="0" y="172"/>
                    <a:pt x="0" y="172"/>
                  </a:cubicBezTo>
                  <a:cubicBezTo>
                    <a:pt x="0" y="240"/>
                    <a:pt x="0" y="240"/>
                    <a:pt x="0" y="240"/>
                  </a:cubicBezTo>
                  <a:cubicBezTo>
                    <a:pt x="0" y="334"/>
                    <a:pt x="0" y="334"/>
                    <a:pt x="0" y="334"/>
                  </a:cubicBezTo>
                  <a:cubicBezTo>
                    <a:pt x="0" y="343"/>
                    <a:pt x="7" y="350"/>
                    <a:pt x="16" y="350"/>
                  </a:cubicBezTo>
                  <a:cubicBezTo>
                    <a:pt x="24" y="350"/>
                    <a:pt x="31" y="343"/>
                    <a:pt x="31" y="334"/>
                  </a:cubicBezTo>
                  <a:cubicBezTo>
                    <a:pt x="31" y="240"/>
                    <a:pt x="31" y="240"/>
                    <a:pt x="31" y="240"/>
                  </a:cubicBezTo>
                  <a:cubicBezTo>
                    <a:pt x="37" y="240"/>
                    <a:pt x="37" y="240"/>
                    <a:pt x="37" y="240"/>
                  </a:cubicBezTo>
                  <a:cubicBezTo>
                    <a:pt x="37" y="334"/>
                    <a:pt x="37" y="334"/>
                    <a:pt x="37" y="334"/>
                  </a:cubicBezTo>
                  <a:cubicBezTo>
                    <a:pt x="37" y="343"/>
                    <a:pt x="44" y="350"/>
                    <a:pt x="53" y="350"/>
                  </a:cubicBezTo>
                  <a:cubicBezTo>
                    <a:pt x="61" y="350"/>
                    <a:pt x="68" y="343"/>
                    <a:pt x="68" y="334"/>
                  </a:cubicBezTo>
                  <a:cubicBezTo>
                    <a:pt x="68" y="240"/>
                    <a:pt x="68" y="240"/>
                    <a:pt x="68" y="240"/>
                  </a:cubicBezTo>
                  <a:cubicBezTo>
                    <a:pt x="68" y="240"/>
                    <a:pt x="68" y="240"/>
                    <a:pt x="68" y="240"/>
                  </a:cubicBezTo>
                  <a:cubicBezTo>
                    <a:pt x="68" y="163"/>
                    <a:pt x="68" y="163"/>
                    <a:pt x="68" y="163"/>
                  </a:cubicBezTo>
                  <a:cubicBezTo>
                    <a:pt x="83" y="179"/>
                    <a:pt x="83" y="179"/>
                    <a:pt x="83" y="179"/>
                  </a:cubicBezTo>
                  <a:cubicBezTo>
                    <a:pt x="84" y="179"/>
                    <a:pt x="84" y="180"/>
                    <a:pt x="85" y="181"/>
                  </a:cubicBezTo>
                  <a:cubicBezTo>
                    <a:pt x="89" y="185"/>
                    <a:pt x="96" y="186"/>
                    <a:pt x="101" y="183"/>
                  </a:cubicBezTo>
                  <a:cubicBezTo>
                    <a:pt x="102" y="183"/>
                    <a:pt x="103" y="182"/>
                    <a:pt x="104" y="181"/>
                  </a:cubicBezTo>
                  <a:cubicBezTo>
                    <a:pt x="105" y="180"/>
                    <a:pt x="105" y="180"/>
                    <a:pt x="106" y="179"/>
                  </a:cubicBezTo>
                  <a:cubicBezTo>
                    <a:pt x="118" y="167"/>
                    <a:pt x="118" y="167"/>
                    <a:pt x="118" y="167"/>
                  </a:cubicBezTo>
                  <a:cubicBezTo>
                    <a:pt x="150" y="167"/>
                    <a:pt x="150" y="167"/>
                    <a:pt x="150" y="167"/>
                  </a:cubicBezTo>
                  <a:cubicBezTo>
                    <a:pt x="295" y="167"/>
                    <a:pt x="295" y="167"/>
                    <a:pt x="295" y="167"/>
                  </a:cubicBezTo>
                  <a:cubicBezTo>
                    <a:pt x="295" y="156"/>
                    <a:pt x="295" y="156"/>
                    <a:pt x="295" y="156"/>
                  </a:cubicBezTo>
                  <a:cubicBezTo>
                    <a:pt x="287" y="156"/>
                    <a:pt x="287" y="156"/>
                    <a:pt x="287" y="156"/>
                  </a:cubicBezTo>
                  <a:cubicBezTo>
                    <a:pt x="287" y="36"/>
                    <a:pt x="287" y="36"/>
                    <a:pt x="287" y="36"/>
                  </a:cubicBezTo>
                  <a:lnTo>
                    <a:pt x="295" y="36"/>
                  </a:lnTo>
                  <a:close/>
                  <a:moveTo>
                    <a:pt x="189" y="13"/>
                  </a:moveTo>
                  <a:cubicBezTo>
                    <a:pt x="189" y="9"/>
                    <a:pt x="193" y="5"/>
                    <a:pt x="197" y="5"/>
                  </a:cubicBezTo>
                  <a:cubicBezTo>
                    <a:pt x="202" y="5"/>
                    <a:pt x="205" y="9"/>
                    <a:pt x="205" y="13"/>
                  </a:cubicBezTo>
                  <a:cubicBezTo>
                    <a:pt x="205" y="18"/>
                    <a:pt x="202" y="21"/>
                    <a:pt x="197" y="21"/>
                  </a:cubicBezTo>
                  <a:cubicBezTo>
                    <a:pt x="193" y="21"/>
                    <a:pt x="189" y="18"/>
                    <a:pt x="189" y="13"/>
                  </a:cubicBezTo>
                  <a:close/>
                  <a:moveTo>
                    <a:pt x="280" y="156"/>
                  </a:moveTo>
                  <a:cubicBezTo>
                    <a:pt x="272" y="156"/>
                    <a:pt x="272" y="156"/>
                    <a:pt x="272" y="156"/>
                  </a:cubicBezTo>
                  <a:cubicBezTo>
                    <a:pt x="272" y="76"/>
                    <a:pt x="272" y="76"/>
                    <a:pt x="272" y="76"/>
                  </a:cubicBezTo>
                  <a:cubicBezTo>
                    <a:pt x="246" y="76"/>
                    <a:pt x="246" y="76"/>
                    <a:pt x="246" y="76"/>
                  </a:cubicBezTo>
                  <a:cubicBezTo>
                    <a:pt x="246" y="156"/>
                    <a:pt x="246" y="156"/>
                    <a:pt x="246" y="156"/>
                  </a:cubicBezTo>
                  <a:cubicBezTo>
                    <a:pt x="238" y="156"/>
                    <a:pt x="238" y="156"/>
                    <a:pt x="238" y="156"/>
                  </a:cubicBezTo>
                  <a:cubicBezTo>
                    <a:pt x="238" y="57"/>
                    <a:pt x="238" y="57"/>
                    <a:pt x="238" y="57"/>
                  </a:cubicBezTo>
                  <a:cubicBezTo>
                    <a:pt x="212" y="57"/>
                    <a:pt x="212" y="57"/>
                    <a:pt x="212" y="57"/>
                  </a:cubicBezTo>
                  <a:cubicBezTo>
                    <a:pt x="212" y="156"/>
                    <a:pt x="212" y="156"/>
                    <a:pt x="212" y="156"/>
                  </a:cubicBezTo>
                  <a:cubicBezTo>
                    <a:pt x="204" y="156"/>
                    <a:pt x="204" y="156"/>
                    <a:pt x="204" y="156"/>
                  </a:cubicBezTo>
                  <a:cubicBezTo>
                    <a:pt x="204" y="100"/>
                    <a:pt x="204" y="100"/>
                    <a:pt x="204" y="100"/>
                  </a:cubicBezTo>
                  <a:cubicBezTo>
                    <a:pt x="179" y="100"/>
                    <a:pt x="179" y="100"/>
                    <a:pt x="179" y="100"/>
                  </a:cubicBezTo>
                  <a:cubicBezTo>
                    <a:pt x="179" y="156"/>
                    <a:pt x="179" y="156"/>
                    <a:pt x="179" y="156"/>
                  </a:cubicBezTo>
                  <a:cubicBezTo>
                    <a:pt x="129" y="156"/>
                    <a:pt x="129" y="156"/>
                    <a:pt x="129" y="156"/>
                  </a:cubicBezTo>
                  <a:cubicBezTo>
                    <a:pt x="145" y="140"/>
                    <a:pt x="145" y="140"/>
                    <a:pt x="145" y="140"/>
                  </a:cubicBezTo>
                  <a:cubicBezTo>
                    <a:pt x="148" y="136"/>
                    <a:pt x="149" y="130"/>
                    <a:pt x="146" y="126"/>
                  </a:cubicBezTo>
                  <a:cubicBezTo>
                    <a:pt x="182" y="87"/>
                    <a:pt x="182" y="87"/>
                    <a:pt x="182" y="87"/>
                  </a:cubicBezTo>
                  <a:cubicBezTo>
                    <a:pt x="179" y="85"/>
                    <a:pt x="179" y="85"/>
                    <a:pt x="179" y="85"/>
                  </a:cubicBezTo>
                  <a:cubicBezTo>
                    <a:pt x="142" y="120"/>
                    <a:pt x="142" y="120"/>
                    <a:pt x="142" y="120"/>
                  </a:cubicBezTo>
                  <a:cubicBezTo>
                    <a:pt x="137" y="117"/>
                    <a:pt x="130" y="117"/>
                    <a:pt x="126" y="121"/>
                  </a:cubicBezTo>
                  <a:cubicBezTo>
                    <a:pt x="114" y="133"/>
                    <a:pt x="114" y="133"/>
                    <a:pt x="114" y="133"/>
                  </a:cubicBezTo>
                  <a:cubicBezTo>
                    <a:pt x="114" y="36"/>
                    <a:pt x="114" y="36"/>
                    <a:pt x="114" y="36"/>
                  </a:cubicBezTo>
                  <a:cubicBezTo>
                    <a:pt x="280" y="36"/>
                    <a:pt x="280" y="36"/>
                    <a:pt x="280" y="36"/>
                  </a:cubicBezTo>
                  <a:lnTo>
                    <a:pt x="280"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p>
          </p:txBody>
        </p:sp>
      </p:grpSp>
      <p:grpSp>
        <p:nvGrpSpPr>
          <p:cNvPr id="293" name="Groupe 292">
            <a:extLst>
              <a:ext uri="{FF2B5EF4-FFF2-40B4-BE49-F238E27FC236}">
                <a16:creationId xmlns:a16="http://schemas.microsoft.com/office/drawing/2014/main" id="{B62A0603-CA51-44D7-B8DC-459147A3034F}"/>
              </a:ext>
            </a:extLst>
          </p:cNvPr>
          <p:cNvGrpSpPr/>
          <p:nvPr/>
        </p:nvGrpSpPr>
        <p:grpSpPr>
          <a:xfrm>
            <a:off x="2419915" y="3530794"/>
            <a:ext cx="9626035" cy="776949"/>
            <a:chOff x="2432615" y="3578922"/>
            <a:chExt cx="9626035" cy="776949"/>
          </a:xfrm>
        </p:grpSpPr>
        <p:sp>
          <p:nvSpPr>
            <p:cNvPr id="201" name="Line 391">
              <a:extLst>
                <a:ext uri="{FF2B5EF4-FFF2-40B4-BE49-F238E27FC236}">
                  <a16:creationId xmlns:a16="http://schemas.microsoft.com/office/drawing/2014/main" id="{9D94ECD2-5CA2-3488-4776-71539F2A9F4A}"/>
                </a:ext>
              </a:extLst>
            </p:cNvPr>
            <p:cNvSpPr>
              <a:spLocks noChangeShapeType="1"/>
            </p:cNvSpPr>
            <p:nvPr/>
          </p:nvSpPr>
          <p:spPr bwMode="auto">
            <a:xfrm>
              <a:off x="2432615" y="3968522"/>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02" name="Line 392">
              <a:extLst>
                <a:ext uri="{FF2B5EF4-FFF2-40B4-BE49-F238E27FC236}">
                  <a16:creationId xmlns:a16="http://schemas.microsoft.com/office/drawing/2014/main" id="{8C700277-0938-BEEC-4709-26D4E14FF7DA}"/>
                </a:ext>
              </a:extLst>
            </p:cNvPr>
            <p:cNvSpPr>
              <a:spLocks noChangeShapeType="1"/>
            </p:cNvSpPr>
            <p:nvPr/>
          </p:nvSpPr>
          <p:spPr bwMode="auto">
            <a:xfrm>
              <a:off x="2563232" y="3968522"/>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03" name="Line 393">
              <a:extLst>
                <a:ext uri="{FF2B5EF4-FFF2-40B4-BE49-F238E27FC236}">
                  <a16:creationId xmlns:a16="http://schemas.microsoft.com/office/drawing/2014/main" id="{260C8CD5-9610-0EA7-FC0F-EEEEC7AE35F2}"/>
                </a:ext>
              </a:extLst>
            </p:cNvPr>
            <p:cNvSpPr>
              <a:spLocks noChangeShapeType="1"/>
            </p:cNvSpPr>
            <p:nvPr/>
          </p:nvSpPr>
          <p:spPr bwMode="auto">
            <a:xfrm>
              <a:off x="2693849" y="3968522"/>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04" name="Line 394">
              <a:extLst>
                <a:ext uri="{FF2B5EF4-FFF2-40B4-BE49-F238E27FC236}">
                  <a16:creationId xmlns:a16="http://schemas.microsoft.com/office/drawing/2014/main" id="{F52ADE4E-1EA2-46E6-2905-2700AEA5AEED}"/>
                </a:ext>
              </a:extLst>
            </p:cNvPr>
            <p:cNvSpPr>
              <a:spLocks noChangeShapeType="1"/>
            </p:cNvSpPr>
            <p:nvPr/>
          </p:nvSpPr>
          <p:spPr bwMode="auto">
            <a:xfrm>
              <a:off x="2822216" y="3968522"/>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05" name="Line 395">
              <a:extLst>
                <a:ext uri="{FF2B5EF4-FFF2-40B4-BE49-F238E27FC236}">
                  <a16:creationId xmlns:a16="http://schemas.microsoft.com/office/drawing/2014/main" id="{4D4DB7F9-9917-0A11-0901-393E4873CDCF}"/>
                </a:ext>
              </a:extLst>
            </p:cNvPr>
            <p:cNvSpPr>
              <a:spLocks noChangeShapeType="1"/>
            </p:cNvSpPr>
            <p:nvPr/>
          </p:nvSpPr>
          <p:spPr bwMode="auto">
            <a:xfrm>
              <a:off x="2952833" y="3968522"/>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06" name="Line 396">
              <a:extLst>
                <a:ext uri="{FF2B5EF4-FFF2-40B4-BE49-F238E27FC236}">
                  <a16:creationId xmlns:a16="http://schemas.microsoft.com/office/drawing/2014/main" id="{0FBDB32F-1F25-D7F1-E6C7-22788C208508}"/>
                </a:ext>
              </a:extLst>
            </p:cNvPr>
            <p:cNvSpPr>
              <a:spLocks noChangeShapeType="1"/>
            </p:cNvSpPr>
            <p:nvPr/>
          </p:nvSpPr>
          <p:spPr bwMode="auto">
            <a:xfrm>
              <a:off x="3083451" y="3968522"/>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07" name="Line 397">
              <a:extLst>
                <a:ext uri="{FF2B5EF4-FFF2-40B4-BE49-F238E27FC236}">
                  <a16:creationId xmlns:a16="http://schemas.microsoft.com/office/drawing/2014/main" id="{91524726-A5AF-72C0-6742-4823EEE300E0}"/>
                </a:ext>
              </a:extLst>
            </p:cNvPr>
            <p:cNvSpPr>
              <a:spLocks noChangeShapeType="1"/>
            </p:cNvSpPr>
            <p:nvPr/>
          </p:nvSpPr>
          <p:spPr bwMode="auto">
            <a:xfrm>
              <a:off x="3214068" y="3968522"/>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08" name="Line 398">
              <a:extLst>
                <a:ext uri="{FF2B5EF4-FFF2-40B4-BE49-F238E27FC236}">
                  <a16:creationId xmlns:a16="http://schemas.microsoft.com/office/drawing/2014/main" id="{1525AF17-1868-FDD4-4E60-2EC41EE140EB}"/>
                </a:ext>
              </a:extLst>
            </p:cNvPr>
            <p:cNvSpPr>
              <a:spLocks noChangeShapeType="1"/>
            </p:cNvSpPr>
            <p:nvPr/>
          </p:nvSpPr>
          <p:spPr bwMode="auto">
            <a:xfrm>
              <a:off x="3344686" y="3968522"/>
              <a:ext cx="65308"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09" name="Line 399">
              <a:extLst>
                <a:ext uri="{FF2B5EF4-FFF2-40B4-BE49-F238E27FC236}">
                  <a16:creationId xmlns:a16="http://schemas.microsoft.com/office/drawing/2014/main" id="{C56D8049-70D7-8A1C-BF06-A7E63D135E48}"/>
                </a:ext>
              </a:extLst>
            </p:cNvPr>
            <p:cNvSpPr>
              <a:spLocks noChangeShapeType="1"/>
            </p:cNvSpPr>
            <p:nvPr/>
          </p:nvSpPr>
          <p:spPr bwMode="auto">
            <a:xfrm>
              <a:off x="3473050" y="3968522"/>
              <a:ext cx="65309"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10" name="Line 400">
              <a:extLst>
                <a:ext uri="{FF2B5EF4-FFF2-40B4-BE49-F238E27FC236}">
                  <a16:creationId xmlns:a16="http://schemas.microsoft.com/office/drawing/2014/main" id="{4E6E0E58-D402-4CE5-5F7B-916762292CBE}"/>
                </a:ext>
              </a:extLst>
            </p:cNvPr>
            <p:cNvSpPr>
              <a:spLocks noChangeShapeType="1"/>
            </p:cNvSpPr>
            <p:nvPr/>
          </p:nvSpPr>
          <p:spPr bwMode="auto">
            <a:xfrm>
              <a:off x="3603668" y="3968522"/>
              <a:ext cx="33781" cy="225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p>
          </p:txBody>
        </p:sp>
        <p:sp>
          <p:nvSpPr>
            <p:cNvPr id="236" name="Freeform 426">
              <a:extLst>
                <a:ext uri="{FF2B5EF4-FFF2-40B4-BE49-F238E27FC236}">
                  <a16:creationId xmlns:a16="http://schemas.microsoft.com/office/drawing/2014/main" id="{E8CA6A88-9033-9833-4281-F3DE4E1417A7}"/>
                </a:ext>
              </a:extLst>
            </p:cNvPr>
            <p:cNvSpPr>
              <a:spLocks noChangeArrowheads="1"/>
            </p:cNvSpPr>
            <p:nvPr/>
          </p:nvSpPr>
          <p:spPr bwMode="auto">
            <a:xfrm>
              <a:off x="3720772" y="3578922"/>
              <a:ext cx="898558" cy="776949"/>
            </a:xfrm>
            <a:custGeom>
              <a:avLst/>
              <a:gdLst>
                <a:gd name="T0" fmla="*/ 1322 w 1761"/>
                <a:gd name="T1" fmla="*/ 0 h 1521"/>
                <a:gd name="T2" fmla="*/ 438 w 1761"/>
                <a:gd name="T3" fmla="*/ 0 h 1521"/>
                <a:gd name="T4" fmla="*/ 0 w 1761"/>
                <a:gd name="T5" fmla="*/ 764 h 1521"/>
                <a:gd name="T6" fmla="*/ 438 w 1761"/>
                <a:gd name="T7" fmla="*/ 1520 h 1521"/>
                <a:gd name="T8" fmla="*/ 1322 w 1761"/>
                <a:gd name="T9" fmla="*/ 1520 h 1521"/>
                <a:gd name="T10" fmla="*/ 1760 w 1761"/>
                <a:gd name="T11" fmla="*/ 764 h 1521"/>
                <a:gd name="T12" fmla="*/ 1322 w 1761"/>
                <a:gd name="T13" fmla="*/ 0 h 1521"/>
              </a:gdLst>
              <a:ahLst/>
              <a:cxnLst>
                <a:cxn ang="0">
                  <a:pos x="T0" y="T1"/>
                </a:cxn>
                <a:cxn ang="0">
                  <a:pos x="T2" y="T3"/>
                </a:cxn>
                <a:cxn ang="0">
                  <a:pos x="T4" y="T5"/>
                </a:cxn>
                <a:cxn ang="0">
                  <a:pos x="T6" y="T7"/>
                </a:cxn>
                <a:cxn ang="0">
                  <a:pos x="T8" y="T9"/>
                </a:cxn>
                <a:cxn ang="0">
                  <a:pos x="T10" y="T11"/>
                </a:cxn>
                <a:cxn ang="0">
                  <a:pos x="T12" y="T13"/>
                </a:cxn>
              </a:cxnLst>
              <a:rect l="0" t="0" r="r" b="b"/>
              <a:pathLst>
                <a:path w="1761" h="1521">
                  <a:moveTo>
                    <a:pt x="1322" y="0"/>
                  </a:moveTo>
                  <a:lnTo>
                    <a:pt x="438" y="0"/>
                  </a:lnTo>
                  <a:lnTo>
                    <a:pt x="0" y="764"/>
                  </a:lnTo>
                  <a:lnTo>
                    <a:pt x="438" y="1520"/>
                  </a:lnTo>
                  <a:lnTo>
                    <a:pt x="1322" y="1520"/>
                  </a:lnTo>
                  <a:lnTo>
                    <a:pt x="1760" y="764"/>
                  </a:lnTo>
                  <a:lnTo>
                    <a:pt x="1322" y="0"/>
                  </a:lnTo>
                </a:path>
              </a:pathLst>
            </a:custGeom>
            <a:solidFill>
              <a:schemeClr val="accent5"/>
            </a:solidFill>
            <a:ln>
              <a:noFill/>
            </a:ln>
            <a:effectLst/>
          </p:spPr>
          <p:txBody>
            <a:bodyPr wrap="none" anchor="ctr"/>
            <a:lstStyle/>
            <a:p>
              <a:endParaRPr lang="en-US" sz="900"/>
            </a:p>
          </p:txBody>
        </p:sp>
        <p:sp>
          <p:nvSpPr>
            <p:cNvPr id="256" name="CuadroTexto 540">
              <a:extLst>
                <a:ext uri="{FF2B5EF4-FFF2-40B4-BE49-F238E27FC236}">
                  <a16:creationId xmlns:a16="http://schemas.microsoft.com/office/drawing/2014/main" id="{98D8DFC5-82B3-9B41-CD42-619C718669BD}"/>
                </a:ext>
              </a:extLst>
            </p:cNvPr>
            <p:cNvSpPr txBox="1"/>
            <p:nvPr/>
          </p:nvSpPr>
          <p:spPr>
            <a:xfrm>
              <a:off x="4783800" y="3689011"/>
              <a:ext cx="7274850" cy="584775"/>
            </a:xfrm>
            <a:prstGeom prst="rect">
              <a:avLst/>
            </a:prstGeom>
            <a:noFill/>
          </p:spPr>
          <p:txBody>
            <a:bodyPr wrap="square" rtlCol="0">
              <a:spAutoFit/>
            </a:bodyPr>
            <a:lstStyle/>
            <a:p>
              <a:r>
                <a:rPr lang="en-US" sz="1600" b="1" dirty="0">
                  <a:solidFill>
                    <a:schemeClr val="accent5"/>
                  </a:solidFill>
                  <a:latin typeface="Lato" charset="0"/>
                  <a:ea typeface="Lato" charset="0"/>
                  <a:cs typeface="Lato" charset="0"/>
                </a:rPr>
                <a:t>RENFORCEMENT DES CAPACITÉS DE DIAGNOSTIC DANS LES LABORATOIRES </a:t>
              </a:r>
            </a:p>
          </p:txBody>
        </p:sp>
        <p:grpSp>
          <p:nvGrpSpPr>
            <p:cNvPr id="286" name="Group 237">
              <a:extLst>
                <a:ext uri="{FF2B5EF4-FFF2-40B4-BE49-F238E27FC236}">
                  <a16:creationId xmlns:a16="http://schemas.microsoft.com/office/drawing/2014/main" id="{0D3B963C-D06D-48DE-6697-F606FD8FB17D}"/>
                </a:ext>
              </a:extLst>
            </p:cNvPr>
            <p:cNvGrpSpPr>
              <a:grpSpLocks noChangeAspect="1"/>
            </p:cNvGrpSpPr>
            <p:nvPr/>
          </p:nvGrpSpPr>
          <p:grpSpPr>
            <a:xfrm>
              <a:off x="3858996" y="3678386"/>
              <a:ext cx="606071" cy="564842"/>
              <a:chOff x="5835015" y="4197351"/>
              <a:chExt cx="466725" cy="434975"/>
            </a:xfrm>
          </p:grpSpPr>
          <p:sp>
            <p:nvSpPr>
              <p:cNvPr id="287" name="Freeform 57">
                <a:extLst>
                  <a:ext uri="{FF2B5EF4-FFF2-40B4-BE49-F238E27FC236}">
                    <a16:creationId xmlns:a16="http://schemas.microsoft.com/office/drawing/2014/main" id="{2FD7D255-95F3-E4FF-D6F1-FF8C29949427}"/>
                  </a:ext>
                </a:extLst>
              </p:cNvPr>
              <p:cNvSpPr>
                <a:spLocks noEditPoints="1"/>
              </p:cNvSpPr>
              <p:nvPr/>
            </p:nvSpPr>
            <p:spPr bwMode="auto">
              <a:xfrm>
                <a:off x="5835015" y="4197351"/>
                <a:ext cx="466725" cy="434975"/>
              </a:xfrm>
              <a:custGeom>
                <a:avLst/>
                <a:gdLst>
                  <a:gd name="T0" fmla="*/ 423 w 423"/>
                  <a:gd name="T1" fmla="*/ 164 h 394"/>
                  <a:gd name="T2" fmla="*/ 423 w 423"/>
                  <a:gd name="T3" fmla="*/ 163 h 394"/>
                  <a:gd name="T4" fmla="*/ 423 w 423"/>
                  <a:gd name="T5" fmla="*/ 162 h 394"/>
                  <a:gd name="T6" fmla="*/ 423 w 423"/>
                  <a:gd name="T7" fmla="*/ 161 h 394"/>
                  <a:gd name="T8" fmla="*/ 423 w 423"/>
                  <a:gd name="T9" fmla="*/ 161 h 394"/>
                  <a:gd name="T10" fmla="*/ 212 w 423"/>
                  <a:gd name="T11" fmla="*/ 0 h 394"/>
                  <a:gd name="T12" fmla="*/ 0 w 423"/>
                  <a:gd name="T13" fmla="*/ 163 h 394"/>
                  <a:gd name="T14" fmla="*/ 0 w 423"/>
                  <a:gd name="T15" fmla="*/ 169 h 394"/>
                  <a:gd name="T16" fmla="*/ 0 w 423"/>
                  <a:gd name="T17" fmla="*/ 225 h 394"/>
                  <a:gd name="T18" fmla="*/ 0 w 423"/>
                  <a:gd name="T19" fmla="*/ 231 h 394"/>
                  <a:gd name="T20" fmla="*/ 0 w 423"/>
                  <a:gd name="T21" fmla="*/ 237 h 394"/>
                  <a:gd name="T22" fmla="*/ 0 w 423"/>
                  <a:gd name="T23" fmla="*/ 238 h 394"/>
                  <a:gd name="T24" fmla="*/ 0 w 423"/>
                  <a:gd name="T25" fmla="*/ 238 h 394"/>
                  <a:gd name="T26" fmla="*/ 212 w 423"/>
                  <a:gd name="T27" fmla="*/ 394 h 394"/>
                  <a:gd name="T28" fmla="*/ 423 w 423"/>
                  <a:gd name="T29" fmla="*/ 238 h 394"/>
                  <a:gd name="T30" fmla="*/ 423 w 423"/>
                  <a:gd name="T31" fmla="*/ 238 h 394"/>
                  <a:gd name="T32" fmla="*/ 423 w 423"/>
                  <a:gd name="T33" fmla="*/ 232 h 394"/>
                  <a:gd name="T34" fmla="*/ 423 w 423"/>
                  <a:gd name="T35" fmla="*/ 231 h 394"/>
                  <a:gd name="T36" fmla="*/ 423 w 423"/>
                  <a:gd name="T37" fmla="*/ 229 h 394"/>
                  <a:gd name="T38" fmla="*/ 423 w 423"/>
                  <a:gd name="T39" fmla="*/ 164 h 394"/>
                  <a:gd name="T40" fmla="*/ 212 w 423"/>
                  <a:gd name="T41" fmla="*/ 373 h 394"/>
                  <a:gd name="T42" fmla="*/ 21 w 423"/>
                  <a:gd name="T43" fmla="*/ 237 h 394"/>
                  <a:gd name="T44" fmla="*/ 21 w 423"/>
                  <a:gd name="T45" fmla="*/ 235 h 394"/>
                  <a:gd name="T46" fmla="*/ 212 w 423"/>
                  <a:gd name="T47" fmla="*/ 326 h 394"/>
                  <a:gd name="T48" fmla="*/ 402 w 423"/>
                  <a:gd name="T49" fmla="*/ 234 h 394"/>
                  <a:gd name="T50" fmla="*/ 212 w 423"/>
                  <a:gd name="T51" fmla="*/ 373 h 394"/>
                  <a:gd name="T52" fmla="*/ 402 w 423"/>
                  <a:gd name="T53" fmla="*/ 164 h 394"/>
                  <a:gd name="T54" fmla="*/ 212 w 423"/>
                  <a:gd name="T55" fmla="*/ 305 h 394"/>
                  <a:gd name="T56" fmla="*/ 21 w 423"/>
                  <a:gd name="T57" fmla="*/ 169 h 394"/>
                  <a:gd name="T58" fmla="*/ 21 w 423"/>
                  <a:gd name="T59" fmla="*/ 159 h 394"/>
                  <a:gd name="T60" fmla="*/ 21 w 423"/>
                  <a:gd name="T61" fmla="*/ 159 h 394"/>
                  <a:gd name="T62" fmla="*/ 212 w 423"/>
                  <a:gd name="T63" fmla="*/ 21 h 394"/>
                  <a:gd name="T64" fmla="*/ 402 w 423"/>
                  <a:gd name="T65" fmla="*/ 162 h 394"/>
                  <a:gd name="T66" fmla="*/ 402 w 423"/>
                  <a:gd name="T67" fmla="*/ 16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3" h="394">
                    <a:moveTo>
                      <a:pt x="423" y="164"/>
                    </a:moveTo>
                    <a:cubicBezTo>
                      <a:pt x="423" y="164"/>
                      <a:pt x="423" y="163"/>
                      <a:pt x="423" y="163"/>
                    </a:cubicBezTo>
                    <a:cubicBezTo>
                      <a:pt x="423" y="163"/>
                      <a:pt x="423" y="162"/>
                      <a:pt x="423" y="162"/>
                    </a:cubicBezTo>
                    <a:cubicBezTo>
                      <a:pt x="423" y="161"/>
                      <a:pt x="423" y="161"/>
                      <a:pt x="423" y="161"/>
                    </a:cubicBezTo>
                    <a:cubicBezTo>
                      <a:pt x="423" y="161"/>
                      <a:pt x="423" y="161"/>
                      <a:pt x="423" y="161"/>
                    </a:cubicBezTo>
                    <a:cubicBezTo>
                      <a:pt x="422" y="72"/>
                      <a:pt x="327" y="0"/>
                      <a:pt x="212" y="0"/>
                    </a:cubicBezTo>
                    <a:cubicBezTo>
                      <a:pt x="95" y="0"/>
                      <a:pt x="0" y="73"/>
                      <a:pt x="0" y="163"/>
                    </a:cubicBezTo>
                    <a:cubicBezTo>
                      <a:pt x="0" y="165"/>
                      <a:pt x="0" y="167"/>
                      <a:pt x="0" y="169"/>
                    </a:cubicBezTo>
                    <a:cubicBezTo>
                      <a:pt x="0" y="225"/>
                      <a:pt x="0" y="225"/>
                      <a:pt x="0" y="225"/>
                    </a:cubicBezTo>
                    <a:cubicBezTo>
                      <a:pt x="0" y="227"/>
                      <a:pt x="0" y="229"/>
                      <a:pt x="0" y="231"/>
                    </a:cubicBezTo>
                    <a:cubicBezTo>
                      <a:pt x="0" y="233"/>
                      <a:pt x="0" y="235"/>
                      <a:pt x="0" y="237"/>
                    </a:cubicBezTo>
                    <a:cubicBezTo>
                      <a:pt x="0" y="238"/>
                      <a:pt x="0" y="238"/>
                      <a:pt x="0" y="238"/>
                    </a:cubicBezTo>
                    <a:cubicBezTo>
                      <a:pt x="0" y="238"/>
                      <a:pt x="0" y="238"/>
                      <a:pt x="0" y="238"/>
                    </a:cubicBezTo>
                    <a:cubicBezTo>
                      <a:pt x="5" y="325"/>
                      <a:pt x="98" y="394"/>
                      <a:pt x="212" y="394"/>
                    </a:cubicBezTo>
                    <a:cubicBezTo>
                      <a:pt x="325" y="394"/>
                      <a:pt x="418" y="325"/>
                      <a:pt x="423" y="238"/>
                    </a:cubicBezTo>
                    <a:cubicBezTo>
                      <a:pt x="423" y="238"/>
                      <a:pt x="423" y="238"/>
                      <a:pt x="423" y="238"/>
                    </a:cubicBezTo>
                    <a:cubicBezTo>
                      <a:pt x="423" y="232"/>
                      <a:pt x="423" y="232"/>
                      <a:pt x="423" y="232"/>
                    </a:cubicBezTo>
                    <a:cubicBezTo>
                      <a:pt x="423" y="232"/>
                      <a:pt x="423" y="231"/>
                      <a:pt x="423" y="231"/>
                    </a:cubicBezTo>
                    <a:cubicBezTo>
                      <a:pt x="423" y="230"/>
                      <a:pt x="423" y="230"/>
                      <a:pt x="423" y="229"/>
                    </a:cubicBezTo>
                    <a:lnTo>
                      <a:pt x="423" y="164"/>
                    </a:lnTo>
                    <a:close/>
                    <a:moveTo>
                      <a:pt x="212" y="373"/>
                    </a:moveTo>
                    <a:cubicBezTo>
                      <a:pt x="109" y="373"/>
                      <a:pt x="25" y="312"/>
                      <a:pt x="21" y="237"/>
                    </a:cubicBezTo>
                    <a:cubicBezTo>
                      <a:pt x="21" y="235"/>
                      <a:pt x="21" y="235"/>
                      <a:pt x="21" y="235"/>
                    </a:cubicBezTo>
                    <a:cubicBezTo>
                      <a:pt x="56" y="289"/>
                      <a:pt x="128" y="326"/>
                      <a:pt x="212" y="326"/>
                    </a:cubicBezTo>
                    <a:cubicBezTo>
                      <a:pt x="295" y="326"/>
                      <a:pt x="367" y="289"/>
                      <a:pt x="402" y="234"/>
                    </a:cubicBezTo>
                    <a:cubicBezTo>
                      <a:pt x="399" y="311"/>
                      <a:pt x="315" y="373"/>
                      <a:pt x="212" y="373"/>
                    </a:cubicBezTo>
                    <a:close/>
                    <a:moveTo>
                      <a:pt x="402" y="164"/>
                    </a:moveTo>
                    <a:cubicBezTo>
                      <a:pt x="401" y="242"/>
                      <a:pt x="316" y="305"/>
                      <a:pt x="212" y="305"/>
                    </a:cubicBezTo>
                    <a:cubicBezTo>
                      <a:pt x="109" y="305"/>
                      <a:pt x="25" y="244"/>
                      <a:pt x="21" y="169"/>
                    </a:cubicBezTo>
                    <a:cubicBezTo>
                      <a:pt x="21" y="159"/>
                      <a:pt x="21" y="159"/>
                      <a:pt x="21" y="159"/>
                    </a:cubicBezTo>
                    <a:cubicBezTo>
                      <a:pt x="21" y="159"/>
                      <a:pt x="21" y="159"/>
                      <a:pt x="21" y="159"/>
                    </a:cubicBezTo>
                    <a:cubicBezTo>
                      <a:pt x="24" y="83"/>
                      <a:pt x="108" y="21"/>
                      <a:pt x="212" y="21"/>
                    </a:cubicBezTo>
                    <a:cubicBezTo>
                      <a:pt x="316" y="21"/>
                      <a:pt x="401" y="84"/>
                      <a:pt x="402" y="162"/>
                    </a:cubicBezTo>
                    <a:lnTo>
                      <a:pt x="402" y="164"/>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p>
            </p:txBody>
          </p:sp>
          <p:sp>
            <p:nvSpPr>
              <p:cNvPr id="288" name="Freeform 58">
                <a:extLst>
                  <a:ext uri="{FF2B5EF4-FFF2-40B4-BE49-F238E27FC236}">
                    <a16:creationId xmlns:a16="http://schemas.microsoft.com/office/drawing/2014/main" id="{3E8CC928-ACC4-E77F-E5F5-40869C6138B6}"/>
                  </a:ext>
                </a:extLst>
              </p:cNvPr>
              <p:cNvSpPr>
                <a:spLocks/>
              </p:cNvSpPr>
              <p:nvPr/>
            </p:nvSpPr>
            <p:spPr bwMode="auto">
              <a:xfrm>
                <a:off x="5868352" y="4271963"/>
                <a:ext cx="400050" cy="101600"/>
              </a:xfrm>
              <a:custGeom>
                <a:avLst/>
                <a:gdLst>
                  <a:gd name="T0" fmla="*/ 4 w 363"/>
                  <a:gd name="T1" fmla="*/ 74 h 92"/>
                  <a:gd name="T2" fmla="*/ 5 w 363"/>
                  <a:gd name="T3" fmla="*/ 89 h 92"/>
                  <a:gd name="T4" fmla="*/ 12 w 363"/>
                  <a:gd name="T5" fmla="*/ 91 h 92"/>
                  <a:gd name="T6" fmla="*/ 20 w 363"/>
                  <a:gd name="T7" fmla="*/ 88 h 92"/>
                  <a:gd name="T8" fmla="*/ 182 w 363"/>
                  <a:gd name="T9" fmla="*/ 21 h 92"/>
                  <a:gd name="T10" fmla="*/ 343 w 363"/>
                  <a:gd name="T11" fmla="*/ 87 h 92"/>
                  <a:gd name="T12" fmla="*/ 358 w 363"/>
                  <a:gd name="T13" fmla="*/ 89 h 92"/>
                  <a:gd name="T14" fmla="*/ 359 w 363"/>
                  <a:gd name="T15" fmla="*/ 74 h 92"/>
                  <a:gd name="T16" fmla="*/ 182 w 363"/>
                  <a:gd name="T17" fmla="*/ 0 h 92"/>
                  <a:gd name="T18" fmla="*/ 4 w 363"/>
                  <a:gd name="T1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 h="92">
                    <a:moveTo>
                      <a:pt x="4" y="74"/>
                    </a:moveTo>
                    <a:cubicBezTo>
                      <a:pt x="0" y="78"/>
                      <a:pt x="1" y="85"/>
                      <a:pt x="5" y="89"/>
                    </a:cubicBezTo>
                    <a:cubicBezTo>
                      <a:pt x="7" y="91"/>
                      <a:pt x="10" y="91"/>
                      <a:pt x="12" y="91"/>
                    </a:cubicBezTo>
                    <a:cubicBezTo>
                      <a:pt x="15" y="91"/>
                      <a:pt x="18" y="90"/>
                      <a:pt x="20" y="88"/>
                    </a:cubicBezTo>
                    <a:cubicBezTo>
                      <a:pt x="55" y="46"/>
                      <a:pt x="116" y="21"/>
                      <a:pt x="182" y="21"/>
                    </a:cubicBezTo>
                    <a:cubicBezTo>
                      <a:pt x="247" y="21"/>
                      <a:pt x="307" y="46"/>
                      <a:pt x="343" y="87"/>
                    </a:cubicBezTo>
                    <a:cubicBezTo>
                      <a:pt x="346" y="92"/>
                      <a:pt x="353" y="92"/>
                      <a:pt x="358" y="89"/>
                    </a:cubicBezTo>
                    <a:cubicBezTo>
                      <a:pt x="362" y="85"/>
                      <a:pt x="363" y="78"/>
                      <a:pt x="359" y="74"/>
                    </a:cubicBezTo>
                    <a:cubicBezTo>
                      <a:pt x="320" y="27"/>
                      <a:pt x="253" y="0"/>
                      <a:pt x="182" y="0"/>
                    </a:cubicBezTo>
                    <a:cubicBezTo>
                      <a:pt x="109" y="0"/>
                      <a:pt x="43" y="27"/>
                      <a:pt x="4" y="74"/>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p>
            </p:txBody>
          </p:sp>
          <p:sp>
            <p:nvSpPr>
              <p:cNvPr id="289" name="Freeform 59">
                <a:extLst>
                  <a:ext uri="{FF2B5EF4-FFF2-40B4-BE49-F238E27FC236}">
                    <a16:creationId xmlns:a16="http://schemas.microsoft.com/office/drawing/2014/main" id="{2FE0DEFC-5E97-F2B2-9215-93F96DA5FAD3}"/>
                  </a:ext>
                </a:extLst>
              </p:cNvPr>
              <p:cNvSpPr>
                <a:spLocks/>
              </p:cNvSpPr>
              <p:nvPr/>
            </p:nvSpPr>
            <p:spPr bwMode="auto">
              <a:xfrm>
                <a:off x="6012815" y="4324351"/>
                <a:ext cx="193675" cy="127000"/>
              </a:xfrm>
              <a:custGeom>
                <a:avLst/>
                <a:gdLst>
                  <a:gd name="T0" fmla="*/ 124 w 177"/>
                  <a:gd name="T1" fmla="*/ 46 h 116"/>
                  <a:gd name="T2" fmla="*/ 103 w 177"/>
                  <a:gd name="T3" fmla="*/ 49 h 116"/>
                  <a:gd name="T4" fmla="*/ 108 w 177"/>
                  <a:gd name="T5" fmla="*/ 35 h 116"/>
                  <a:gd name="T6" fmla="*/ 54 w 177"/>
                  <a:gd name="T7" fmla="*/ 0 h 116"/>
                  <a:gd name="T8" fmla="*/ 0 w 177"/>
                  <a:gd name="T9" fmla="*/ 35 h 116"/>
                  <a:gd name="T10" fmla="*/ 54 w 177"/>
                  <a:gd name="T11" fmla="*/ 70 h 116"/>
                  <a:gd name="T12" fmla="*/ 74 w 177"/>
                  <a:gd name="T13" fmla="*/ 67 h 116"/>
                  <a:gd name="T14" fmla="*/ 70 w 177"/>
                  <a:gd name="T15" fmla="*/ 81 h 116"/>
                  <a:gd name="T16" fmla="*/ 124 w 177"/>
                  <a:gd name="T17" fmla="*/ 116 h 116"/>
                  <a:gd name="T18" fmla="*/ 177 w 177"/>
                  <a:gd name="T19" fmla="*/ 81 h 116"/>
                  <a:gd name="T20" fmla="*/ 124 w 177"/>
                  <a:gd name="T21" fmla="*/ 4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 h="116">
                    <a:moveTo>
                      <a:pt x="124" y="46"/>
                    </a:moveTo>
                    <a:cubicBezTo>
                      <a:pt x="116" y="46"/>
                      <a:pt x="109" y="47"/>
                      <a:pt x="103" y="49"/>
                    </a:cubicBezTo>
                    <a:cubicBezTo>
                      <a:pt x="106" y="44"/>
                      <a:pt x="108" y="40"/>
                      <a:pt x="108" y="35"/>
                    </a:cubicBezTo>
                    <a:cubicBezTo>
                      <a:pt x="108" y="16"/>
                      <a:pt x="84" y="0"/>
                      <a:pt x="54" y="0"/>
                    </a:cubicBezTo>
                    <a:cubicBezTo>
                      <a:pt x="24" y="0"/>
                      <a:pt x="0" y="16"/>
                      <a:pt x="0" y="35"/>
                    </a:cubicBezTo>
                    <a:cubicBezTo>
                      <a:pt x="0" y="54"/>
                      <a:pt x="24" y="70"/>
                      <a:pt x="54" y="70"/>
                    </a:cubicBezTo>
                    <a:cubicBezTo>
                      <a:pt x="61" y="70"/>
                      <a:pt x="68" y="69"/>
                      <a:pt x="74" y="67"/>
                    </a:cubicBezTo>
                    <a:cubicBezTo>
                      <a:pt x="71" y="71"/>
                      <a:pt x="70" y="76"/>
                      <a:pt x="70" y="81"/>
                    </a:cubicBezTo>
                    <a:cubicBezTo>
                      <a:pt x="70" y="100"/>
                      <a:pt x="94" y="116"/>
                      <a:pt x="124" y="116"/>
                    </a:cubicBezTo>
                    <a:cubicBezTo>
                      <a:pt x="153" y="116"/>
                      <a:pt x="177" y="100"/>
                      <a:pt x="177" y="81"/>
                    </a:cubicBezTo>
                    <a:cubicBezTo>
                      <a:pt x="177" y="62"/>
                      <a:pt x="153" y="46"/>
                      <a:pt x="124" y="4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p>
            </p:txBody>
          </p:sp>
          <p:sp>
            <p:nvSpPr>
              <p:cNvPr id="290" name="Oval 60">
                <a:extLst>
                  <a:ext uri="{FF2B5EF4-FFF2-40B4-BE49-F238E27FC236}">
                    <a16:creationId xmlns:a16="http://schemas.microsoft.com/office/drawing/2014/main" id="{47FC23A8-BC6F-590C-70DE-328AA34A8AB5}"/>
                  </a:ext>
                </a:extLst>
              </p:cNvPr>
              <p:cNvSpPr>
                <a:spLocks noChangeArrowheads="1"/>
              </p:cNvSpPr>
              <p:nvPr/>
            </p:nvSpPr>
            <p:spPr bwMode="auto">
              <a:xfrm>
                <a:off x="5936615" y="4413251"/>
                <a:ext cx="90487" cy="6032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E"/>
              </a:p>
            </p:txBody>
          </p:sp>
        </p:grpSp>
      </p:grpSp>
      <p:pic>
        <p:nvPicPr>
          <p:cNvPr id="109" name="Image 108">
            <a:extLst>
              <a:ext uri="{FF2B5EF4-FFF2-40B4-BE49-F238E27FC236}">
                <a16:creationId xmlns:a16="http://schemas.microsoft.com/office/drawing/2014/main" id="{9519D74D-8F92-4C39-B511-EBE0378BB8F7}"/>
              </a:ext>
            </a:extLst>
          </p:cNvPr>
          <p:cNvPicPr>
            <a:picLocks noChangeAspect="1"/>
          </p:cNvPicPr>
          <p:nvPr/>
        </p:nvPicPr>
        <p:blipFill>
          <a:blip r:embed="rId3"/>
          <a:stretch>
            <a:fillRect/>
          </a:stretch>
        </p:blipFill>
        <p:spPr>
          <a:xfrm>
            <a:off x="10614363" y="115127"/>
            <a:ext cx="1444288" cy="737144"/>
          </a:xfrm>
          <a:prstGeom prst="rect">
            <a:avLst/>
          </a:prstGeom>
        </p:spPr>
      </p:pic>
      <p:grpSp>
        <p:nvGrpSpPr>
          <p:cNvPr id="116" name="Groupe 115">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117" name="Connecteur droit 116">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118" name="Groupe 117">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119" name="Connecteur droit 118">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120" name="Connecteur droit 119">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21" name="Connecteur droit 120">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122" name="ZoneTexte 121">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Perspectives</a:t>
            </a:r>
          </a:p>
        </p:txBody>
      </p:sp>
    </p:spTree>
    <p:extLst>
      <p:ext uri="{BB962C8B-B14F-4D97-AF65-F5344CB8AC3E}">
        <p14:creationId xmlns:p14="http://schemas.microsoft.com/office/powerpoint/2010/main" val="4108392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2" name="Picture 28" descr="UAGC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164" y="2703907"/>
            <a:ext cx="1068123" cy="84356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NSERM – Institut National de la Santé et de la Recherche Médicale –  Fédération Française pour le Don de Sang Bénévo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889" y="5540032"/>
            <a:ext cx="2776136" cy="125424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5">
            <a:extLst>
              <a:ext uri="{FF2B5EF4-FFF2-40B4-BE49-F238E27FC236}">
                <a16:creationId xmlns:a16="http://schemas.microsoft.com/office/drawing/2014/main" id="{8AC51012-6950-4375-9245-EC9F15F633C4}"/>
              </a:ext>
            </a:extLst>
          </p:cNvPr>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6" name="Rectangle 6">
            <a:extLst>
              <a:ext uri="{FF2B5EF4-FFF2-40B4-BE49-F238E27FC236}">
                <a16:creationId xmlns:a16="http://schemas.microsoft.com/office/drawing/2014/main" id="{10774666-1F5E-4A8C-A68D-792F5B61E76D}"/>
              </a:ext>
            </a:extLst>
          </p:cNvPr>
          <p:cNvSpPr>
            <a:spLocks noChangeArrowheads="1"/>
          </p:cNvSpPr>
          <p:nvPr/>
        </p:nvSpPr>
        <p:spPr bwMode="auto">
          <a:xfrm>
            <a:off x="0" y="15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9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19" name="Image 18">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grpSp>
        <p:nvGrpSpPr>
          <p:cNvPr id="20" name="Groupe 19">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1" name="Connecteur droit 20">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2" name="Groupe 21">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3" name="Connecteur droit 22">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4" name="Connecteur droit 23">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25" name="Connecteur droit 24">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26" name="ZoneTexte 25">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Remerciements</a:t>
            </a:r>
          </a:p>
        </p:txBody>
      </p:sp>
      <p:sp>
        <p:nvSpPr>
          <p:cNvPr id="2" name="ZoneTexte 1"/>
          <p:cNvSpPr txBox="1"/>
          <p:nvPr/>
        </p:nvSpPr>
        <p:spPr>
          <a:xfrm>
            <a:off x="1066800" y="1095375"/>
            <a:ext cx="2721519" cy="2862322"/>
          </a:xfrm>
          <a:prstGeom prst="rect">
            <a:avLst/>
          </a:prstGeom>
          <a:noFill/>
        </p:spPr>
        <p:txBody>
          <a:bodyPr wrap="square" rtlCol="0">
            <a:spAutoFit/>
          </a:bodyPr>
          <a:lstStyle/>
          <a:p>
            <a:pPr algn="ctr"/>
            <a:r>
              <a:rPr lang="fr-FR" b="1" u="sng" dirty="0"/>
              <a:t>Institut Pasteur de Lille</a:t>
            </a:r>
          </a:p>
          <a:p>
            <a:pPr algn="ctr"/>
            <a:r>
              <a:rPr lang="fr-FR" b="1" u="sng" dirty="0"/>
              <a:t>Equipe ECOPHIP CIIL</a:t>
            </a:r>
          </a:p>
          <a:p>
            <a:pPr algn="ctr"/>
            <a:r>
              <a:rPr lang="fr-FR" b="1" dirty="0"/>
              <a:t>Dr Gabriela CERTAD</a:t>
            </a:r>
          </a:p>
          <a:p>
            <a:pPr algn="ctr"/>
            <a:r>
              <a:rPr lang="fr-FR" b="1" dirty="0"/>
              <a:t>Dr </a:t>
            </a:r>
            <a:r>
              <a:rPr lang="fr-FR" b="1" dirty="0" err="1"/>
              <a:t>Eric</a:t>
            </a:r>
            <a:r>
              <a:rPr lang="fr-FR" b="1" dirty="0"/>
              <a:t> VISCOGLIOSI</a:t>
            </a:r>
          </a:p>
          <a:p>
            <a:pPr algn="ctr"/>
            <a:r>
              <a:rPr lang="fr-FR" b="1" dirty="0"/>
              <a:t>Dr Magali CHABE</a:t>
            </a:r>
          </a:p>
          <a:p>
            <a:pPr algn="ctr"/>
            <a:r>
              <a:rPr lang="fr-FR" b="1" dirty="0"/>
              <a:t>Nausicaa GANTOIS</a:t>
            </a:r>
          </a:p>
          <a:p>
            <a:pPr algn="ctr"/>
            <a:r>
              <a:rPr lang="fr-FR" b="1" dirty="0"/>
              <a:t>Jérémy DESRAMAUT</a:t>
            </a:r>
          </a:p>
          <a:p>
            <a:pPr algn="ctr"/>
            <a:r>
              <a:rPr lang="fr-FR" b="1" dirty="0"/>
              <a:t>Constance DENOYELLE</a:t>
            </a:r>
          </a:p>
          <a:p>
            <a:pPr algn="ctr"/>
            <a:r>
              <a:rPr lang="fr-FR" b="1" dirty="0" err="1"/>
              <a:t>Ellena</a:t>
            </a:r>
            <a:r>
              <a:rPr lang="fr-FR" b="1" dirty="0"/>
              <a:t> DAUTEL</a:t>
            </a:r>
          </a:p>
          <a:p>
            <a:pPr algn="ctr"/>
            <a:r>
              <a:rPr lang="fr-FR" b="1" dirty="0" err="1"/>
              <a:t>Manasi</a:t>
            </a:r>
            <a:r>
              <a:rPr lang="fr-FR" b="1" dirty="0"/>
              <a:t> SAWANT</a:t>
            </a:r>
          </a:p>
        </p:txBody>
      </p:sp>
      <p:pic>
        <p:nvPicPr>
          <p:cNvPr id="6146" name="Picture 2" descr="Institut Pasteur de Lille — Wikipé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17" y="1994215"/>
            <a:ext cx="1061787" cy="861697"/>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p:cNvSpPr txBox="1"/>
          <p:nvPr/>
        </p:nvSpPr>
        <p:spPr>
          <a:xfrm>
            <a:off x="-463549" y="5978183"/>
            <a:ext cx="2952750" cy="369332"/>
          </a:xfrm>
          <a:prstGeom prst="rect">
            <a:avLst/>
          </a:prstGeom>
          <a:noFill/>
        </p:spPr>
        <p:txBody>
          <a:bodyPr wrap="square" rtlCol="0">
            <a:spAutoFit/>
          </a:bodyPr>
          <a:lstStyle/>
          <a:p>
            <a:pPr algn="ctr"/>
            <a:r>
              <a:rPr lang="fr-FR" b="1" u="sng" dirty="0"/>
              <a:t>Financements</a:t>
            </a:r>
            <a:endParaRPr lang="fr-FR" b="1" dirty="0"/>
          </a:p>
        </p:txBody>
      </p:sp>
      <p:pic>
        <p:nvPicPr>
          <p:cNvPr id="29" name="Picture 2" descr="Institut Pasteur de Lille — Wikipé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7448" y="5540032"/>
            <a:ext cx="1632528" cy="12211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entre national de la recherche scientifique — Wikipé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7026" y="5610155"/>
            <a:ext cx="1071562" cy="107156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Institut national de la santé et de la recherche médicale (Inser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8" descr="Institut national de la santé et de la recherche médicale (Inser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10" descr="logo institution"/>
          <p:cNvSpPr>
            <a:spLocks noChangeAspect="1" noChangeArrowheads="1"/>
          </p:cNvSpPr>
          <p:nvPr/>
        </p:nvSpPr>
        <p:spPr bwMode="auto">
          <a:xfrm>
            <a:off x="155575" y="-1538288"/>
            <a:ext cx="5715000" cy="3209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14" descr="UNIVERSITE DE LILLE - Intégrez l'aventure UNIVERSITE DE LILLE!"/>
          <p:cNvSpPr>
            <a:spLocks noChangeAspect="1" noChangeArrowheads="1"/>
          </p:cNvSpPr>
          <p:nvPr/>
        </p:nvSpPr>
        <p:spPr bwMode="auto">
          <a:xfrm>
            <a:off x="155575" y="-525463"/>
            <a:ext cx="41338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60" name="Picture 16" descr="Université Lille - Offres de formations"/>
          <p:cNvPicPr>
            <a:picLocks noChangeAspect="1" noChangeArrowheads="1"/>
          </p:cNvPicPr>
          <p:nvPr/>
        </p:nvPicPr>
        <p:blipFill rotWithShape="1">
          <a:blip r:embed="rId8">
            <a:extLst>
              <a:ext uri="{28A0092B-C50C-407E-A947-70E740481C1C}">
                <a14:useLocalDpi xmlns:a14="http://schemas.microsoft.com/office/drawing/2010/main" val="0"/>
              </a:ext>
            </a:extLst>
          </a:blip>
          <a:srcRect l="-9328" t="32900" r="9328" b="38215"/>
          <a:stretch/>
        </p:blipFill>
        <p:spPr bwMode="auto">
          <a:xfrm>
            <a:off x="6920410" y="5724455"/>
            <a:ext cx="2918401" cy="84296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Centre hospitalier universitaire de Lille — Wikipéd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5561" y="5333113"/>
            <a:ext cx="1328240" cy="132824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alt=&quot;&quo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4816" y="4132784"/>
            <a:ext cx="1104499" cy="898756"/>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p:cNvSpPr txBox="1"/>
          <p:nvPr/>
        </p:nvSpPr>
        <p:spPr>
          <a:xfrm>
            <a:off x="9337132" y="3922834"/>
            <a:ext cx="2721519" cy="923330"/>
          </a:xfrm>
          <a:prstGeom prst="rect">
            <a:avLst/>
          </a:prstGeom>
          <a:noFill/>
        </p:spPr>
        <p:txBody>
          <a:bodyPr wrap="square" rtlCol="0">
            <a:spAutoFit/>
          </a:bodyPr>
          <a:lstStyle/>
          <a:p>
            <a:pPr algn="ctr"/>
            <a:r>
              <a:rPr lang="fr-FR" b="1" u="sng" dirty="0"/>
              <a:t>Faculté des Sciences et Techniques de la Santé de Conakry</a:t>
            </a:r>
          </a:p>
        </p:txBody>
      </p:sp>
      <p:sp>
        <p:nvSpPr>
          <p:cNvPr id="7" name="Rectangle 6"/>
          <p:cNvSpPr/>
          <p:nvPr/>
        </p:nvSpPr>
        <p:spPr>
          <a:xfrm>
            <a:off x="4856442" y="2175599"/>
            <a:ext cx="3840483" cy="1754326"/>
          </a:xfrm>
          <a:prstGeom prst="rect">
            <a:avLst/>
          </a:prstGeom>
        </p:spPr>
        <p:txBody>
          <a:bodyPr wrap="square">
            <a:spAutoFit/>
          </a:bodyPr>
          <a:lstStyle/>
          <a:p>
            <a:pPr algn="ctr"/>
            <a:r>
              <a:rPr lang="fr-FR" b="1" u="sng" dirty="0"/>
              <a:t>Unité d’Appui à la Gestion et la Coordination des Programmes du Ministère de la Santé de Conakry</a:t>
            </a:r>
          </a:p>
          <a:p>
            <a:pPr algn="ctr"/>
            <a:r>
              <a:rPr lang="fr-FR" b="1" kern="100" dirty="0" err="1">
                <a:ea typeface="Lato Light" panose="020F0502020204030203" pitchFamily="34" charset="0"/>
                <a:cs typeface="Lato Light" panose="020F0502020204030203" pitchFamily="34" charset="0"/>
              </a:rPr>
              <a:t>Akoï</a:t>
            </a:r>
            <a:r>
              <a:rPr lang="fr-FR" b="1" kern="100" dirty="0">
                <a:ea typeface="Lato Light" panose="020F0502020204030203" pitchFamily="34" charset="0"/>
                <a:cs typeface="Lato Light" panose="020F0502020204030203" pitchFamily="34" charset="0"/>
              </a:rPr>
              <a:t> KOÏVOGUI</a:t>
            </a:r>
          </a:p>
          <a:p>
            <a:pPr algn="ctr"/>
            <a:r>
              <a:rPr lang="fr-FR" b="1" kern="100" dirty="0">
                <a:ea typeface="Lato Light" panose="020F0502020204030203" pitchFamily="34" charset="0"/>
                <a:cs typeface="Lato Light" panose="020F0502020204030203" pitchFamily="34" charset="0"/>
              </a:rPr>
              <a:t>Noel </a:t>
            </a:r>
            <a:r>
              <a:rPr lang="fr-FR" b="1" kern="100" dirty="0" err="1">
                <a:ea typeface="Lato Light" panose="020F0502020204030203" pitchFamily="34" charset="0"/>
                <a:cs typeface="Lato Light" panose="020F0502020204030203" pitchFamily="34" charset="0"/>
              </a:rPr>
              <a:t>Tanbada</a:t>
            </a:r>
            <a:r>
              <a:rPr lang="fr-FR" b="1" kern="100" dirty="0">
                <a:ea typeface="Lato Light" panose="020F0502020204030203" pitchFamily="34" charset="0"/>
                <a:cs typeface="Lato Light" panose="020F0502020204030203" pitchFamily="34" charset="0"/>
              </a:rPr>
              <a:t> GUILAVOGUI</a:t>
            </a:r>
          </a:p>
          <a:p>
            <a:pPr algn="ctr"/>
            <a:r>
              <a:rPr lang="fr-FR" b="1" kern="100" dirty="0">
                <a:ea typeface="Lato Light" panose="020F0502020204030203" pitchFamily="34" charset="0"/>
                <a:cs typeface="Lato Light" panose="020F0502020204030203" pitchFamily="34" charset="0"/>
              </a:rPr>
              <a:t>Aboubacar </a:t>
            </a:r>
            <a:r>
              <a:rPr lang="fr-FR" b="1" kern="100" dirty="0" err="1">
                <a:ea typeface="Lato Light" panose="020F0502020204030203" pitchFamily="34" charset="0"/>
                <a:cs typeface="Lato Light" panose="020F0502020204030203" pitchFamily="34" charset="0"/>
              </a:rPr>
              <a:t>Sidiki</a:t>
            </a:r>
            <a:r>
              <a:rPr lang="fr-FR" b="1" kern="100" dirty="0">
                <a:ea typeface="Lato Light" panose="020F0502020204030203" pitchFamily="34" charset="0"/>
                <a:cs typeface="Lato Light" panose="020F0502020204030203" pitchFamily="34" charset="0"/>
              </a:rPr>
              <a:t> CAMARA </a:t>
            </a:r>
          </a:p>
        </p:txBody>
      </p:sp>
      <p:sp>
        <p:nvSpPr>
          <p:cNvPr id="33" name="ZoneTexte 32"/>
          <p:cNvSpPr txBox="1"/>
          <p:nvPr/>
        </p:nvSpPr>
        <p:spPr>
          <a:xfrm>
            <a:off x="9289545" y="2456631"/>
            <a:ext cx="2721519" cy="1200329"/>
          </a:xfrm>
          <a:prstGeom prst="rect">
            <a:avLst/>
          </a:prstGeom>
          <a:noFill/>
        </p:spPr>
        <p:txBody>
          <a:bodyPr wrap="square" rtlCol="0">
            <a:spAutoFit/>
          </a:bodyPr>
          <a:lstStyle/>
          <a:p>
            <a:pPr algn="ctr"/>
            <a:r>
              <a:rPr lang="fr-FR" b="1" u="sng" dirty="0"/>
              <a:t>Hôpital National Ignace </a:t>
            </a:r>
            <a:r>
              <a:rPr lang="fr-FR" b="1" u="sng" dirty="0" err="1"/>
              <a:t>Deen</a:t>
            </a:r>
            <a:r>
              <a:rPr lang="fr-FR" b="1" u="sng" dirty="0"/>
              <a:t> CHU de Conakry</a:t>
            </a:r>
          </a:p>
          <a:p>
            <a:pPr algn="ctr"/>
            <a:r>
              <a:rPr lang="fr-FR" b="1" dirty="0"/>
              <a:t>Dr </a:t>
            </a:r>
            <a:r>
              <a:rPr lang="fr-FR" b="1" dirty="0" err="1"/>
              <a:t>Fode</a:t>
            </a:r>
            <a:r>
              <a:rPr lang="fr-FR" b="1" dirty="0"/>
              <a:t> Ibrahima CISSE</a:t>
            </a:r>
          </a:p>
          <a:p>
            <a:pPr algn="ctr"/>
            <a:r>
              <a:rPr lang="fr-FR" b="1" dirty="0"/>
              <a:t>Dr </a:t>
            </a:r>
            <a:r>
              <a:rPr lang="fr-FR" b="1" dirty="0" err="1"/>
              <a:t>Salif</a:t>
            </a:r>
            <a:r>
              <a:rPr lang="fr-FR" b="1" dirty="0"/>
              <a:t> Cherif TOURE</a:t>
            </a:r>
          </a:p>
        </p:txBody>
      </p:sp>
      <p:sp>
        <p:nvSpPr>
          <p:cNvPr id="34" name="ZoneTexte 33"/>
          <p:cNvSpPr txBox="1"/>
          <p:nvPr/>
        </p:nvSpPr>
        <p:spPr>
          <a:xfrm>
            <a:off x="9253603" y="1107334"/>
            <a:ext cx="2721519" cy="1200329"/>
          </a:xfrm>
          <a:prstGeom prst="rect">
            <a:avLst/>
          </a:prstGeom>
          <a:noFill/>
        </p:spPr>
        <p:txBody>
          <a:bodyPr wrap="square" rtlCol="0">
            <a:spAutoFit/>
          </a:bodyPr>
          <a:lstStyle/>
          <a:p>
            <a:pPr algn="ctr"/>
            <a:r>
              <a:rPr lang="fr-FR" b="1" u="sng" dirty="0"/>
              <a:t>Centre de Santé </a:t>
            </a:r>
            <a:r>
              <a:rPr lang="fr-FR" b="1" u="sng" dirty="0" err="1"/>
              <a:t>Anastasis</a:t>
            </a:r>
            <a:r>
              <a:rPr lang="fr-FR" b="1" u="sng" dirty="0"/>
              <a:t> de Conakry</a:t>
            </a:r>
          </a:p>
          <a:p>
            <a:pPr algn="ctr"/>
            <a:r>
              <a:rPr lang="fr-FR" b="1" dirty="0"/>
              <a:t>Dr Bakary Luther KOUROUMA</a:t>
            </a:r>
          </a:p>
        </p:txBody>
      </p:sp>
      <p:sp>
        <p:nvSpPr>
          <p:cNvPr id="35" name="ZoneTexte 34"/>
          <p:cNvSpPr txBox="1"/>
          <p:nvPr/>
        </p:nvSpPr>
        <p:spPr>
          <a:xfrm>
            <a:off x="1186245" y="4163735"/>
            <a:ext cx="2721519" cy="1200329"/>
          </a:xfrm>
          <a:prstGeom prst="rect">
            <a:avLst/>
          </a:prstGeom>
          <a:noFill/>
        </p:spPr>
        <p:txBody>
          <a:bodyPr wrap="square" rtlCol="0">
            <a:spAutoFit/>
          </a:bodyPr>
          <a:lstStyle/>
          <a:p>
            <a:pPr algn="ctr"/>
            <a:r>
              <a:rPr lang="fr-FR" b="1" u="sng" dirty="0"/>
              <a:t>DRCI Groupement des Hôpitaux de l’Institut Catholique de Lille</a:t>
            </a:r>
          </a:p>
          <a:p>
            <a:pPr algn="ctr"/>
            <a:r>
              <a:rPr lang="fr-FR" b="1" dirty="0"/>
              <a:t>Stéphane VERDUN</a:t>
            </a:r>
          </a:p>
        </p:txBody>
      </p:sp>
      <p:sp>
        <p:nvSpPr>
          <p:cNvPr id="10" name="AutoShape 22" descr="Accuei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24" descr="Accuei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70" name="Picture 26" descr="Accés continu et protection des dossiers patients informatiqués : le GHICL  partage son expérienc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864" y="4405312"/>
            <a:ext cx="1219812" cy="913182"/>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32" descr="GD BIOTECH (GENES DIFFUSION) - Eurasanté"/>
          <p:cNvSpPr>
            <a:spLocks noChangeAspect="1" noChangeArrowheads="1"/>
          </p:cNvSpPr>
          <p:nvPr/>
        </p:nvSpPr>
        <p:spPr bwMode="auto">
          <a:xfrm>
            <a:off x="155575" y="-571500"/>
            <a:ext cx="3800475" cy="1200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78" name="Picture 34" descr="GD BIOTECH (GENES DIFFUSION) - Eurasanté"/>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2225" y="1333413"/>
            <a:ext cx="1747189" cy="553951"/>
          </a:xfrm>
          <a:prstGeom prst="rect">
            <a:avLst/>
          </a:prstGeom>
          <a:noFill/>
          <a:extLst>
            <a:ext uri="{909E8E84-426E-40DD-AFC4-6F175D3DCCD1}">
              <a14:hiddenFill xmlns:a14="http://schemas.microsoft.com/office/drawing/2010/main">
                <a:solidFill>
                  <a:srgbClr val="FFFFFF"/>
                </a:solidFill>
              </a14:hiddenFill>
            </a:ext>
          </a:extLst>
        </p:spPr>
      </p:pic>
      <p:sp>
        <p:nvSpPr>
          <p:cNvPr id="43" name="ZoneTexte 42"/>
          <p:cNvSpPr txBox="1"/>
          <p:nvPr/>
        </p:nvSpPr>
        <p:spPr>
          <a:xfrm>
            <a:off x="5404164" y="1107334"/>
            <a:ext cx="2721519" cy="923330"/>
          </a:xfrm>
          <a:prstGeom prst="rect">
            <a:avLst/>
          </a:prstGeom>
          <a:noFill/>
        </p:spPr>
        <p:txBody>
          <a:bodyPr wrap="square" rtlCol="0">
            <a:spAutoFit/>
          </a:bodyPr>
          <a:lstStyle/>
          <a:p>
            <a:pPr algn="ctr"/>
            <a:r>
              <a:rPr lang="fr-FR" b="1" u="sng" dirty="0"/>
              <a:t>GD </a:t>
            </a:r>
            <a:r>
              <a:rPr lang="fr-FR" b="1" u="sng" dirty="0" err="1"/>
              <a:t>Biotech</a:t>
            </a:r>
            <a:r>
              <a:rPr lang="fr-FR" b="1" u="sng" dirty="0"/>
              <a:t> Lille</a:t>
            </a:r>
          </a:p>
          <a:p>
            <a:pPr algn="ctr"/>
            <a:r>
              <a:rPr lang="fr-FR" b="1" dirty="0"/>
              <a:t>Dr Christophe AUDEBERT</a:t>
            </a:r>
          </a:p>
          <a:p>
            <a:pPr algn="ctr"/>
            <a:r>
              <a:rPr lang="fr-FR" b="1" dirty="0"/>
              <a:t>Gaël EVEN</a:t>
            </a:r>
          </a:p>
        </p:txBody>
      </p:sp>
      <p:sp>
        <p:nvSpPr>
          <p:cNvPr id="8" name="ZoneTexte 7"/>
          <p:cNvSpPr txBox="1"/>
          <p:nvPr/>
        </p:nvSpPr>
        <p:spPr>
          <a:xfrm>
            <a:off x="4041775" y="4314825"/>
            <a:ext cx="4090185" cy="923330"/>
          </a:xfrm>
          <a:prstGeom prst="rect">
            <a:avLst/>
          </a:prstGeom>
          <a:noFill/>
          <a:ln>
            <a:solidFill>
              <a:schemeClr val="tx1"/>
            </a:solidFill>
          </a:ln>
        </p:spPr>
        <p:txBody>
          <a:bodyPr wrap="square" rtlCol="0">
            <a:spAutoFit/>
          </a:bodyPr>
          <a:lstStyle/>
          <a:p>
            <a:pPr algn="ctr"/>
            <a:r>
              <a:rPr lang="fr-FR" b="1" dirty="0"/>
              <a:t>Présidente et membres du jury</a:t>
            </a:r>
          </a:p>
          <a:p>
            <a:pPr algn="ctr"/>
            <a:endParaRPr lang="fr-FR" b="1" dirty="0"/>
          </a:p>
          <a:p>
            <a:pPr algn="ctr"/>
            <a:r>
              <a:rPr lang="fr-FR" b="1" dirty="0"/>
              <a:t>Famille (mère, épouse, enfants…) et amis</a:t>
            </a:r>
          </a:p>
        </p:txBody>
      </p:sp>
    </p:spTree>
    <p:extLst>
      <p:ext uri="{BB962C8B-B14F-4D97-AF65-F5344CB8AC3E}">
        <p14:creationId xmlns:p14="http://schemas.microsoft.com/office/powerpoint/2010/main" val="214705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10" descr="Capture d’écran 2014-09-04 à 18.04.45.png"/>
          <p:cNvPicPr>
            <a:picLocks noChangeAspect="1"/>
          </p:cNvPicPr>
          <p:nvPr/>
        </p:nvPicPr>
        <p:blipFill>
          <a:blip r:embed="rId3"/>
          <a:srcRect/>
          <a:stretch>
            <a:fillRect/>
          </a:stretch>
        </p:blipFill>
        <p:spPr bwMode="auto">
          <a:xfrm>
            <a:off x="2025964" y="1036785"/>
            <a:ext cx="10166035" cy="3151669"/>
          </a:xfrm>
          <a:prstGeom prst="rect">
            <a:avLst/>
          </a:prstGeom>
          <a:noFill/>
          <a:ln w="9525">
            <a:noFill/>
            <a:miter lim="800000"/>
            <a:headEnd/>
            <a:tailEnd/>
          </a:ln>
        </p:spPr>
      </p:pic>
      <p:pic>
        <p:nvPicPr>
          <p:cNvPr id="12292" name="Picture 6"/>
          <p:cNvPicPr>
            <a:picLocks noChangeAspect="1" noChangeArrowheads="1"/>
          </p:cNvPicPr>
          <p:nvPr/>
        </p:nvPicPr>
        <p:blipFill rotWithShape="1">
          <a:blip r:embed="rId4"/>
          <a:srcRect l="5063" t="3043" r="3796" b="39294"/>
          <a:stretch/>
        </p:blipFill>
        <p:spPr bwMode="auto">
          <a:xfrm>
            <a:off x="4617979" y="4525190"/>
            <a:ext cx="4566873" cy="2218109"/>
          </a:xfrm>
          <a:prstGeom prst="rect">
            <a:avLst/>
          </a:prstGeom>
          <a:noFill/>
          <a:ln w="9525">
            <a:noFill/>
            <a:miter lim="800000"/>
            <a:headEnd/>
            <a:tailEnd/>
          </a:ln>
        </p:spPr>
      </p:pic>
      <p:pic>
        <p:nvPicPr>
          <p:cNvPr id="12293" name="Picture 7"/>
          <p:cNvPicPr>
            <a:picLocks noChangeAspect="1" noChangeArrowheads="1"/>
          </p:cNvPicPr>
          <p:nvPr/>
        </p:nvPicPr>
        <p:blipFill rotWithShape="1">
          <a:blip r:embed="rId5"/>
          <a:srcRect l="1192" r="13333" b="38722"/>
          <a:stretch/>
        </p:blipFill>
        <p:spPr bwMode="auto">
          <a:xfrm>
            <a:off x="419100" y="4525189"/>
            <a:ext cx="3914775" cy="2211097"/>
          </a:xfrm>
          <a:prstGeom prst="rect">
            <a:avLst/>
          </a:prstGeom>
          <a:noFill/>
          <a:ln w="9525">
            <a:noFill/>
            <a:miter lim="800000"/>
            <a:headEnd/>
            <a:tailEnd/>
          </a:ln>
        </p:spPr>
      </p:pic>
      <p:sp>
        <p:nvSpPr>
          <p:cNvPr id="12295" name="Rectangle 7"/>
          <p:cNvSpPr>
            <a:spLocks noChangeArrowheads="1"/>
          </p:cNvSpPr>
          <p:nvPr/>
        </p:nvSpPr>
        <p:spPr bwMode="auto">
          <a:xfrm>
            <a:off x="11099864" y="4098667"/>
            <a:ext cx="1064866" cy="276272"/>
          </a:xfrm>
          <a:prstGeom prst="rect">
            <a:avLst/>
          </a:prstGeom>
          <a:noFill/>
          <a:ln w="9525">
            <a:noFill/>
            <a:miter lim="800000"/>
            <a:headEnd/>
            <a:tailEnd/>
          </a:ln>
        </p:spPr>
        <p:txBody>
          <a:bodyPr wrap="none" lIns="90721" tIns="45360" rIns="90721" bIns="45360">
            <a:prstTxWarp prst="textNoShape">
              <a:avLst/>
            </a:prstTxWarp>
            <a:spAutoFit/>
          </a:bodyPr>
          <a:lstStyle/>
          <a:p>
            <a:pPr algn="ctr"/>
            <a:r>
              <a:rPr lang="fr-FR" sz="1200" b="1" i="1" dirty="0" err="1">
                <a:solidFill>
                  <a:srgbClr val="FF0000"/>
                </a:solidFill>
              </a:rPr>
              <a:t>Striepen</a:t>
            </a:r>
            <a:r>
              <a:rPr lang="fr-FR" sz="1200" b="1" i="1" dirty="0">
                <a:solidFill>
                  <a:srgbClr val="FF0000"/>
                </a:solidFill>
              </a:rPr>
              <a:t> 2013</a:t>
            </a:r>
            <a:endParaRPr lang="fr-FR" sz="1200" b="1" dirty="0">
              <a:solidFill>
                <a:srgbClr val="FF0000"/>
              </a:solidFill>
              <a:latin typeface="Arial" charset="0"/>
            </a:endParaRPr>
          </a:p>
        </p:txBody>
      </p:sp>
      <p:pic>
        <p:nvPicPr>
          <p:cNvPr id="12297" name="Picture 2"/>
          <p:cNvPicPr>
            <a:picLocks noChangeAspect="1" noChangeArrowheads="1"/>
          </p:cNvPicPr>
          <p:nvPr/>
        </p:nvPicPr>
        <p:blipFill>
          <a:blip r:embed="rId6"/>
          <a:srcRect l="10568" b="5180"/>
          <a:stretch>
            <a:fillRect/>
          </a:stretch>
        </p:blipFill>
        <p:spPr bwMode="auto">
          <a:xfrm rot="5400000">
            <a:off x="9382050" y="4625435"/>
            <a:ext cx="2218107" cy="2017620"/>
          </a:xfrm>
          <a:prstGeom prst="rect">
            <a:avLst/>
          </a:prstGeom>
          <a:noFill/>
          <a:ln w="9525">
            <a:noFill/>
            <a:miter lim="800000"/>
            <a:headEnd/>
            <a:tailEnd/>
          </a:ln>
        </p:spPr>
      </p:pic>
      <p:grpSp>
        <p:nvGrpSpPr>
          <p:cNvPr id="19" name="Groupe 18">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0" name="Connecteur droit 19">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1" name="Groupe 20">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2" name="Connecteur droit 21">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3" name="Connecteur droit 22">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24" name="Connecteur droit 23">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25" name="ZoneTexte 24">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Cryptosporidium</a:t>
            </a:r>
            <a:r>
              <a:rPr lang="fr-FR" sz="2800" b="1" dirty="0"/>
              <a:t> </a:t>
            </a:r>
            <a:r>
              <a:rPr lang="fr-FR" sz="2800" b="1" dirty="0" err="1"/>
              <a:t>spp</a:t>
            </a:r>
            <a:r>
              <a:rPr lang="fr-FR" sz="2800" b="1" dirty="0"/>
              <a:t>.</a:t>
            </a:r>
          </a:p>
        </p:txBody>
      </p:sp>
      <p:pic>
        <p:nvPicPr>
          <p:cNvPr id="26" name="Image 25">
            <a:extLst>
              <a:ext uri="{FF2B5EF4-FFF2-40B4-BE49-F238E27FC236}">
                <a16:creationId xmlns:a16="http://schemas.microsoft.com/office/drawing/2014/main" id="{9519D74D-8F92-4C39-B511-EBE0378BB8F7}"/>
              </a:ext>
            </a:extLst>
          </p:cNvPr>
          <p:cNvPicPr>
            <a:picLocks noChangeAspect="1"/>
          </p:cNvPicPr>
          <p:nvPr/>
        </p:nvPicPr>
        <p:blipFill>
          <a:blip r:embed="rId7"/>
          <a:stretch>
            <a:fillRect/>
          </a:stretch>
        </p:blipFill>
        <p:spPr>
          <a:xfrm>
            <a:off x="10614363" y="115127"/>
            <a:ext cx="1444288" cy="737144"/>
          </a:xfrm>
          <a:prstGeom prst="rect">
            <a:avLst/>
          </a:prstGeom>
        </p:spPr>
      </p:pic>
      <p:sp>
        <p:nvSpPr>
          <p:cNvPr id="27" name="Rectangle 26"/>
          <p:cNvSpPr/>
          <p:nvPr/>
        </p:nvSpPr>
        <p:spPr>
          <a:xfrm>
            <a:off x="155574" y="981778"/>
            <a:ext cx="7731125" cy="369332"/>
          </a:xfrm>
          <a:prstGeom prst="rect">
            <a:avLst/>
          </a:prstGeom>
        </p:spPr>
        <p:txBody>
          <a:bodyPr wrap="square">
            <a:spAutoFit/>
          </a:bodyPr>
          <a:lstStyle/>
          <a:p>
            <a:pPr>
              <a:spcBef>
                <a:spcPts val="1200"/>
              </a:spcBef>
            </a:pPr>
            <a:r>
              <a:rPr lang="en-US" b="1" u="sng" dirty="0"/>
              <a:t>Cycle </a:t>
            </a:r>
            <a:r>
              <a:rPr lang="en-US" b="1" u="sng" dirty="0" err="1"/>
              <a:t>biologique</a:t>
            </a:r>
            <a:endParaRPr lang="en-US" b="1" u="sng" dirty="0"/>
          </a:p>
        </p:txBody>
      </p:sp>
    </p:spTree>
    <p:extLst>
      <p:ext uri="{BB962C8B-B14F-4D97-AF65-F5344CB8AC3E}">
        <p14:creationId xmlns:p14="http://schemas.microsoft.com/office/powerpoint/2010/main" val="1225632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3320641" y="4563075"/>
            <a:ext cx="7104922" cy="2192544"/>
          </a:xfrm>
          <a:prstGeom prst="rect">
            <a:avLst/>
          </a:prstGeom>
          <a:solidFill>
            <a:schemeClr val="accent2">
              <a:lumMod val="20000"/>
              <a:lumOff val="80000"/>
            </a:schemeClr>
          </a:solidFill>
          <a:ln w="9525" cap="flat" cmpd="sng" algn="ctr">
            <a:solidFill>
              <a:schemeClr val="accent6">
                <a:lumMod val="40000"/>
                <a:lumOff val="60000"/>
              </a:schemeClr>
            </a:solidFill>
            <a:prstDash val="solid"/>
            <a:round/>
            <a:headEnd type="none" w="med" len="med"/>
            <a:tailEnd type="none" w="med" len="med"/>
          </a:ln>
          <a:effectLst/>
        </p:spPr>
        <p:txBody>
          <a:bodyPr lIns="90721" tIns="45360" rIns="90721" bIns="45360"/>
          <a:lstStyle/>
          <a:p>
            <a:pPr>
              <a:defRPr/>
            </a:pPr>
            <a:endParaRPr lang="fr-FR" sz="1786" b="1">
              <a:latin typeface="Arial" pitchFamily="34" charset="0"/>
              <a:cs typeface="Arial" charset="0"/>
            </a:endParaRPr>
          </a:p>
        </p:txBody>
      </p:sp>
      <p:pic>
        <p:nvPicPr>
          <p:cNvPr id="13" name="Image 7" descr="Capture d’écran 2014-09-04 à 18.01.08.png"/>
          <p:cNvPicPr>
            <a:picLocks noChangeAspect="1"/>
          </p:cNvPicPr>
          <p:nvPr/>
        </p:nvPicPr>
        <p:blipFill>
          <a:blip r:embed="rId3">
            <a:lum bright="30000" contrast="30000"/>
          </a:blip>
          <a:srcRect/>
          <a:stretch>
            <a:fillRect/>
          </a:stretch>
        </p:blipFill>
        <p:spPr bwMode="auto">
          <a:xfrm>
            <a:off x="3297644" y="1088052"/>
            <a:ext cx="6122581" cy="3357230"/>
          </a:xfrm>
          <a:prstGeom prst="rect">
            <a:avLst/>
          </a:prstGeom>
          <a:noFill/>
          <a:ln w="9525">
            <a:noFill/>
            <a:miter lim="800000"/>
            <a:headEnd/>
            <a:tailEnd/>
          </a:ln>
        </p:spPr>
      </p:pic>
      <p:sp>
        <p:nvSpPr>
          <p:cNvPr id="14" name="ZoneTexte 1"/>
          <p:cNvSpPr txBox="1">
            <a:spLocks noChangeArrowheads="1"/>
          </p:cNvSpPr>
          <p:nvPr/>
        </p:nvSpPr>
        <p:spPr bwMode="auto">
          <a:xfrm>
            <a:off x="5612285" y="4563075"/>
            <a:ext cx="4813278" cy="2025982"/>
          </a:xfrm>
          <a:prstGeom prst="rect">
            <a:avLst/>
          </a:prstGeom>
          <a:noFill/>
          <a:ln w="9525">
            <a:noFill/>
            <a:miter lim="800000"/>
            <a:headEnd/>
            <a:tailEnd/>
          </a:ln>
        </p:spPr>
        <p:txBody>
          <a:bodyPr wrap="square" lIns="90721" tIns="45360" rIns="90721" bIns="45360">
            <a:prstTxWarp prst="textNoShape">
              <a:avLst/>
            </a:prstTxWarp>
            <a:spAutoFit/>
          </a:bodyPr>
          <a:lstStyle/>
          <a:p>
            <a:pPr algn="ctr"/>
            <a:r>
              <a:rPr lang="fr-FR" sz="1600" b="1" dirty="0"/>
              <a:t>Deuxième cause de mortalité </a:t>
            </a:r>
          </a:p>
          <a:p>
            <a:pPr algn="ctr"/>
            <a:r>
              <a:rPr lang="fr-FR" sz="1600" b="1" dirty="0"/>
              <a:t>par diarrhée chez les enfants de moins de 5 ans </a:t>
            </a:r>
          </a:p>
          <a:p>
            <a:pPr algn="ctr"/>
            <a:r>
              <a:rPr lang="fr-FR" sz="1600" b="1" dirty="0"/>
              <a:t>après le </a:t>
            </a:r>
            <a:r>
              <a:rPr lang="fr-FR" sz="1600" b="1" dirty="0" err="1"/>
              <a:t>Rotavirus</a:t>
            </a:r>
            <a:endParaRPr lang="fr-FR" sz="1600" b="1" dirty="0"/>
          </a:p>
          <a:p>
            <a:pPr algn="ctr"/>
            <a:endParaRPr lang="fr-FR" sz="1600" b="1" dirty="0"/>
          </a:p>
          <a:p>
            <a:pPr algn="ctr"/>
            <a:r>
              <a:rPr lang="fr-FR" sz="1600" b="1" dirty="0"/>
              <a:t>(60 400 décès en 2015) </a:t>
            </a:r>
          </a:p>
          <a:p>
            <a:pPr algn="ctr">
              <a:defRPr/>
            </a:pPr>
            <a:r>
              <a:rPr lang="fr-FR" altLang="fr-FR" sz="1200" b="1" i="1" dirty="0">
                <a:solidFill>
                  <a:srgbClr val="FF0000"/>
                </a:solidFill>
              </a:rPr>
              <a:t>GEMS 2013; </a:t>
            </a:r>
            <a:r>
              <a:rPr lang="fr-FR" altLang="fr-FR" sz="1200" b="1" i="1" dirty="0" err="1">
                <a:solidFill>
                  <a:srgbClr val="FF0000"/>
                </a:solidFill>
              </a:rPr>
              <a:t>Striepen</a:t>
            </a:r>
            <a:r>
              <a:rPr lang="fr-FR" altLang="fr-FR" sz="1200" b="1" i="1" dirty="0">
                <a:solidFill>
                  <a:srgbClr val="FF0000"/>
                </a:solidFill>
              </a:rPr>
              <a:t> 2013;</a:t>
            </a:r>
          </a:p>
          <a:p>
            <a:pPr algn="ctr">
              <a:defRPr/>
            </a:pPr>
            <a:r>
              <a:rPr lang="fr-FR" altLang="fr-FR" sz="1200" b="1" i="1" dirty="0">
                <a:solidFill>
                  <a:srgbClr val="FF0000"/>
                </a:solidFill>
              </a:rPr>
              <a:t>Khalil 2018, </a:t>
            </a:r>
            <a:r>
              <a:rPr lang="fr-FR" altLang="fr-FR" sz="1200" b="1" i="1" dirty="0" err="1">
                <a:solidFill>
                  <a:srgbClr val="FF0000"/>
                </a:solidFill>
              </a:rPr>
              <a:t>Troeger</a:t>
            </a:r>
            <a:r>
              <a:rPr lang="fr-FR" altLang="fr-FR" sz="1200" b="1" i="1" dirty="0">
                <a:solidFill>
                  <a:srgbClr val="FF0000"/>
                </a:solidFill>
              </a:rPr>
              <a:t> 2017</a:t>
            </a:r>
            <a:endParaRPr lang="fr-FR" sz="1984" b="1" dirty="0">
              <a:latin typeface="Arial" charset="0"/>
            </a:endParaRPr>
          </a:p>
          <a:p>
            <a:pPr algn="just"/>
            <a:endParaRPr lang="fr-FR" sz="1984" dirty="0"/>
          </a:p>
        </p:txBody>
      </p:sp>
      <p:pic>
        <p:nvPicPr>
          <p:cNvPr id="10" name="Image 9" descr="Capture d’écran 2014-12-03 à 11.07.52.png"/>
          <p:cNvPicPr>
            <a:picLocks noChangeAspect="1"/>
          </p:cNvPicPr>
          <p:nvPr/>
        </p:nvPicPr>
        <p:blipFill>
          <a:blip r:embed="rId4"/>
          <a:srcRect t="3580"/>
          <a:stretch>
            <a:fillRect/>
          </a:stretch>
        </p:blipFill>
        <p:spPr>
          <a:xfrm>
            <a:off x="3462018" y="4628560"/>
            <a:ext cx="2327736" cy="2041334"/>
          </a:xfrm>
          <a:prstGeom prst="rect">
            <a:avLst/>
          </a:prstGeom>
          <a:ln w="28575" cap="flat" cmpd="sng" algn="ctr">
            <a:solidFill>
              <a:schemeClr val="accent6">
                <a:lumMod val="75000"/>
              </a:schemeClr>
            </a:solidFill>
            <a:prstDash val="solid"/>
            <a:round/>
            <a:headEnd type="none" w="med" len="med"/>
            <a:tailEnd type="none" w="med" len="med"/>
          </a:ln>
        </p:spPr>
      </p:pic>
      <p:sp>
        <p:nvSpPr>
          <p:cNvPr id="11" name="ZoneTexte 10"/>
          <p:cNvSpPr txBox="1"/>
          <p:nvPr/>
        </p:nvSpPr>
        <p:spPr>
          <a:xfrm>
            <a:off x="104368" y="1102830"/>
            <a:ext cx="3086508" cy="646331"/>
          </a:xfrm>
          <a:prstGeom prst="rect">
            <a:avLst/>
          </a:prstGeom>
          <a:noFill/>
        </p:spPr>
        <p:txBody>
          <a:bodyPr wrap="square" rtlCol="0">
            <a:spAutoFit/>
          </a:bodyPr>
          <a:lstStyle/>
          <a:p>
            <a:pPr fontAlgn="base">
              <a:spcBef>
                <a:spcPct val="0"/>
              </a:spcBef>
              <a:spcAft>
                <a:spcPct val="0"/>
              </a:spcAft>
              <a:defRPr/>
            </a:pPr>
            <a:r>
              <a:rPr lang="fr-FR" b="1" u="sng" dirty="0"/>
              <a:t>Mortalité par diarrhée chez les enfants</a:t>
            </a:r>
            <a:endParaRPr lang="en-US" b="1" u="sng" dirty="0"/>
          </a:p>
        </p:txBody>
      </p:sp>
      <p:grpSp>
        <p:nvGrpSpPr>
          <p:cNvPr id="19" name="Groupe 18">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22" name="Connecteur droit 21">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23" name="Groupe 22">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24" name="Connecteur droit 23">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25" name="Connecteur droit 24">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26" name="Connecteur droit 25">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27" name="ZoneTexte 26">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Cryptosporidium</a:t>
            </a:r>
            <a:r>
              <a:rPr lang="fr-FR" sz="2800" b="1" dirty="0"/>
              <a:t> </a:t>
            </a:r>
            <a:r>
              <a:rPr lang="fr-FR" sz="2800" b="1" dirty="0" err="1"/>
              <a:t>spp</a:t>
            </a:r>
            <a:r>
              <a:rPr lang="fr-FR" sz="2800" b="1" dirty="0"/>
              <a:t>.</a:t>
            </a:r>
          </a:p>
        </p:txBody>
      </p:sp>
      <p:pic>
        <p:nvPicPr>
          <p:cNvPr id="28" name="Image 27">
            <a:extLst>
              <a:ext uri="{FF2B5EF4-FFF2-40B4-BE49-F238E27FC236}">
                <a16:creationId xmlns:a16="http://schemas.microsoft.com/office/drawing/2014/main" id="{9519D74D-8F92-4C39-B511-EBE0378BB8F7}"/>
              </a:ext>
            </a:extLst>
          </p:cNvPr>
          <p:cNvPicPr>
            <a:picLocks noChangeAspect="1"/>
          </p:cNvPicPr>
          <p:nvPr/>
        </p:nvPicPr>
        <p:blipFill>
          <a:blip r:embed="rId5"/>
          <a:stretch>
            <a:fillRect/>
          </a:stretch>
        </p:blipFill>
        <p:spPr>
          <a:xfrm>
            <a:off x="10614363" y="115127"/>
            <a:ext cx="1444288" cy="737144"/>
          </a:xfrm>
          <a:prstGeom prst="rect">
            <a:avLst/>
          </a:prstGeom>
        </p:spPr>
      </p:pic>
      <p:sp>
        <p:nvSpPr>
          <p:cNvPr id="2" name="ZoneTexte 1"/>
          <p:cNvSpPr txBox="1"/>
          <p:nvPr/>
        </p:nvSpPr>
        <p:spPr>
          <a:xfrm>
            <a:off x="180975" y="5476875"/>
            <a:ext cx="2804793" cy="584775"/>
          </a:xfrm>
          <a:prstGeom prst="rect">
            <a:avLst/>
          </a:prstGeom>
          <a:noFill/>
        </p:spPr>
        <p:txBody>
          <a:bodyPr wrap="square" rtlCol="0">
            <a:spAutoFit/>
          </a:bodyPr>
          <a:lstStyle/>
          <a:p>
            <a:pPr algn="ctr"/>
            <a:r>
              <a:rPr lang="fr-FR" sz="1600" b="1" dirty="0">
                <a:solidFill>
                  <a:srgbClr val="0070C0"/>
                </a:solidFill>
              </a:rPr>
              <a:t>Etude d’une cohorte de 20000 enfants en Afrique et en Asie</a:t>
            </a:r>
          </a:p>
        </p:txBody>
      </p:sp>
    </p:spTree>
    <p:extLst>
      <p:ext uri="{BB962C8B-B14F-4D97-AF65-F5344CB8AC3E}">
        <p14:creationId xmlns:p14="http://schemas.microsoft.com/office/powerpoint/2010/main" val="11570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https://www.frontiersin.org/files/Articles/575881/fvets-07-575881-HTML-r1/image_m/fvets-07-575881-g001.jpg"/>
          <p:cNvPicPr>
            <a:picLocks noChangeAspect="1" noChangeArrowheads="1"/>
          </p:cNvPicPr>
          <p:nvPr/>
        </p:nvPicPr>
        <p:blipFill rotWithShape="1">
          <a:blip r:embed="rId3">
            <a:extLst>
              <a:ext uri="{28A0092B-C50C-407E-A947-70E740481C1C}">
                <a14:useLocalDpi xmlns:a14="http://schemas.microsoft.com/office/drawing/2010/main" val="0"/>
              </a:ext>
            </a:extLst>
          </a:blip>
          <a:srcRect r="1607"/>
          <a:stretch/>
        </p:blipFill>
        <p:spPr bwMode="auto">
          <a:xfrm>
            <a:off x="4040369" y="890337"/>
            <a:ext cx="4199002" cy="56251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23955" y="6491945"/>
            <a:ext cx="5286981" cy="276999"/>
          </a:xfrm>
          <a:prstGeom prst="rect">
            <a:avLst/>
          </a:prstGeom>
        </p:spPr>
        <p:txBody>
          <a:bodyPr wrap="square">
            <a:spAutoFit/>
          </a:bodyPr>
          <a:lstStyle/>
          <a:p>
            <a:pPr algn="ctr"/>
            <a:r>
              <a:rPr lang="fr-FR" sz="1200" b="1" i="1" dirty="0">
                <a:solidFill>
                  <a:srgbClr val="FF0000"/>
                </a:solidFill>
              </a:rPr>
              <a:t>Robertson et al. 2020</a:t>
            </a:r>
          </a:p>
        </p:txBody>
      </p:sp>
      <p:sp>
        <p:nvSpPr>
          <p:cNvPr id="5" name="Titre 1"/>
          <p:cNvSpPr txBox="1">
            <a:spLocks/>
          </p:cNvSpPr>
          <p:nvPr/>
        </p:nvSpPr>
        <p:spPr>
          <a:xfrm>
            <a:off x="274646" y="1053003"/>
            <a:ext cx="8231490" cy="1143525"/>
          </a:xfrm>
          <a:prstGeom prst="rect">
            <a:avLst/>
          </a:prstGeom>
        </p:spPr>
        <p:txBody>
          <a:bodyPr/>
          <a:lstStyle>
            <a:lvl1pPr algn="ctr" rtl="0" eaLnBrk="0" fontAlgn="base" hangingPunct="0">
              <a:spcBef>
                <a:spcPct val="0"/>
              </a:spcBef>
              <a:spcAft>
                <a:spcPct val="0"/>
              </a:spcAft>
              <a:defRPr sz="4400">
                <a:solidFill>
                  <a:schemeClr val="tx2"/>
                </a:solidFill>
                <a:latin typeface="Arial" pitchFamily="-65" charset="0"/>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pitchFamily="-65" charset="-128"/>
              </a:defRPr>
            </a:lvl5pPr>
            <a:lvl6pPr marL="460784" algn="ctr" rtl="0" fontAlgn="base">
              <a:spcBef>
                <a:spcPct val="0"/>
              </a:spcBef>
              <a:spcAft>
                <a:spcPct val="0"/>
              </a:spcAft>
              <a:defRPr sz="4400">
                <a:solidFill>
                  <a:schemeClr val="tx2"/>
                </a:solidFill>
                <a:latin typeface="Arial" pitchFamily="34" charset="0"/>
              </a:defRPr>
            </a:lvl6pPr>
            <a:lvl7pPr marL="921566" algn="ctr" rtl="0" fontAlgn="base">
              <a:spcBef>
                <a:spcPct val="0"/>
              </a:spcBef>
              <a:spcAft>
                <a:spcPct val="0"/>
              </a:spcAft>
              <a:defRPr sz="4400">
                <a:solidFill>
                  <a:schemeClr val="tx2"/>
                </a:solidFill>
                <a:latin typeface="Arial" pitchFamily="34" charset="0"/>
              </a:defRPr>
            </a:lvl7pPr>
            <a:lvl8pPr marL="1382350" algn="ctr" rtl="0" fontAlgn="base">
              <a:spcBef>
                <a:spcPct val="0"/>
              </a:spcBef>
              <a:spcAft>
                <a:spcPct val="0"/>
              </a:spcAft>
              <a:defRPr sz="4400">
                <a:solidFill>
                  <a:schemeClr val="tx2"/>
                </a:solidFill>
                <a:latin typeface="Arial" pitchFamily="34" charset="0"/>
              </a:defRPr>
            </a:lvl8pPr>
            <a:lvl9pPr marL="1843133" algn="ctr" rtl="0" fontAlgn="base">
              <a:spcBef>
                <a:spcPct val="0"/>
              </a:spcBef>
              <a:spcAft>
                <a:spcPct val="0"/>
              </a:spcAft>
              <a:defRPr sz="4400">
                <a:solidFill>
                  <a:schemeClr val="tx2"/>
                </a:solidFill>
                <a:latin typeface="Arial" pitchFamily="34" charset="0"/>
              </a:defRPr>
            </a:lvl9pPr>
          </a:lstStyle>
          <a:p>
            <a:pPr algn="l" eaLnBrk="1" hangingPunct="1"/>
            <a:r>
              <a:rPr lang="fr-FR" sz="1800" b="1" u="sng" dirty="0">
                <a:solidFill>
                  <a:schemeClr val="tx1"/>
                </a:solidFill>
                <a:latin typeface="+mn-lt"/>
                <a:ea typeface="+mn-ea"/>
                <a:cs typeface="+mn-cs"/>
              </a:rPr>
              <a:t>Transmission de la cryptosporidiose</a:t>
            </a:r>
          </a:p>
        </p:txBody>
      </p:sp>
      <p:grpSp>
        <p:nvGrpSpPr>
          <p:cNvPr id="13" name="Groupe 12">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14" name="Connecteur droit 13">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15" name="Groupe 14">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16" name="Connecteur droit 15">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8" name="Connecteur droit 17">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19" name="ZoneTexte 18">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Cryptosporidium</a:t>
            </a:r>
            <a:r>
              <a:rPr lang="fr-FR" sz="2800" b="1" dirty="0"/>
              <a:t> </a:t>
            </a:r>
            <a:r>
              <a:rPr lang="fr-FR" sz="2800" b="1" dirty="0" err="1"/>
              <a:t>spp</a:t>
            </a:r>
            <a:r>
              <a:rPr lang="fr-FR" sz="2800" b="1" dirty="0"/>
              <a:t>.</a:t>
            </a:r>
          </a:p>
        </p:txBody>
      </p:sp>
      <p:pic>
        <p:nvPicPr>
          <p:cNvPr id="20" name="Image 19">
            <a:extLst>
              <a:ext uri="{FF2B5EF4-FFF2-40B4-BE49-F238E27FC236}">
                <a16:creationId xmlns:a16="http://schemas.microsoft.com/office/drawing/2014/main" id="{9519D74D-8F92-4C39-B511-EBE0378BB8F7}"/>
              </a:ext>
            </a:extLst>
          </p:cNvPr>
          <p:cNvPicPr>
            <a:picLocks noChangeAspect="1"/>
          </p:cNvPicPr>
          <p:nvPr/>
        </p:nvPicPr>
        <p:blipFill>
          <a:blip r:embed="rId4"/>
          <a:stretch>
            <a:fillRect/>
          </a:stretch>
        </p:blipFill>
        <p:spPr>
          <a:xfrm>
            <a:off x="10614363" y="115127"/>
            <a:ext cx="1444288" cy="737144"/>
          </a:xfrm>
          <a:prstGeom prst="rect">
            <a:avLst/>
          </a:prstGeom>
        </p:spPr>
      </p:pic>
      <p:sp>
        <p:nvSpPr>
          <p:cNvPr id="21" name="ZoneTexte 20"/>
          <p:cNvSpPr txBox="1"/>
          <p:nvPr/>
        </p:nvSpPr>
        <p:spPr>
          <a:xfrm>
            <a:off x="790575" y="2381250"/>
            <a:ext cx="2804793" cy="2800767"/>
          </a:xfrm>
          <a:prstGeom prst="rect">
            <a:avLst/>
          </a:prstGeom>
          <a:noFill/>
        </p:spPr>
        <p:txBody>
          <a:bodyPr wrap="square" rtlCol="0">
            <a:spAutoFit/>
          </a:bodyPr>
          <a:lstStyle/>
          <a:p>
            <a:pPr marL="285750" indent="-285750" algn="ctr">
              <a:buFont typeface="Wingdings" panose="05000000000000000000" pitchFamily="2" charset="2"/>
              <a:buChar char="q"/>
            </a:pPr>
            <a:r>
              <a:rPr lang="fr-FR" sz="1600" b="1" dirty="0"/>
              <a:t>Maladie à transmission </a:t>
            </a:r>
            <a:r>
              <a:rPr lang="fr-FR" sz="1600" b="1" dirty="0" err="1"/>
              <a:t>féco</a:t>
            </a:r>
            <a:r>
              <a:rPr lang="fr-FR" sz="1600" b="1" dirty="0"/>
              <a:t>-orale</a:t>
            </a:r>
          </a:p>
          <a:p>
            <a:pPr algn="ctr"/>
            <a:endParaRPr lang="fr-FR" sz="1600" b="1" dirty="0"/>
          </a:p>
          <a:p>
            <a:pPr marL="285750" indent="-285750" algn="ctr">
              <a:buFont typeface="Wingdings" panose="05000000000000000000" pitchFamily="2" charset="2"/>
              <a:buChar char="q"/>
            </a:pPr>
            <a:r>
              <a:rPr lang="fr-FR" sz="1600" b="1" dirty="0"/>
              <a:t>Transmission directe avec un sujet ou un animal infecté</a:t>
            </a:r>
          </a:p>
          <a:p>
            <a:pPr marL="285750" indent="-285750" algn="ctr">
              <a:buFont typeface="Wingdings" panose="05000000000000000000" pitchFamily="2" charset="2"/>
              <a:buChar char="q"/>
            </a:pPr>
            <a:endParaRPr lang="fr-FR" sz="1600" b="1" dirty="0"/>
          </a:p>
          <a:p>
            <a:pPr marL="285750" indent="-285750" algn="ctr">
              <a:buFont typeface="Wingdings" panose="05000000000000000000" pitchFamily="2" charset="2"/>
              <a:buChar char="q"/>
            </a:pPr>
            <a:r>
              <a:rPr lang="fr-FR" sz="1600" b="1" dirty="0"/>
              <a:t>Transmission indirecte via l’eau ou les aliments contaminés par des oocystes</a:t>
            </a:r>
          </a:p>
        </p:txBody>
      </p:sp>
    </p:spTree>
    <p:extLst>
      <p:ext uri="{BB962C8B-B14F-4D97-AF65-F5344CB8AC3E}">
        <p14:creationId xmlns:p14="http://schemas.microsoft.com/office/powerpoint/2010/main" val="1655443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ncbi.nlm.nih.gov/corecgi/tileshop/tileshop.fcgi?p=PMC3&amp;id=830860&amp;s=66&amp;r=1&amp;c=1"/>
          <p:cNvSpPr>
            <a:spLocks noChangeAspect="1" noChangeArrowheads="1"/>
          </p:cNvSpPr>
          <p:nvPr/>
        </p:nvSpPr>
        <p:spPr bwMode="auto">
          <a:xfrm>
            <a:off x="1586480" y="-135458"/>
            <a:ext cx="302420" cy="3024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726" tIns="45363" rIns="90726" bIns="45363" numCol="1" anchor="t" anchorCtr="0" compatLnSpc="1">
            <a:prstTxWarp prst="textNoShape">
              <a:avLst/>
            </a:prstTxWarp>
          </a:bodyPr>
          <a:lstStyle/>
          <a:p>
            <a:endParaRPr lang="fr-FR" sz="1786"/>
          </a:p>
        </p:txBody>
      </p:sp>
      <p:sp>
        <p:nvSpPr>
          <p:cNvPr id="31" name="ZoneTexte 30"/>
          <p:cNvSpPr txBox="1"/>
          <p:nvPr/>
        </p:nvSpPr>
        <p:spPr>
          <a:xfrm>
            <a:off x="3015166" y="6219773"/>
            <a:ext cx="1822935" cy="276999"/>
          </a:xfrm>
          <a:prstGeom prst="rect">
            <a:avLst/>
          </a:prstGeom>
        </p:spPr>
        <p:txBody>
          <a:bodyPr wrap="none">
            <a:spAutoFit/>
          </a:bodyPr>
          <a:lstStyle>
            <a:defPPr>
              <a:defRPr lang="fr-FR"/>
            </a:defPPr>
            <a:lvl1pPr>
              <a:defRPr b="1" i="1">
                <a:solidFill>
                  <a:srgbClr val="0000FF"/>
                </a:solidFill>
                <a:latin typeface="Arial"/>
                <a:cs typeface="Arial"/>
              </a:defRPr>
            </a:lvl1pPr>
          </a:lstStyle>
          <a:p>
            <a:r>
              <a:rPr lang="fr-FR" sz="1200" dirty="0" err="1">
                <a:solidFill>
                  <a:srgbClr val="FF0000"/>
                </a:solidFill>
              </a:rPr>
              <a:t>Shrivastava</a:t>
            </a:r>
            <a:r>
              <a:rPr lang="fr-FR" sz="1200" dirty="0">
                <a:solidFill>
                  <a:srgbClr val="FF0000"/>
                </a:solidFill>
              </a:rPr>
              <a:t> et al. 2017</a:t>
            </a:r>
          </a:p>
        </p:txBody>
      </p:sp>
      <p:grpSp>
        <p:nvGrpSpPr>
          <p:cNvPr id="3" name="Groupe 2"/>
          <p:cNvGrpSpPr/>
          <p:nvPr/>
        </p:nvGrpSpPr>
        <p:grpSpPr>
          <a:xfrm>
            <a:off x="3015166" y="1181100"/>
            <a:ext cx="8801625" cy="4914937"/>
            <a:chOff x="1523475" y="928971"/>
            <a:chExt cx="9145051" cy="5309941"/>
          </a:xfrm>
        </p:grpSpPr>
        <p:pic>
          <p:nvPicPr>
            <p:cNvPr id="29" name="Image 28"/>
            <p:cNvPicPr>
              <a:picLocks noChangeAspect="1"/>
            </p:cNvPicPr>
            <p:nvPr/>
          </p:nvPicPr>
          <p:blipFill rotWithShape="1">
            <a:blip r:embed="rId3" cstate="print">
              <a:extLst>
                <a:ext uri="{28A0092B-C50C-407E-A947-70E740481C1C}">
                  <a14:useLocalDpi xmlns:a14="http://schemas.microsoft.com/office/drawing/2010/main" val="0"/>
                </a:ext>
              </a:extLst>
            </a:blip>
            <a:srcRect l="650"/>
            <a:stretch/>
          </p:blipFill>
          <p:spPr>
            <a:xfrm>
              <a:off x="1523475" y="928971"/>
              <a:ext cx="9145051" cy="5309941"/>
            </a:xfrm>
            <a:prstGeom prst="rect">
              <a:avLst/>
            </a:prstGeom>
          </p:spPr>
        </p:pic>
        <p:sp>
          <p:nvSpPr>
            <p:cNvPr id="35" name="Rectangle 34"/>
            <p:cNvSpPr/>
            <p:nvPr/>
          </p:nvSpPr>
          <p:spPr bwMode="auto">
            <a:xfrm>
              <a:off x="4452749" y="4715023"/>
              <a:ext cx="3072165" cy="114313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36" name="Étoile à 5 branches 35"/>
            <p:cNvSpPr/>
            <p:nvPr/>
          </p:nvSpPr>
          <p:spPr bwMode="auto">
            <a:xfrm>
              <a:off x="4524195" y="4822191"/>
              <a:ext cx="285783" cy="214337"/>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37" name="ZoneTexte 36"/>
            <p:cNvSpPr txBox="1"/>
            <p:nvPr/>
          </p:nvSpPr>
          <p:spPr>
            <a:xfrm>
              <a:off x="4774185" y="4756521"/>
              <a:ext cx="2429154" cy="366448"/>
            </a:xfrm>
            <a:prstGeom prst="rect">
              <a:avLst/>
            </a:prstGeom>
            <a:noFill/>
          </p:spPr>
          <p:txBody>
            <a:bodyPr wrap="square" rtlCol="0">
              <a:spAutoFit/>
            </a:bodyPr>
            <a:lstStyle/>
            <a:p>
              <a:r>
                <a:rPr lang="fr-FR" sz="1786" dirty="0" err="1"/>
                <a:t>Waterborne</a:t>
              </a:r>
              <a:r>
                <a:rPr lang="fr-FR" sz="1786" dirty="0"/>
                <a:t> </a:t>
              </a:r>
              <a:r>
                <a:rPr lang="fr-FR" sz="1786" dirty="0" err="1"/>
                <a:t>outbrakes</a:t>
              </a:r>
              <a:endParaRPr lang="fr-FR" sz="1786" dirty="0"/>
            </a:p>
          </p:txBody>
        </p:sp>
        <p:sp>
          <p:nvSpPr>
            <p:cNvPr id="38" name="Ellipse 37"/>
            <p:cNvSpPr/>
            <p:nvPr/>
          </p:nvSpPr>
          <p:spPr bwMode="auto">
            <a:xfrm>
              <a:off x="4559918" y="5143697"/>
              <a:ext cx="214337" cy="21433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39" name="ZoneTexte 38"/>
            <p:cNvSpPr txBox="1"/>
            <p:nvPr/>
          </p:nvSpPr>
          <p:spPr>
            <a:xfrm>
              <a:off x="4774185" y="5059106"/>
              <a:ext cx="2429154" cy="366448"/>
            </a:xfrm>
            <a:prstGeom prst="rect">
              <a:avLst/>
            </a:prstGeom>
            <a:noFill/>
          </p:spPr>
          <p:txBody>
            <a:bodyPr wrap="square" rtlCol="0">
              <a:spAutoFit/>
            </a:bodyPr>
            <a:lstStyle/>
            <a:p>
              <a:r>
                <a:rPr lang="fr-FR" sz="1786" dirty="0" err="1"/>
                <a:t>Foodborne</a:t>
              </a:r>
              <a:r>
                <a:rPr lang="fr-FR" sz="1786" dirty="0"/>
                <a:t> </a:t>
              </a:r>
              <a:r>
                <a:rPr lang="fr-FR" sz="1786" dirty="0" err="1"/>
                <a:t>outbrakes</a:t>
              </a:r>
              <a:endParaRPr lang="fr-FR" sz="1786" dirty="0"/>
            </a:p>
          </p:txBody>
        </p:sp>
        <p:sp>
          <p:nvSpPr>
            <p:cNvPr id="40" name="Rectangle 39"/>
            <p:cNvSpPr/>
            <p:nvPr/>
          </p:nvSpPr>
          <p:spPr bwMode="auto">
            <a:xfrm>
              <a:off x="4559918" y="5429479"/>
              <a:ext cx="214337" cy="217546"/>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41" name="ZoneTexte 40"/>
            <p:cNvSpPr txBox="1"/>
            <p:nvPr/>
          </p:nvSpPr>
          <p:spPr>
            <a:xfrm>
              <a:off x="4809977" y="5348814"/>
              <a:ext cx="2822036" cy="366448"/>
            </a:xfrm>
            <a:prstGeom prst="rect">
              <a:avLst/>
            </a:prstGeom>
            <a:noFill/>
          </p:spPr>
          <p:txBody>
            <a:bodyPr wrap="square" rtlCol="0">
              <a:spAutoFit/>
            </a:bodyPr>
            <a:lstStyle/>
            <a:p>
              <a:r>
                <a:rPr lang="fr-FR" sz="1786" i="1" dirty="0" err="1"/>
                <a:t>Cryptosporidium</a:t>
              </a:r>
              <a:r>
                <a:rPr lang="fr-FR" sz="1786" dirty="0"/>
                <a:t> </a:t>
              </a:r>
              <a:r>
                <a:rPr lang="fr-FR" sz="1786" dirty="0" err="1"/>
                <a:t>presence</a:t>
              </a:r>
              <a:endParaRPr lang="fr-FR" sz="1786" dirty="0"/>
            </a:p>
          </p:txBody>
        </p:sp>
        <p:sp>
          <p:nvSpPr>
            <p:cNvPr id="42" name="Étoile à 5 branches 41"/>
            <p:cNvSpPr/>
            <p:nvPr/>
          </p:nvSpPr>
          <p:spPr bwMode="auto">
            <a:xfrm>
              <a:off x="2523715" y="1642858"/>
              <a:ext cx="285783" cy="214337"/>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43" name="Étoile à 5 branches 42"/>
            <p:cNvSpPr/>
            <p:nvPr/>
          </p:nvSpPr>
          <p:spPr bwMode="auto">
            <a:xfrm>
              <a:off x="2603080" y="2071532"/>
              <a:ext cx="285783" cy="214337"/>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44" name="Ellipse 43"/>
            <p:cNvSpPr/>
            <p:nvPr/>
          </p:nvSpPr>
          <p:spPr bwMode="auto">
            <a:xfrm>
              <a:off x="2745972" y="2288942"/>
              <a:ext cx="142891" cy="13981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45" name="Étoile à 5 branches 44"/>
            <p:cNvSpPr/>
            <p:nvPr/>
          </p:nvSpPr>
          <p:spPr bwMode="auto">
            <a:xfrm>
              <a:off x="6098183" y="2235358"/>
              <a:ext cx="142891" cy="107169"/>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46" name="Étoile à 5 branches 45"/>
            <p:cNvSpPr/>
            <p:nvPr/>
          </p:nvSpPr>
          <p:spPr bwMode="auto">
            <a:xfrm>
              <a:off x="5310098" y="2017947"/>
              <a:ext cx="142891" cy="107169"/>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47" name="Étoile à 5 branches 46"/>
            <p:cNvSpPr/>
            <p:nvPr/>
          </p:nvSpPr>
          <p:spPr bwMode="auto">
            <a:xfrm>
              <a:off x="5167206" y="2206519"/>
              <a:ext cx="142891" cy="107169"/>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48" name="Étoile à 5 branches 47"/>
            <p:cNvSpPr/>
            <p:nvPr/>
          </p:nvSpPr>
          <p:spPr bwMode="auto">
            <a:xfrm>
              <a:off x="7560568" y="1510312"/>
              <a:ext cx="142891" cy="107169"/>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49" name="Ellipse 48"/>
            <p:cNvSpPr/>
            <p:nvPr/>
          </p:nvSpPr>
          <p:spPr bwMode="auto">
            <a:xfrm>
              <a:off x="8816505" y="4214902"/>
              <a:ext cx="142891" cy="13981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50" name="Étoile à 5 branches 49"/>
            <p:cNvSpPr/>
            <p:nvPr/>
          </p:nvSpPr>
          <p:spPr bwMode="auto">
            <a:xfrm>
              <a:off x="5595880" y="1552849"/>
              <a:ext cx="142891" cy="107169"/>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51" name="Ellipse 50"/>
            <p:cNvSpPr/>
            <p:nvPr/>
          </p:nvSpPr>
          <p:spPr bwMode="auto">
            <a:xfrm>
              <a:off x="5639722" y="1682860"/>
              <a:ext cx="55207" cy="6005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sp>
          <p:nvSpPr>
            <p:cNvPr id="52" name="Ellipse 51"/>
            <p:cNvSpPr/>
            <p:nvPr/>
          </p:nvSpPr>
          <p:spPr bwMode="auto">
            <a:xfrm>
              <a:off x="8810937" y="2316329"/>
              <a:ext cx="148460" cy="11243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726" tIns="45363" rIns="90726" bIns="45363" numCol="1" rtlCol="0" anchor="t" anchorCtr="0" compatLnSpc="1">
              <a:prstTxWarp prst="textNoShape">
                <a:avLst/>
              </a:prstTxWarp>
            </a:bodyPr>
            <a:lstStyle/>
            <a:p>
              <a:pPr defTabSz="907268" fontAlgn="base">
                <a:spcBef>
                  <a:spcPct val="0"/>
                </a:spcBef>
                <a:spcAft>
                  <a:spcPct val="0"/>
                </a:spcAft>
              </a:pPr>
              <a:endParaRPr lang="fr-FR" sz="1786" b="1">
                <a:latin typeface="Arial" charset="0"/>
              </a:endParaRPr>
            </a:p>
          </p:txBody>
        </p:sp>
      </p:grpSp>
      <p:sp>
        <p:nvSpPr>
          <p:cNvPr id="2" name="Rectangle 1">
            <a:extLst>
              <a:ext uri="{FF2B5EF4-FFF2-40B4-BE49-F238E27FC236}">
                <a16:creationId xmlns:a16="http://schemas.microsoft.com/office/drawing/2014/main" id="{C0A43929-65E7-4EFF-A7C9-A52A03D7268D}"/>
              </a:ext>
            </a:extLst>
          </p:cNvPr>
          <p:cNvSpPr/>
          <p:nvPr/>
        </p:nvSpPr>
        <p:spPr>
          <a:xfrm>
            <a:off x="307976" y="1195975"/>
            <a:ext cx="2444749" cy="646331"/>
          </a:xfrm>
          <a:prstGeom prst="rect">
            <a:avLst/>
          </a:prstGeom>
        </p:spPr>
        <p:txBody>
          <a:bodyPr wrap="square">
            <a:spAutoFit/>
          </a:bodyPr>
          <a:lstStyle/>
          <a:p>
            <a:pPr algn="ctr" fontAlgn="base">
              <a:spcBef>
                <a:spcPct val="0"/>
              </a:spcBef>
              <a:spcAft>
                <a:spcPct val="0"/>
              </a:spcAft>
              <a:defRPr/>
            </a:pPr>
            <a:r>
              <a:rPr lang="fr-FR" b="1" u="sng" dirty="0"/>
              <a:t>Distribution mondiale de la cryptosporidiose</a:t>
            </a:r>
            <a:endParaRPr lang="en-US" b="1" u="sng" dirty="0"/>
          </a:p>
        </p:txBody>
      </p:sp>
      <p:grpSp>
        <p:nvGrpSpPr>
          <p:cNvPr id="32" name="Groupe 31">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33" name="Connecteur droit 32">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34" name="Groupe 33">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56" name="Connecteur droit 55">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57" name="Connecteur droit 56">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58" name="Connecteur droit 57">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59" name="ZoneTexte 58">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Cryptosporidium</a:t>
            </a:r>
            <a:r>
              <a:rPr lang="fr-FR" sz="2800" b="1" dirty="0"/>
              <a:t> </a:t>
            </a:r>
            <a:r>
              <a:rPr lang="fr-FR" sz="2800" b="1" dirty="0" err="1"/>
              <a:t>spp</a:t>
            </a:r>
            <a:r>
              <a:rPr lang="fr-FR" sz="2800" b="1" dirty="0"/>
              <a:t>.</a:t>
            </a:r>
          </a:p>
        </p:txBody>
      </p:sp>
      <p:pic>
        <p:nvPicPr>
          <p:cNvPr id="60" name="Image 59">
            <a:extLst>
              <a:ext uri="{FF2B5EF4-FFF2-40B4-BE49-F238E27FC236}">
                <a16:creationId xmlns:a16="http://schemas.microsoft.com/office/drawing/2014/main" id="{9519D74D-8F92-4C39-B511-EBE0378BB8F7}"/>
              </a:ext>
            </a:extLst>
          </p:cNvPr>
          <p:cNvPicPr>
            <a:picLocks noChangeAspect="1"/>
          </p:cNvPicPr>
          <p:nvPr/>
        </p:nvPicPr>
        <p:blipFill>
          <a:blip r:embed="rId4"/>
          <a:stretch>
            <a:fillRect/>
          </a:stretch>
        </p:blipFill>
        <p:spPr>
          <a:xfrm>
            <a:off x="10614363" y="115127"/>
            <a:ext cx="1444288" cy="737144"/>
          </a:xfrm>
          <a:prstGeom prst="rect">
            <a:avLst/>
          </a:prstGeom>
        </p:spPr>
      </p:pic>
      <p:sp>
        <p:nvSpPr>
          <p:cNvPr id="53" name="ZoneTexte 52"/>
          <p:cNvSpPr txBox="1"/>
          <p:nvPr/>
        </p:nvSpPr>
        <p:spPr>
          <a:xfrm>
            <a:off x="76200" y="2381250"/>
            <a:ext cx="2804793" cy="3539430"/>
          </a:xfrm>
          <a:prstGeom prst="rect">
            <a:avLst/>
          </a:prstGeom>
          <a:noFill/>
        </p:spPr>
        <p:txBody>
          <a:bodyPr wrap="square" rtlCol="0">
            <a:spAutoFit/>
          </a:bodyPr>
          <a:lstStyle/>
          <a:p>
            <a:pPr marL="285750" indent="-285750" algn="ctr">
              <a:buFont typeface="Wingdings" panose="05000000000000000000" pitchFamily="2" charset="2"/>
              <a:buChar char="q"/>
            </a:pPr>
            <a:r>
              <a:rPr lang="fr-FR" sz="1600" b="1" dirty="0"/>
              <a:t>Parasitose cosmopolite observée sous forme sporadique ou épidémique</a:t>
            </a:r>
          </a:p>
          <a:p>
            <a:pPr algn="ctr"/>
            <a:endParaRPr lang="fr-FR" sz="1600" b="1" dirty="0"/>
          </a:p>
          <a:p>
            <a:pPr marL="285750" indent="-285750" algn="ctr">
              <a:buFont typeface="Wingdings" panose="05000000000000000000" pitchFamily="2" charset="2"/>
              <a:buChar char="q"/>
            </a:pPr>
            <a:r>
              <a:rPr lang="fr-FR" sz="1600" b="1" dirty="0"/>
              <a:t>Prévalence variable de 1 à 33% selon les pays</a:t>
            </a:r>
          </a:p>
          <a:p>
            <a:pPr marL="285750" indent="-285750" algn="ctr">
              <a:buFont typeface="Wingdings" panose="05000000000000000000" pitchFamily="2" charset="2"/>
              <a:buChar char="q"/>
            </a:pPr>
            <a:endParaRPr lang="fr-FR" sz="1600" b="1" dirty="0"/>
          </a:p>
          <a:p>
            <a:pPr marL="285750" indent="-285750" algn="ctr">
              <a:buFont typeface="Wingdings" panose="05000000000000000000" pitchFamily="2" charset="2"/>
              <a:buChar char="q"/>
            </a:pPr>
            <a:r>
              <a:rPr lang="fr-FR" sz="1600" b="1" dirty="0"/>
              <a:t>Epidémies dues à une contamination fécale des réseaux de distribution d’eau potable</a:t>
            </a:r>
          </a:p>
          <a:p>
            <a:pPr marL="285750" indent="-285750" algn="ctr">
              <a:buFont typeface="Wingdings" panose="05000000000000000000" pitchFamily="2" charset="2"/>
              <a:buChar char="q"/>
            </a:pPr>
            <a:endParaRPr lang="fr-FR" sz="1600" b="1" dirty="0"/>
          </a:p>
          <a:p>
            <a:pPr marL="285750" indent="-285750" algn="ctr">
              <a:buFont typeface="Wingdings" panose="05000000000000000000" pitchFamily="2" charset="2"/>
              <a:buChar char="q"/>
            </a:pPr>
            <a:r>
              <a:rPr lang="fr-FR" sz="1600" b="1" dirty="0"/>
              <a:t>Epidémies liées à l’alimentation</a:t>
            </a:r>
          </a:p>
        </p:txBody>
      </p:sp>
    </p:spTree>
    <p:extLst>
      <p:ext uri="{BB962C8B-B14F-4D97-AF65-F5344CB8AC3E}">
        <p14:creationId xmlns:p14="http://schemas.microsoft.com/office/powerpoint/2010/main" val="131161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FF124F-2861-4FF9-A11C-B8DC732B8EE5}"/>
              </a:ext>
            </a:extLst>
          </p:cNvPr>
          <p:cNvPicPr>
            <a:picLocks noChangeAspect="1"/>
          </p:cNvPicPr>
          <p:nvPr/>
        </p:nvPicPr>
        <p:blipFill rotWithShape="1">
          <a:blip r:embed="rId3"/>
          <a:srcRect l="7342" r="14613"/>
          <a:stretch/>
        </p:blipFill>
        <p:spPr>
          <a:xfrm>
            <a:off x="2905125" y="1033245"/>
            <a:ext cx="8810625" cy="5072279"/>
          </a:xfrm>
          <a:prstGeom prst="rect">
            <a:avLst/>
          </a:prstGeom>
        </p:spPr>
      </p:pic>
      <p:sp>
        <p:nvSpPr>
          <p:cNvPr id="20484" name="ZoneTexte 2">
            <a:extLst>
              <a:ext uri="{FF2B5EF4-FFF2-40B4-BE49-F238E27FC236}">
                <a16:creationId xmlns:a16="http://schemas.microsoft.com/office/drawing/2014/main" id="{1ED85594-0640-4761-9668-D1591BA8B177}"/>
              </a:ext>
            </a:extLst>
          </p:cNvPr>
          <p:cNvSpPr txBox="1">
            <a:spLocks noChangeArrowheads="1"/>
          </p:cNvSpPr>
          <p:nvPr/>
        </p:nvSpPr>
        <p:spPr bwMode="auto">
          <a:xfrm>
            <a:off x="1869249" y="6040945"/>
            <a:ext cx="6551613"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fr-FR"/>
            </a:defPPr>
            <a:lvl1pPr algn="ctr">
              <a:defRPr sz="1786" b="1" i="1">
                <a:solidFill>
                  <a:srgbClr val="0000FF"/>
                </a:solidFill>
              </a:defRPr>
            </a:lvl1pPr>
            <a:lvl2pPr marL="742950" indent="-285750" defTabSz="911225">
              <a:defRPr>
                <a:solidFill>
                  <a:schemeClr val="tx1"/>
                </a:solidFill>
                <a:latin typeface="Arial" panose="020B0604020202020204" pitchFamily="34" charset="0"/>
                <a:ea typeface="ヒラギノ角ゴ Pro W3" pitchFamily="2" charset="-128"/>
              </a:defRPr>
            </a:lvl2pPr>
            <a:lvl3pPr marL="1143000" indent="-228600" defTabSz="911225">
              <a:defRPr>
                <a:solidFill>
                  <a:schemeClr val="tx1"/>
                </a:solidFill>
                <a:latin typeface="Arial" panose="020B0604020202020204" pitchFamily="34" charset="0"/>
                <a:ea typeface="ヒラギノ角ゴ Pro W3" pitchFamily="2" charset="-128"/>
              </a:defRPr>
            </a:lvl3pPr>
            <a:lvl4pPr marL="1600200" indent="-228600" defTabSz="911225">
              <a:defRPr>
                <a:solidFill>
                  <a:schemeClr val="tx1"/>
                </a:solidFill>
                <a:latin typeface="Arial" panose="020B0604020202020204" pitchFamily="34" charset="0"/>
                <a:ea typeface="ヒラギノ角ゴ Pro W3" pitchFamily="2" charset="-128"/>
              </a:defRPr>
            </a:lvl4pPr>
            <a:lvl5pPr marL="2057400" indent="-228600" defTabSz="911225">
              <a:defRPr>
                <a:solidFill>
                  <a:schemeClr val="tx1"/>
                </a:solidFill>
                <a:latin typeface="Arial" panose="020B0604020202020204" pitchFamily="34" charset="0"/>
                <a:ea typeface="ヒラギノ角ゴ Pro W3" pitchFamily="2" charset="-128"/>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ea typeface="ヒラギノ角ゴ Pro W3" pitchFamily="2" charset="-128"/>
              </a:defRPr>
            </a:lvl9pPr>
          </a:lstStyle>
          <a:p>
            <a:r>
              <a:rPr lang="fr-FR" altLang="fr-FR" sz="1200" dirty="0">
                <a:solidFill>
                  <a:srgbClr val="FF0000"/>
                </a:solidFill>
              </a:rPr>
              <a:t>Ryan et al. 2021</a:t>
            </a:r>
          </a:p>
        </p:txBody>
      </p:sp>
      <p:sp>
        <p:nvSpPr>
          <p:cNvPr id="2" name="Ellipse 1">
            <a:extLst>
              <a:ext uri="{FF2B5EF4-FFF2-40B4-BE49-F238E27FC236}">
                <a16:creationId xmlns:a16="http://schemas.microsoft.com/office/drawing/2014/main" id="{4EB0FBFF-5FF4-498B-B92C-DC289223DF7C}"/>
              </a:ext>
            </a:extLst>
          </p:cNvPr>
          <p:cNvSpPr/>
          <p:nvPr/>
        </p:nvSpPr>
        <p:spPr>
          <a:xfrm>
            <a:off x="3511368" y="3997500"/>
            <a:ext cx="1536881" cy="30115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786"/>
          </a:p>
        </p:txBody>
      </p:sp>
      <p:grpSp>
        <p:nvGrpSpPr>
          <p:cNvPr id="15" name="Groupe 14">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16" name="Connecteur droit 15">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17" name="Groupe 16">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18" name="Connecteur droit 17">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20" name="Connecteur droit 19">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21" name="ZoneTexte 20">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Cryptosporidium</a:t>
            </a:r>
            <a:r>
              <a:rPr lang="fr-FR" sz="2800" b="1" dirty="0"/>
              <a:t> </a:t>
            </a:r>
            <a:r>
              <a:rPr lang="fr-FR" sz="2800" b="1" dirty="0" err="1"/>
              <a:t>spp</a:t>
            </a:r>
            <a:r>
              <a:rPr lang="fr-FR" sz="2800" b="1" dirty="0"/>
              <a:t>.</a:t>
            </a:r>
          </a:p>
        </p:txBody>
      </p:sp>
      <p:pic>
        <p:nvPicPr>
          <p:cNvPr id="22" name="Image 21">
            <a:extLst>
              <a:ext uri="{FF2B5EF4-FFF2-40B4-BE49-F238E27FC236}">
                <a16:creationId xmlns:a16="http://schemas.microsoft.com/office/drawing/2014/main" id="{9519D74D-8F92-4C39-B511-EBE0378BB8F7}"/>
              </a:ext>
            </a:extLst>
          </p:cNvPr>
          <p:cNvPicPr>
            <a:picLocks noChangeAspect="1"/>
          </p:cNvPicPr>
          <p:nvPr/>
        </p:nvPicPr>
        <p:blipFill>
          <a:blip r:embed="rId4"/>
          <a:stretch>
            <a:fillRect/>
          </a:stretch>
        </p:blipFill>
        <p:spPr>
          <a:xfrm>
            <a:off x="10614363" y="115127"/>
            <a:ext cx="1444288" cy="737144"/>
          </a:xfrm>
          <a:prstGeom prst="rect">
            <a:avLst/>
          </a:prstGeom>
        </p:spPr>
      </p:pic>
      <p:sp>
        <p:nvSpPr>
          <p:cNvPr id="23" name="Rectangle 22">
            <a:extLst>
              <a:ext uri="{FF2B5EF4-FFF2-40B4-BE49-F238E27FC236}">
                <a16:creationId xmlns:a16="http://schemas.microsoft.com/office/drawing/2014/main" id="{FA6FCA8D-771D-4029-BDD3-6214852C9181}"/>
              </a:ext>
            </a:extLst>
          </p:cNvPr>
          <p:cNvSpPr/>
          <p:nvPr/>
        </p:nvSpPr>
        <p:spPr>
          <a:xfrm>
            <a:off x="218668" y="1147645"/>
            <a:ext cx="2038700" cy="369332"/>
          </a:xfrm>
          <a:prstGeom prst="rect">
            <a:avLst/>
          </a:prstGeom>
        </p:spPr>
        <p:txBody>
          <a:bodyPr wrap="none">
            <a:spAutoFit/>
          </a:bodyPr>
          <a:lstStyle/>
          <a:p>
            <a:pPr algn="just" fontAlgn="base">
              <a:spcBef>
                <a:spcPct val="0"/>
              </a:spcBef>
              <a:spcAft>
                <a:spcPct val="0"/>
              </a:spcAft>
            </a:pPr>
            <a:r>
              <a:rPr lang="fr-FR" b="1" u="sng" dirty="0"/>
              <a:t>Diversité génétique</a:t>
            </a:r>
          </a:p>
        </p:txBody>
      </p:sp>
      <p:sp>
        <p:nvSpPr>
          <p:cNvPr id="14" name="ZoneTexte 13"/>
          <p:cNvSpPr txBox="1"/>
          <p:nvPr/>
        </p:nvSpPr>
        <p:spPr>
          <a:xfrm>
            <a:off x="76200" y="2381250"/>
            <a:ext cx="2804793" cy="2800767"/>
          </a:xfrm>
          <a:prstGeom prst="rect">
            <a:avLst/>
          </a:prstGeom>
          <a:noFill/>
        </p:spPr>
        <p:txBody>
          <a:bodyPr wrap="square" rtlCol="0">
            <a:spAutoFit/>
          </a:bodyPr>
          <a:lstStyle/>
          <a:p>
            <a:pPr marL="285750" indent="-285750" algn="ctr">
              <a:buFont typeface="Wingdings" panose="05000000000000000000" pitchFamily="2" charset="2"/>
              <a:buChar char="q"/>
            </a:pPr>
            <a:r>
              <a:rPr lang="fr-FR" sz="1600" b="1" dirty="0"/>
              <a:t>Plus de 40 espèces validées infectant tous les groupes de vertébrés</a:t>
            </a:r>
          </a:p>
          <a:p>
            <a:pPr algn="ctr"/>
            <a:endParaRPr lang="fr-FR" sz="1600" b="1" dirty="0"/>
          </a:p>
          <a:p>
            <a:pPr marL="285750" indent="-285750" algn="ctr">
              <a:buFont typeface="Wingdings" panose="05000000000000000000" pitchFamily="2" charset="2"/>
              <a:buChar char="q"/>
            </a:pPr>
            <a:r>
              <a:rPr lang="fr-FR" sz="1600" b="1" dirty="0"/>
              <a:t>Spécificité d’hôte plus ou moins stricte</a:t>
            </a:r>
          </a:p>
          <a:p>
            <a:pPr marL="285750" indent="-285750" algn="ctr">
              <a:buFont typeface="Wingdings" panose="05000000000000000000" pitchFamily="2" charset="2"/>
              <a:buChar char="q"/>
            </a:pPr>
            <a:endParaRPr lang="fr-FR" sz="1600" b="1" dirty="0"/>
          </a:p>
          <a:p>
            <a:pPr marL="285750" indent="-285750" algn="ctr">
              <a:buFont typeface="Wingdings" panose="05000000000000000000" pitchFamily="2" charset="2"/>
              <a:buChar char="q"/>
            </a:pPr>
            <a:r>
              <a:rPr lang="fr-FR" sz="1600" b="1" dirty="0"/>
              <a:t>Espèces infectant le plus fréquemment l’homme: </a:t>
            </a:r>
            <a:r>
              <a:rPr lang="fr-FR" sz="1600" b="1" i="1" u="sng" dirty="0" err="1"/>
              <a:t>Cryptosporidum</a:t>
            </a:r>
            <a:r>
              <a:rPr lang="fr-FR" sz="1600" b="1" i="1" u="sng" dirty="0"/>
              <a:t> </a:t>
            </a:r>
            <a:r>
              <a:rPr lang="fr-FR" sz="1600" b="1" i="1" u="sng" dirty="0" err="1"/>
              <a:t>hominis</a:t>
            </a:r>
            <a:r>
              <a:rPr lang="fr-FR" sz="1600" b="1" i="1" dirty="0"/>
              <a:t> </a:t>
            </a:r>
            <a:r>
              <a:rPr lang="fr-FR" sz="1600" b="1" dirty="0"/>
              <a:t>et </a:t>
            </a:r>
            <a:r>
              <a:rPr lang="fr-FR" sz="1600" b="1" i="1" u="sng" dirty="0" err="1"/>
              <a:t>Cryptosporidium</a:t>
            </a:r>
            <a:r>
              <a:rPr lang="fr-FR" sz="1600" b="1" i="1" u="sng" dirty="0"/>
              <a:t> </a:t>
            </a:r>
            <a:r>
              <a:rPr lang="fr-FR" sz="1600" b="1" i="1" u="sng" dirty="0" err="1"/>
              <a:t>parvum</a:t>
            </a:r>
            <a:endParaRPr lang="fr-FR" sz="1600" b="1" i="1" u="sng" dirty="0"/>
          </a:p>
        </p:txBody>
      </p:sp>
    </p:spTree>
    <p:extLst>
      <p:ext uri="{BB962C8B-B14F-4D97-AF65-F5344CB8AC3E}">
        <p14:creationId xmlns:p14="http://schemas.microsoft.com/office/powerpoint/2010/main" val="3554432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A9405E4-DDD7-4F4B-B908-A9C2798D2719}"/>
              </a:ext>
            </a:extLst>
          </p:cNvPr>
          <p:cNvPicPr>
            <a:picLocks noChangeAspect="1"/>
          </p:cNvPicPr>
          <p:nvPr/>
        </p:nvPicPr>
        <p:blipFill>
          <a:blip r:embed="rId3"/>
          <a:stretch>
            <a:fillRect/>
          </a:stretch>
        </p:blipFill>
        <p:spPr>
          <a:xfrm>
            <a:off x="3027114" y="1759309"/>
            <a:ext cx="8565722" cy="4296722"/>
          </a:xfrm>
          <a:prstGeom prst="rect">
            <a:avLst/>
          </a:prstGeom>
        </p:spPr>
      </p:pic>
      <p:sp>
        <p:nvSpPr>
          <p:cNvPr id="4" name="Titre 1">
            <a:extLst>
              <a:ext uri="{FF2B5EF4-FFF2-40B4-BE49-F238E27FC236}">
                <a16:creationId xmlns:a16="http://schemas.microsoft.com/office/drawing/2014/main" id="{8EBB2025-9925-4D3B-8F3B-104D1088FA36}"/>
              </a:ext>
            </a:extLst>
          </p:cNvPr>
          <p:cNvSpPr txBox="1">
            <a:spLocks/>
          </p:cNvSpPr>
          <p:nvPr/>
        </p:nvSpPr>
        <p:spPr>
          <a:xfrm>
            <a:off x="267389" y="1114507"/>
            <a:ext cx="8231490" cy="1143525"/>
          </a:xfrm>
          <a:prstGeom prst="rect">
            <a:avLst/>
          </a:prstGeom>
        </p:spPr>
        <p:txBody>
          <a:bodyPr/>
          <a:lstStyle>
            <a:lvl1pPr algn="ctr" rtl="0" eaLnBrk="0" fontAlgn="base" hangingPunct="0">
              <a:spcBef>
                <a:spcPct val="0"/>
              </a:spcBef>
              <a:spcAft>
                <a:spcPct val="0"/>
              </a:spcAft>
              <a:defRPr sz="4400">
                <a:solidFill>
                  <a:schemeClr val="tx2"/>
                </a:solidFill>
                <a:latin typeface="Arial" pitchFamily="-65" charset="0"/>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pitchFamily="-65" charset="-128"/>
              </a:defRPr>
            </a:lvl5pPr>
            <a:lvl6pPr marL="460784" algn="ctr" rtl="0" fontAlgn="base">
              <a:spcBef>
                <a:spcPct val="0"/>
              </a:spcBef>
              <a:spcAft>
                <a:spcPct val="0"/>
              </a:spcAft>
              <a:defRPr sz="4400">
                <a:solidFill>
                  <a:schemeClr val="tx2"/>
                </a:solidFill>
                <a:latin typeface="Arial" pitchFamily="34" charset="0"/>
              </a:defRPr>
            </a:lvl6pPr>
            <a:lvl7pPr marL="921566" algn="ctr" rtl="0" fontAlgn="base">
              <a:spcBef>
                <a:spcPct val="0"/>
              </a:spcBef>
              <a:spcAft>
                <a:spcPct val="0"/>
              </a:spcAft>
              <a:defRPr sz="4400">
                <a:solidFill>
                  <a:schemeClr val="tx2"/>
                </a:solidFill>
                <a:latin typeface="Arial" pitchFamily="34" charset="0"/>
              </a:defRPr>
            </a:lvl7pPr>
            <a:lvl8pPr marL="1382350" algn="ctr" rtl="0" fontAlgn="base">
              <a:spcBef>
                <a:spcPct val="0"/>
              </a:spcBef>
              <a:spcAft>
                <a:spcPct val="0"/>
              </a:spcAft>
              <a:defRPr sz="4400">
                <a:solidFill>
                  <a:schemeClr val="tx2"/>
                </a:solidFill>
                <a:latin typeface="Arial" pitchFamily="34" charset="0"/>
              </a:defRPr>
            </a:lvl8pPr>
            <a:lvl9pPr marL="1843133" algn="ctr" rtl="0" fontAlgn="base">
              <a:spcBef>
                <a:spcPct val="0"/>
              </a:spcBef>
              <a:spcAft>
                <a:spcPct val="0"/>
              </a:spcAft>
              <a:defRPr sz="4400">
                <a:solidFill>
                  <a:schemeClr val="tx2"/>
                </a:solidFill>
                <a:latin typeface="Arial" pitchFamily="34" charset="0"/>
              </a:defRPr>
            </a:lvl9pPr>
          </a:lstStyle>
          <a:p>
            <a:pPr algn="l" eaLnBrk="1" hangingPunct="1"/>
            <a:r>
              <a:rPr lang="fr-FR" sz="1800" b="1" u="sng" dirty="0">
                <a:solidFill>
                  <a:schemeClr val="tx1"/>
                </a:solidFill>
                <a:latin typeface="+mn-lt"/>
                <a:ea typeface="+mn-ea"/>
                <a:cs typeface="+mn-cs"/>
              </a:rPr>
              <a:t>Saisonnalité de la cryptosporidiose</a:t>
            </a:r>
          </a:p>
        </p:txBody>
      </p:sp>
      <p:sp>
        <p:nvSpPr>
          <p:cNvPr id="5" name="Rectangle 4">
            <a:extLst>
              <a:ext uri="{FF2B5EF4-FFF2-40B4-BE49-F238E27FC236}">
                <a16:creationId xmlns:a16="http://schemas.microsoft.com/office/drawing/2014/main" id="{9A4F8264-9A3D-4354-B1D7-1E2B68BD0040}"/>
              </a:ext>
            </a:extLst>
          </p:cNvPr>
          <p:cNvSpPr/>
          <p:nvPr/>
        </p:nvSpPr>
        <p:spPr>
          <a:xfrm>
            <a:off x="3198564" y="5698085"/>
            <a:ext cx="6867941" cy="551818"/>
          </a:xfrm>
          <a:prstGeom prst="rect">
            <a:avLst/>
          </a:prstGeom>
          <a:noFill/>
        </p:spPr>
        <p:txBody>
          <a:bodyPr wrap="square" rtlCol="0">
            <a:spAutoFit/>
          </a:bodyPr>
          <a:lstStyle/>
          <a:p>
            <a:pPr algn="ctr"/>
            <a:endParaRPr lang="fr-FR" sz="1786" b="1" i="1" dirty="0">
              <a:solidFill>
                <a:srgbClr val="0000FF"/>
              </a:solidFill>
            </a:endParaRPr>
          </a:p>
          <a:p>
            <a:pPr algn="ctr"/>
            <a:r>
              <a:rPr lang="en-US" sz="1200" b="1" i="1" dirty="0">
                <a:solidFill>
                  <a:srgbClr val="FF0000"/>
                </a:solidFill>
              </a:rPr>
              <a:t> European Centre for Disease Prevention and Control 2024 </a:t>
            </a:r>
            <a:endParaRPr lang="fr-FR" sz="1200" b="1" i="1" dirty="0">
              <a:solidFill>
                <a:srgbClr val="FF0000"/>
              </a:solidFill>
            </a:endParaRPr>
          </a:p>
        </p:txBody>
      </p:sp>
      <p:grpSp>
        <p:nvGrpSpPr>
          <p:cNvPr id="14" name="Groupe 13">
            <a:extLst>
              <a:ext uri="{FF2B5EF4-FFF2-40B4-BE49-F238E27FC236}">
                <a16:creationId xmlns:a16="http://schemas.microsoft.com/office/drawing/2014/main" id="{F4BB91B0-12DE-69E9-CA6D-C0FB8F1C6A1E}"/>
              </a:ext>
            </a:extLst>
          </p:cNvPr>
          <p:cNvGrpSpPr/>
          <p:nvPr/>
        </p:nvGrpSpPr>
        <p:grpSpPr>
          <a:xfrm>
            <a:off x="1238018" y="679669"/>
            <a:ext cx="8900752" cy="172602"/>
            <a:chOff x="2676293" y="869795"/>
            <a:chExt cx="8900752" cy="172602"/>
          </a:xfrm>
        </p:grpSpPr>
        <p:cxnSp>
          <p:nvCxnSpPr>
            <p:cNvPr id="15" name="Connecteur droit 14">
              <a:extLst>
                <a:ext uri="{FF2B5EF4-FFF2-40B4-BE49-F238E27FC236}">
                  <a16:creationId xmlns:a16="http://schemas.microsoft.com/office/drawing/2014/main" id="{2BDD122D-2F89-6940-3F60-ECB8DD8650FF}"/>
                </a:ext>
              </a:extLst>
            </p:cNvPr>
            <p:cNvCxnSpPr>
              <a:cxnSpLocks/>
            </p:cNvCxnSpPr>
            <p:nvPr/>
          </p:nvCxnSpPr>
          <p:spPr>
            <a:xfrm>
              <a:off x="2676293" y="869795"/>
              <a:ext cx="8900752" cy="0"/>
            </a:xfrm>
            <a:prstGeom prst="line">
              <a:avLst/>
            </a:prstGeom>
            <a:ln/>
          </p:spPr>
          <p:style>
            <a:lnRef idx="3">
              <a:schemeClr val="dk1"/>
            </a:lnRef>
            <a:fillRef idx="0">
              <a:schemeClr val="dk1"/>
            </a:fillRef>
            <a:effectRef idx="2">
              <a:schemeClr val="dk1"/>
            </a:effectRef>
            <a:fontRef idx="minor">
              <a:schemeClr val="tx1"/>
            </a:fontRef>
          </p:style>
        </p:cxnSp>
        <p:grpSp>
          <p:nvGrpSpPr>
            <p:cNvPr id="16" name="Groupe 15">
              <a:extLst>
                <a:ext uri="{FF2B5EF4-FFF2-40B4-BE49-F238E27FC236}">
                  <a16:creationId xmlns:a16="http://schemas.microsoft.com/office/drawing/2014/main" id="{DCDB2717-6968-EA71-86DB-2D1F720154CA}"/>
                </a:ext>
              </a:extLst>
            </p:cNvPr>
            <p:cNvGrpSpPr/>
            <p:nvPr/>
          </p:nvGrpSpPr>
          <p:grpSpPr>
            <a:xfrm>
              <a:off x="2828693" y="924305"/>
              <a:ext cx="8744998" cy="118092"/>
              <a:chOff x="2828693" y="1022195"/>
              <a:chExt cx="8556702" cy="26358"/>
            </a:xfrm>
          </p:grpSpPr>
          <p:cxnSp>
            <p:nvCxnSpPr>
              <p:cNvPr id="17" name="Connecteur droit 16">
                <a:extLst>
                  <a:ext uri="{FF2B5EF4-FFF2-40B4-BE49-F238E27FC236}">
                    <a16:creationId xmlns:a16="http://schemas.microsoft.com/office/drawing/2014/main" id="{8898B55A-A5F6-E0BD-86EC-482C40BD0A6A}"/>
                  </a:ext>
                </a:extLst>
              </p:cNvPr>
              <p:cNvCxnSpPr>
                <a:cxnSpLocks/>
              </p:cNvCxnSpPr>
              <p:nvPr/>
            </p:nvCxnSpPr>
            <p:spPr>
              <a:xfrm>
                <a:off x="2828693" y="1022195"/>
                <a:ext cx="8556702" cy="0"/>
              </a:xfrm>
              <a:prstGeom prst="line">
                <a:avLst/>
              </a:prstGeom>
              <a:ln>
                <a:solidFill>
                  <a:srgbClr val="AC4743"/>
                </a:solidFill>
              </a:ln>
            </p:spPr>
            <p:style>
              <a:lnRef idx="3">
                <a:schemeClr val="dk1"/>
              </a:lnRef>
              <a:fillRef idx="0">
                <a:schemeClr val="dk1"/>
              </a:fillRef>
              <a:effectRef idx="2">
                <a:schemeClr val="dk1"/>
              </a:effectRef>
              <a:fontRef idx="minor">
                <a:schemeClr val="tx1"/>
              </a:fontRef>
            </p:style>
          </p:cxnSp>
          <p:cxnSp>
            <p:nvCxnSpPr>
              <p:cNvPr id="18" name="Connecteur droit 17">
                <a:extLst>
                  <a:ext uri="{FF2B5EF4-FFF2-40B4-BE49-F238E27FC236}">
                    <a16:creationId xmlns:a16="http://schemas.microsoft.com/office/drawing/2014/main" id="{56F72AC1-FD0E-5530-FAE0-B01C5B7AADB4}"/>
                  </a:ext>
                </a:extLst>
              </p:cNvPr>
              <p:cNvCxnSpPr>
                <a:cxnSpLocks/>
              </p:cNvCxnSpPr>
              <p:nvPr/>
            </p:nvCxnSpPr>
            <p:spPr>
              <a:xfrm>
                <a:off x="2904360" y="1034746"/>
                <a:ext cx="8481035" cy="0"/>
              </a:xfrm>
              <a:prstGeom prst="line">
                <a:avLst/>
              </a:prstGeom>
              <a:ln>
                <a:solidFill>
                  <a:srgbClr val="C3D881"/>
                </a:solidFill>
              </a:ln>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E3ED5050-C868-88C1-2CB6-99C4A0302CB8}"/>
                  </a:ext>
                </a:extLst>
              </p:cNvPr>
              <p:cNvCxnSpPr>
                <a:cxnSpLocks/>
              </p:cNvCxnSpPr>
              <p:nvPr/>
            </p:nvCxnSpPr>
            <p:spPr>
              <a:xfrm>
                <a:off x="2986422" y="1048553"/>
                <a:ext cx="8398973" cy="0"/>
              </a:xfrm>
              <a:prstGeom prst="line">
                <a:avLst/>
              </a:prstGeom>
              <a:ln>
                <a:solidFill>
                  <a:srgbClr val="64B9E1"/>
                </a:solidFill>
              </a:ln>
            </p:spPr>
            <p:style>
              <a:lnRef idx="3">
                <a:schemeClr val="dk1"/>
              </a:lnRef>
              <a:fillRef idx="0">
                <a:schemeClr val="dk1"/>
              </a:fillRef>
              <a:effectRef idx="2">
                <a:schemeClr val="dk1"/>
              </a:effectRef>
              <a:fontRef idx="minor">
                <a:schemeClr val="tx1"/>
              </a:fontRef>
            </p:style>
          </p:cxnSp>
        </p:grpSp>
      </p:grpSp>
      <p:sp>
        <p:nvSpPr>
          <p:cNvPr id="20" name="ZoneTexte 19">
            <a:extLst>
              <a:ext uri="{FF2B5EF4-FFF2-40B4-BE49-F238E27FC236}">
                <a16:creationId xmlns:a16="http://schemas.microsoft.com/office/drawing/2014/main" id="{D6430134-E945-8B89-A269-BA7DB901AF6C}"/>
              </a:ext>
            </a:extLst>
          </p:cNvPr>
          <p:cNvSpPr txBox="1"/>
          <p:nvPr/>
        </p:nvSpPr>
        <p:spPr>
          <a:xfrm>
            <a:off x="155576" y="43070"/>
            <a:ext cx="11903074" cy="523220"/>
          </a:xfrm>
          <a:prstGeom prst="rect">
            <a:avLst/>
          </a:prstGeom>
          <a:noFill/>
        </p:spPr>
        <p:txBody>
          <a:bodyPr wrap="square" rtlCol="0">
            <a:spAutoFit/>
          </a:bodyPr>
          <a:lstStyle/>
          <a:p>
            <a:pPr algn="ctr"/>
            <a:r>
              <a:rPr lang="fr-FR" sz="2800" b="1" dirty="0"/>
              <a:t>Quelques généralités sur </a:t>
            </a:r>
            <a:r>
              <a:rPr lang="fr-FR" sz="2800" b="1" i="1" dirty="0" err="1"/>
              <a:t>Cryptosporidium</a:t>
            </a:r>
            <a:r>
              <a:rPr lang="fr-FR" sz="2800" b="1" dirty="0"/>
              <a:t> </a:t>
            </a:r>
            <a:r>
              <a:rPr lang="fr-FR" sz="2800" b="1" dirty="0" err="1"/>
              <a:t>spp</a:t>
            </a:r>
            <a:r>
              <a:rPr lang="fr-FR" sz="2800" b="1" dirty="0"/>
              <a:t>.</a:t>
            </a:r>
          </a:p>
        </p:txBody>
      </p:sp>
      <p:pic>
        <p:nvPicPr>
          <p:cNvPr id="21" name="Image 20">
            <a:extLst>
              <a:ext uri="{FF2B5EF4-FFF2-40B4-BE49-F238E27FC236}">
                <a16:creationId xmlns:a16="http://schemas.microsoft.com/office/drawing/2014/main" id="{9519D74D-8F92-4C39-B511-EBE0378BB8F7}"/>
              </a:ext>
            </a:extLst>
          </p:cNvPr>
          <p:cNvPicPr>
            <a:picLocks noChangeAspect="1"/>
          </p:cNvPicPr>
          <p:nvPr/>
        </p:nvPicPr>
        <p:blipFill>
          <a:blip r:embed="rId4"/>
          <a:stretch>
            <a:fillRect/>
          </a:stretch>
        </p:blipFill>
        <p:spPr>
          <a:xfrm>
            <a:off x="10614363" y="115127"/>
            <a:ext cx="1444288" cy="737144"/>
          </a:xfrm>
          <a:prstGeom prst="rect">
            <a:avLst/>
          </a:prstGeom>
        </p:spPr>
      </p:pic>
      <p:sp>
        <p:nvSpPr>
          <p:cNvPr id="13" name="ZoneTexte 12"/>
          <p:cNvSpPr txBox="1"/>
          <p:nvPr/>
        </p:nvSpPr>
        <p:spPr>
          <a:xfrm>
            <a:off x="142875" y="2505075"/>
            <a:ext cx="2804793" cy="2062103"/>
          </a:xfrm>
          <a:prstGeom prst="rect">
            <a:avLst/>
          </a:prstGeom>
          <a:noFill/>
        </p:spPr>
        <p:txBody>
          <a:bodyPr wrap="square" rtlCol="0">
            <a:spAutoFit/>
          </a:bodyPr>
          <a:lstStyle/>
          <a:p>
            <a:pPr marL="285750" indent="-285750" algn="ctr">
              <a:buFont typeface="Wingdings" panose="05000000000000000000" pitchFamily="2" charset="2"/>
              <a:buChar char="q"/>
            </a:pPr>
            <a:r>
              <a:rPr lang="fr-FR" sz="1600" b="1" dirty="0"/>
              <a:t>Infections associées à la saisonnalité</a:t>
            </a:r>
          </a:p>
          <a:p>
            <a:pPr algn="ctr"/>
            <a:endParaRPr lang="fr-FR" sz="1600" b="1" dirty="0"/>
          </a:p>
          <a:p>
            <a:pPr marL="285750" indent="-285750" algn="ctr">
              <a:buFont typeface="Wingdings" panose="05000000000000000000" pitchFamily="2" charset="2"/>
              <a:buChar char="q"/>
            </a:pPr>
            <a:r>
              <a:rPr lang="fr-FR" sz="1600" b="1" dirty="0"/>
              <a:t>Pics d’augmentation de l’incidence de l’infection au printemps et en été dans les zones tempérées</a:t>
            </a:r>
          </a:p>
          <a:p>
            <a:pPr marL="285750" indent="-285750" algn="ctr">
              <a:buFont typeface="Wingdings" panose="05000000000000000000" pitchFamily="2" charset="2"/>
              <a:buChar char="q"/>
            </a:pPr>
            <a:endParaRPr lang="fr-FR" sz="1600" b="1" dirty="0"/>
          </a:p>
        </p:txBody>
      </p:sp>
    </p:spTree>
    <p:extLst>
      <p:ext uri="{BB962C8B-B14F-4D97-AF65-F5344CB8AC3E}">
        <p14:creationId xmlns:p14="http://schemas.microsoft.com/office/powerpoint/2010/main" val="284306134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C98188F7-A01A-B440-ACC1-EF6608B56A3E}" vid="{898CA3C5-E196-3D4E-865F-1101526A5F8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39999</TotalTime>
  <Words>6066</Words>
  <Application>Microsoft Office PowerPoint</Application>
  <PresentationFormat>Grand écran</PresentationFormat>
  <Paragraphs>539</Paragraphs>
  <Slides>38</Slides>
  <Notes>38</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38</vt:i4>
      </vt:variant>
    </vt:vector>
  </HeadingPairs>
  <TitlesOfParts>
    <vt:vector size="51" baseType="lpstr">
      <vt:lpstr>ＭＳ Ｐゴシック</vt:lpstr>
      <vt:lpstr>Arial</vt:lpstr>
      <vt:lpstr>Calibri</vt:lpstr>
      <vt:lpstr>Calibri Light</vt:lpstr>
      <vt:lpstr>Lato</vt:lpstr>
      <vt:lpstr>Lato Light</vt:lpstr>
      <vt:lpstr>League Spartan</vt:lpstr>
      <vt:lpstr>Poppins Medium</vt:lpstr>
      <vt:lpstr>Symbol</vt:lpstr>
      <vt:lpstr>Times New Roman</vt:lpstr>
      <vt:lpstr>Wingdings</vt:lpstr>
      <vt:lpstr>Wingdings 2</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Frank Lafont</dc:creator>
  <cp:lastModifiedBy>Timothé GUILAVOGUI</cp:lastModifiedBy>
  <cp:revision>500</cp:revision>
  <cp:lastPrinted>2024-11-05T11:46:41Z</cp:lastPrinted>
  <dcterms:created xsi:type="dcterms:W3CDTF">2024-06-19T10:08:51Z</dcterms:created>
  <dcterms:modified xsi:type="dcterms:W3CDTF">2025-06-19T04:29:48Z</dcterms:modified>
</cp:coreProperties>
</file>